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7" r:id="rId2"/>
    <p:sldId id="256" r:id="rId3"/>
    <p:sldId id="279" r:id="rId4"/>
    <p:sldId id="283" r:id="rId5"/>
    <p:sldId id="278" r:id="rId6"/>
    <p:sldId id="280" r:id="rId7"/>
    <p:sldId id="281" r:id="rId8"/>
    <p:sldId id="275" r:id="rId9"/>
    <p:sldId id="274" r:id="rId10"/>
    <p:sldId id="273" r:id="rId11"/>
    <p:sldId id="261" r:id="rId12"/>
    <p:sldId id="258" r:id="rId13"/>
    <p:sldId id="262" r:id="rId14"/>
    <p:sldId id="259" r:id="rId15"/>
    <p:sldId id="263" r:id="rId16"/>
    <p:sldId id="284" r:id="rId17"/>
    <p:sldId id="264" r:id="rId18"/>
    <p:sldId id="265" r:id="rId19"/>
    <p:sldId id="286" r:id="rId20"/>
    <p:sldId id="266" r:id="rId21"/>
    <p:sldId id="268" r:id="rId22"/>
    <p:sldId id="269" r:id="rId23"/>
    <p:sldId id="271" r:id="rId24"/>
    <p:sldId id="272" r:id="rId25"/>
    <p:sldId id="285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12" autoAdjust="0"/>
    <p:restoredTop sz="94660"/>
  </p:normalViewPr>
  <p:slideViewPr>
    <p:cSldViewPr snapToGrid="0">
      <p:cViewPr varScale="1">
        <p:scale>
          <a:sx n="91" d="100"/>
          <a:sy n="91" d="100"/>
        </p:scale>
        <p:origin x="13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B62D78-5154-4D72-ABE9-18F836EB8B32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44E0E99-7286-4277-B4B9-E30F3875B1C3}">
      <dgm:prSet custT="1"/>
      <dgm:spPr/>
      <dgm:t>
        <a:bodyPr/>
        <a:lstStyle/>
        <a:p>
          <a:r>
            <a:rPr lang="hu-HU" sz="2800" baseline="0" dirty="0"/>
            <a:t>szilárd kőzettömegek elmozdulása által keltett rezgések</a:t>
          </a:r>
          <a:endParaRPr lang="en-US" sz="2800" dirty="0"/>
        </a:p>
      </dgm:t>
    </dgm:pt>
    <dgm:pt modelId="{CD7DFF5B-0433-4B20-8244-9FBE4686E0A3}" type="parTrans" cxnId="{6581C236-7CDB-4A99-B9DC-FDD0393CDC41}">
      <dgm:prSet/>
      <dgm:spPr/>
      <dgm:t>
        <a:bodyPr/>
        <a:lstStyle/>
        <a:p>
          <a:endParaRPr lang="en-US"/>
        </a:p>
      </dgm:t>
    </dgm:pt>
    <dgm:pt modelId="{BFC5AF85-D047-41E7-9E47-C35492531780}" type="sibTrans" cxnId="{6581C236-7CDB-4A99-B9DC-FDD0393CDC41}">
      <dgm:prSet/>
      <dgm:spPr/>
      <dgm:t>
        <a:bodyPr/>
        <a:lstStyle/>
        <a:p>
          <a:endParaRPr lang="en-US"/>
        </a:p>
      </dgm:t>
    </dgm:pt>
    <dgm:pt modelId="{9B3138F5-6626-4F0E-8FC7-BC9143FF0DF7}">
      <dgm:prSet custT="1"/>
      <dgm:spPr/>
      <dgm:t>
        <a:bodyPr/>
        <a:lstStyle/>
        <a:p>
          <a:endParaRPr lang="hu-HU" sz="1600" b="1" baseline="0" dirty="0"/>
        </a:p>
        <a:p>
          <a:r>
            <a:rPr lang="hu-HU" sz="2800" b="1" baseline="0" dirty="0"/>
            <a:t>okai:</a:t>
          </a:r>
          <a:endParaRPr lang="en-US" sz="2800" dirty="0"/>
        </a:p>
      </dgm:t>
    </dgm:pt>
    <dgm:pt modelId="{9515452B-A423-4B58-806F-69CB5EEED3B0}" type="parTrans" cxnId="{929775C7-76B0-4956-9D5A-485AB3BF7891}">
      <dgm:prSet/>
      <dgm:spPr/>
      <dgm:t>
        <a:bodyPr/>
        <a:lstStyle/>
        <a:p>
          <a:endParaRPr lang="en-US"/>
        </a:p>
      </dgm:t>
    </dgm:pt>
    <dgm:pt modelId="{E4C77083-E242-42DB-B93F-24FA047AF734}" type="sibTrans" cxnId="{929775C7-76B0-4956-9D5A-485AB3BF7891}">
      <dgm:prSet/>
      <dgm:spPr/>
      <dgm:t>
        <a:bodyPr/>
        <a:lstStyle/>
        <a:p>
          <a:endParaRPr lang="en-US"/>
        </a:p>
      </dgm:t>
    </dgm:pt>
    <dgm:pt modelId="{9D41469F-6D48-403E-B3E5-CA3BFDDE1FDC}">
      <dgm:prSet custT="1"/>
      <dgm:spPr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hu-HU" sz="2400" i="0" baseline="0" dirty="0"/>
            <a:t>kőzetlemezek mozgása</a:t>
          </a:r>
        </a:p>
        <a:p>
          <a:r>
            <a:rPr lang="hu-HU" sz="2000" i="0" baseline="0" dirty="0"/>
            <a:t>(főként közeledő lemezhatárokon)</a:t>
          </a:r>
          <a:endParaRPr lang="en-US" sz="2000" dirty="0"/>
        </a:p>
      </dgm:t>
    </dgm:pt>
    <dgm:pt modelId="{7D692BF0-C265-4C75-BF6D-E193580B3CD8}" type="parTrans" cxnId="{E86453BC-E02B-4846-969F-3B208862EC13}">
      <dgm:prSet/>
      <dgm:spPr/>
      <dgm:t>
        <a:bodyPr/>
        <a:lstStyle/>
        <a:p>
          <a:endParaRPr lang="en-US"/>
        </a:p>
      </dgm:t>
    </dgm:pt>
    <dgm:pt modelId="{5357B7EB-85B1-42D3-BED4-C3A312F36710}" type="sibTrans" cxnId="{E86453BC-E02B-4846-969F-3B208862EC13}">
      <dgm:prSet/>
      <dgm:spPr/>
      <dgm:t>
        <a:bodyPr/>
        <a:lstStyle/>
        <a:p>
          <a:endParaRPr lang="en-US"/>
        </a:p>
      </dgm:t>
    </dgm:pt>
    <dgm:pt modelId="{B6D82C60-86BD-4BF9-87AD-8F5C547205DA}">
      <dgm:prSet custT="1"/>
      <dgm:spPr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hu-HU" sz="2400" i="0" baseline="0" dirty="0"/>
            <a:t>vulkánkitörés</a:t>
          </a:r>
          <a:endParaRPr lang="en-US" sz="2400" dirty="0"/>
        </a:p>
      </dgm:t>
    </dgm:pt>
    <dgm:pt modelId="{CDE45C4B-4836-4A74-A108-4B275F1F7B01}" type="parTrans" cxnId="{06EBAD47-7E9B-457F-B4A0-0AEBF729AF98}">
      <dgm:prSet/>
      <dgm:spPr/>
      <dgm:t>
        <a:bodyPr/>
        <a:lstStyle/>
        <a:p>
          <a:endParaRPr lang="en-US"/>
        </a:p>
      </dgm:t>
    </dgm:pt>
    <dgm:pt modelId="{4444A262-F357-444A-9FC2-02817D1BC867}" type="sibTrans" cxnId="{06EBAD47-7E9B-457F-B4A0-0AEBF729AF98}">
      <dgm:prSet/>
      <dgm:spPr/>
      <dgm:t>
        <a:bodyPr/>
        <a:lstStyle/>
        <a:p>
          <a:endParaRPr lang="en-US"/>
        </a:p>
      </dgm:t>
    </dgm:pt>
    <dgm:pt modelId="{EC5FB0CF-DBC1-4630-8349-D55B909DD14F}">
      <dgm:prSet custT="1"/>
      <dgm:spPr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hu-HU" sz="2400" i="0" baseline="0" dirty="0"/>
            <a:t>üregek beszakadása</a:t>
          </a:r>
          <a:endParaRPr lang="en-US" sz="2400" dirty="0"/>
        </a:p>
      </dgm:t>
    </dgm:pt>
    <dgm:pt modelId="{0DA8C9CD-2EC0-4F80-9722-F19C4B566D55}" type="parTrans" cxnId="{D80E7CC2-EB85-4CDD-BCEA-957C16D200A7}">
      <dgm:prSet/>
      <dgm:spPr/>
      <dgm:t>
        <a:bodyPr/>
        <a:lstStyle/>
        <a:p>
          <a:endParaRPr lang="en-US"/>
        </a:p>
      </dgm:t>
    </dgm:pt>
    <dgm:pt modelId="{37399B7F-D1B5-46D5-8784-EEAC6A111598}" type="sibTrans" cxnId="{D80E7CC2-EB85-4CDD-BCEA-957C16D200A7}">
      <dgm:prSet/>
      <dgm:spPr/>
      <dgm:t>
        <a:bodyPr/>
        <a:lstStyle/>
        <a:p>
          <a:endParaRPr lang="en-US"/>
        </a:p>
      </dgm:t>
    </dgm:pt>
    <dgm:pt modelId="{562C29A0-8D88-4F0C-91C2-289ED3035E78}">
      <dgm:prSet custT="1"/>
      <dgm:spPr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hu-HU" sz="2400" i="0" baseline="0" dirty="0"/>
            <a:t>robbantások</a:t>
          </a:r>
          <a:endParaRPr lang="en-US" sz="2400" dirty="0"/>
        </a:p>
      </dgm:t>
    </dgm:pt>
    <dgm:pt modelId="{254995E6-6AF9-4794-8DEF-118433B3DC4D}" type="parTrans" cxnId="{EBC9D047-F4E8-44A2-BCEB-6037CC85C6C7}">
      <dgm:prSet/>
      <dgm:spPr/>
      <dgm:t>
        <a:bodyPr/>
        <a:lstStyle/>
        <a:p>
          <a:endParaRPr lang="en-US"/>
        </a:p>
      </dgm:t>
    </dgm:pt>
    <dgm:pt modelId="{C5E48639-FABD-4538-9B41-57FAA8A146B6}" type="sibTrans" cxnId="{EBC9D047-F4E8-44A2-BCEB-6037CC85C6C7}">
      <dgm:prSet/>
      <dgm:spPr/>
      <dgm:t>
        <a:bodyPr/>
        <a:lstStyle/>
        <a:p>
          <a:endParaRPr lang="en-US"/>
        </a:p>
      </dgm:t>
    </dgm:pt>
    <dgm:pt modelId="{A3F3E05C-FFEA-4BE0-AC44-B1EE630FAB17}" type="pres">
      <dgm:prSet presAssocID="{E7B62D78-5154-4D72-ABE9-18F836EB8B3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2CA0C378-6AA3-4B6D-98A1-B4436588370A}" type="pres">
      <dgm:prSet presAssocID="{9B3138F5-6626-4F0E-8FC7-BC9143FF0DF7}" presName="boxAndChildren" presStyleCnt="0"/>
      <dgm:spPr/>
    </dgm:pt>
    <dgm:pt modelId="{25E9A0F4-E1B2-431A-89B6-500A5543A790}" type="pres">
      <dgm:prSet presAssocID="{9B3138F5-6626-4F0E-8FC7-BC9143FF0DF7}" presName="parentTextBox" presStyleLbl="node1" presStyleIdx="0" presStyleCnt="2"/>
      <dgm:spPr/>
      <dgm:t>
        <a:bodyPr/>
        <a:lstStyle/>
        <a:p>
          <a:endParaRPr lang="hu-HU"/>
        </a:p>
      </dgm:t>
    </dgm:pt>
    <dgm:pt modelId="{F234BB41-20DD-4062-8669-5FE62D7FF9F1}" type="pres">
      <dgm:prSet presAssocID="{9B3138F5-6626-4F0E-8FC7-BC9143FF0DF7}" presName="entireBox" presStyleLbl="node1" presStyleIdx="0" presStyleCnt="2" custScaleY="12551" custLinFactNeighborY="2468"/>
      <dgm:spPr/>
      <dgm:t>
        <a:bodyPr/>
        <a:lstStyle/>
        <a:p>
          <a:endParaRPr lang="hu-HU"/>
        </a:p>
      </dgm:t>
    </dgm:pt>
    <dgm:pt modelId="{BA7FD57A-A219-40DE-A455-BE06663AA643}" type="pres">
      <dgm:prSet presAssocID="{9B3138F5-6626-4F0E-8FC7-BC9143FF0DF7}" presName="descendantBox" presStyleCnt="0"/>
      <dgm:spPr/>
    </dgm:pt>
    <dgm:pt modelId="{5714CFA3-86C1-45FC-A169-8EF45598C939}" type="pres">
      <dgm:prSet presAssocID="{9D41469F-6D48-403E-B3E5-CA3BFDDE1FDC}" presName="childTextBox" presStyleLbl="fgAccFollowNode1" presStyleIdx="0" presStyleCnt="4" custScaleX="83748" custScaleY="95000" custLinFactNeighborY="2853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32872551-3AFB-4729-B087-58B2389B4EA7}" type="pres">
      <dgm:prSet presAssocID="{B6D82C60-86BD-4BF9-87AD-8F5C547205DA}" presName="childTextBox" presStyleLbl="fgAccFollowNode1" presStyleIdx="1" presStyleCnt="4" custScaleX="83608" custScaleY="95000" custLinFactNeighborX="0" custLinFactNeighborY="1818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ED394084-FDE4-49BB-8EF3-A293FD699B93}" type="pres">
      <dgm:prSet presAssocID="{EC5FB0CF-DBC1-4630-8349-D55B909DD14F}" presName="childTextBox" presStyleLbl="fgAccFollowNode1" presStyleIdx="2" presStyleCnt="4" custScaleX="82095" custScaleY="95000" custLinFactNeighborY="29131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E5F4AD5E-C2E4-4305-B930-80B0B6F73793}" type="pres">
      <dgm:prSet presAssocID="{562C29A0-8D88-4F0C-91C2-289ED3035E78}" presName="childTextBox" presStyleLbl="fgAccFollowNode1" presStyleIdx="3" presStyleCnt="4" custScaleX="80506" custScaleY="95000" custLinFactNeighborX="0" custLinFactNeighborY="28536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54208B0-8984-44EF-90E4-26B950A48EDF}" type="pres">
      <dgm:prSet presAssocID="{BFC5AF85-D047-41E7-9E47-C35492531780}" presName="sp" presStyleCnt="0"/>
      <dgm:spPr/>
    </dgm:pt>
    <dgm:pt modelId="{F5352AD5-B935-4973-948A-82DF3DC15A6C}" type="pres">
      <dgm:prSet presAssocID="{B44E0E99-7286-4277-B4B9-E30F3875B1C3}" presName="arrowAndChildren" presStyleCnt="0"/>
      <dgm:spPr/>
    </dgm:pt>
    <dgm:pt modelId="{9D621AB8-77DD-4EE2-90A5-04500ABC0CEF}" type="pres">
      <dgm:prSet presAssocID="{B44E0E99-7286-4277-B4B9-E30F3875B1C3}" presName="parentTextArrow" presStyleLbl="node1" presStyleIdx="1" presStyleCnt="2" custScaleY="20982"/>
      <dgm:spPr/>
      <dgm:t>
        <a:bodyPr/>
        <a:lstStyle/>
        <a:p>
          <a:endParaRPr lang="hu-HU"/>
        </a:p>
      </dgm:t>
    </dgm:pt>
  </dgm:ptLst>
  <dgm:cxnLst>
    <dgm:cxn modelId="{91DB6B6F-0E61-466B-BADC-6ED50EECDBDF}" type="presOf" srcId="{9D41469F-6D48-403E-B3E5-CA3BFDDE1FDC}" destId="{5714CFA3-86C1-45FC-A169-8EF45598C939}" srcOrd="0" destOrd="0" presId="urn:microsoft.com/office/officeart/2005/8/layout/process4"/>
    <dgm:cxn modelId="{C7389E5D-1B32-428A-9EF7-398E8F4896C5}" type="presOf" srcId="{9B3138F5-6626-4F0E-8FC7-BC9143FF0DF7}" destId="{25E9A0F4-E1B2-431A-89B6-500A5543A790}" srcOrd="0" destOrd="0" presId="urn:microsoft.com/office/officeart/2005/8/layout/process4"/>
    <dgm:cxn modelId="{929775C7-76B0-4956-9D5A-485AB3BF7891}" srcId="{E7B62D78-5154-4D72-ABE9-18F836EB8B32}" destId="{9B3138F5-6626-4F0E-8FC7-BC9143FF0DF7}" srcOrd="1" destOrd="0" parTransId="{9515452B-A423-4B58-806F-69CB5EEED3B0}" sibTransId="{E4C77083-E242-42DB-B93F-24FA047AF734}"/>
    <dgm:cxn modelId="{2F21223E-67DC-4F10-80C9-B89CCE57AE7B}" type="presOf" srcId="{EC5FB0CF-DBC1-4630-8349-D55B909DD14F}" destId="{ED394084-FDE4-49BB-8EF3-A293FD699B93}" srcOrd="0" destOrd="0" presId="urn:microsoft.com/office/officeart/2005/8/layout/process4"/>
    <dgm:cxn modelId="{492A8A66-E956-4243-AB06-22822D30AE28}" type="presOf" srcId="{E7B62D78-5154-4D72-ABE9-18F836EB8B32}" destId="{A3F3E05C-FFEA-4BE0-AC44-B1EE630FAB17}" srcOrd="0" destOrd="0" presId="urn:microsoft.com/office/officeart/2005/8/layout/process4"/>
    <dgm:cxn modelId="{53E75081-7AD0-438A-86C6-634975B0A096}" type="presOf" srcId="{9B3138F5-6626-4F0E-8FC7-BC9143FF0DF7}" destId="{F234BB41-20DD-4062-8669-5FE62D7FF9F1}" srcOrd="1" destOrd="0" presId="urn:microsoft.com/office/officeart/2005/8/layout/process4"/>
    <dgm:cxn modelId="{06EBAD47-7E9B-457F-B4A0-0AEBF729AF98}" srcId="{9B3138F5-6626-4F0E-8FC7-BC9143FF0DF7}" destId="{B6D82C60-86BD-4BF9-87AD-8F5C547205DA}" srcOrd="1" destOrd="0" parTransId="{CDE45C4B-4836-4A74-A108-4B275F1F7B01}" sibTransId="{4444A262-F357-444A-9FC2-02817D1BC867}"/>
    <dgm:cxn modelId="{6581C236-7CDB-4A99-B9DC-FDD0393CDC41}" srcId="{E7B62D78-5154-4D72-ABE9-18F836EB8B32}" destId="{B44E0E99-7286-4277-B4B9-E30F3875B1C3}" srcOrd="0" destOrd="0" parTransId="{CD7DFF5B-0433-4B20-8244-9FBE4686E0A3}" sibTransId="{BFC5AF85-D047-41E7-9E47-C35492531780}"/>
    <dgm:cxn modelId="{2F289DFB-1E46-4CAD-AC1A-D809CB543C5B}" type="presOf" srcId="{B6D82C60-86BD-4BF9-87AD-8F5C547205DA}" destId="{32872551-3AFB-4729-B087-58B2389B4EA7}" srcOrd="0" destOrd="0" presId="urn:microsoft.com/office/officeart/2005/8/layout/process4"/>
    <dgm:cxn modelId="{335DF9D5-B8A3-4327-B56D-30D7DF442350}" type="presOf" srcId="{B44E0E99-7286-4277-B4B9-E30F3875B1C3}" destId="{9D621AB8-77DD-4EE2-90A5-04500ABC0CEF}" srcOrd="0" destOrd="0" presId="urn:microsoft.com/office/officeart/2005/8/layout/process4"/>
    <dgm:cxn modelId="{59CC6B07-0624-4179-B815-82F50CFDA775}" type="presOf" srcId="{562C29A0-8D88-4F0C-91C2-289ED3035E78}" destId="{E5F4AD5E-C2E4-4305-B930-80B0B6F73793}" srcOrd="0" destOrd="0" presId="urn:microsoft.com/office/officeart/2005/8/layout/process4"/>
    <dgm:cxn modelId="{E86453BC-E02B-4846-969F-3B208862EC13}" srcId="{9B3138F5-6626-4F0E-8FC7-BC9143FF0DF7}" destId="{9D41469F-6D48-403E-B3E5-CA3BFDDE1FDC}" srcOrd="0" destOrd="0" parTransId="{7D692BF0-C265-4C75-BF6D-E193580B3CD8}" sibTransId="{5357B7EB-85B1-42D3-BED4-C3A312F36710}"/>
    <dgm:cxn modelId="{D80E7CC2-EB85-4CDD-BCEA-957C16D200A7}" srcId="{9B3138F5-6626-4F0E-8FC7-BC9143FF0DF7}" destId="{EC5FB0CF-DBC1-4630-8349-D55B909DD14F}" srcOrd="2" destOrd="0" parTransId="{0DA8C9CD-2EC0-4F80-9722-F19C4B566D55}" sibTransId="{37399B7F-D1B5-46D5-8784-EEAC6A111598}"/>
    <dgm:cxn modelId="{EBC9D047-F4E8-44A2-BCEB-6037CC85C6C7}" srcId="{9B3138F5-6626-4F0E-8FC7-BC9143FF0DF7}" destId="{562C29A0-8D88-4F0C-91C2-289ED3035E78}" srcOrd="3" destOrd="0" parTransId="{254995E6-6AF9-4794-8DEF-118433B3DC4D}" sibTransId="{C5E48639-FABD-4538-9B41-57FAA8A146B6}"/>
    <dgm:cxn modelId="{B8A2F0C5-1E45-4204-BF6F-FA0308530656}" type="presParOf" srcId="{A3F3E05C-FFEA-4BE0-AC44-B1EE630FAB17}" destId="{2CA0C378-6AA3-4B6D-98A1-B4436588370A}" srcOrd="0" destOrd="0" presId="urn:microsoft.com/office/officeart/2005/8/layout/process4"/>
    <dgm:cxn modelId="{A83A03EC-5BBF-4DAA-BA02-A60DD9D69544}" type="presParOf" srcId="{2CA0C378-6AA3-4B6D-98A1-B4436588370A}" destId="{25E9A0F4-E1B2-431A-89B6-500A5543A790}" srcOrd="0" destOrd="0" presId="urn:microsoft.com/office/officeart/2005/8/layout/process4"/>
    <dgm:cxn modelId="{ABC7A200-BCC0-4611-B881-0F0DA704969B}" type="presParOf" srcId="{2CA0C378-6AA3-4B6D-98A1-B4436588370A}" destId="{F234BB41-20DD-4062-8669-5FE62D7FF9F1}" srcOrd="1" destOrd="0" presId="urn:microsoft.com/office/officeart/2005/8/layout/process4"/>
    <dgm:cxn modelId="{C0A6AE56-BF5B-4093-91AF-4238F730310C}" type="presParOf" srcId="{2CA0C378-6AA3-4B6D-98A1-B4436588370A}" destId="{BA7FD57A-A219-40DE-A455-BE06663AA643}" srcOrd="2" destOrd="0" presId="urn:microsoft.com/office/officeart/2005/8/layout/process4"/>
    <dgm:cxn modelId="{7F0C8C7F-D550-44E4-BBA0-83E62663E44E}" type="presParOf" srcId="{BA7FD57A-A219-40DE-A455-BE06663AA643}" destId="{5714CFA3-86C1-45FC-A169-8EF45598C939}" srcOrd="0" destOrd="0" presId="urn:microsoft.com/office/officeart/2005/8/layout/process4"/>
    <dgm:cxn modelId="{E5C0C9E3-1168-4BC2-A698-A20F8D3F4DC5}" type="presParOf" srcId="{BA7FD57A-A219-40DE-A455-BE06663AA643}" destId="{32872551-3AFB-4729-B087-58B2389B4EA7}" srcOrd="1" destOrd="0" presId="urn:microsoft.com/office/officeart/2005/8/layout/process4"/>
    <dgm:cxn modelId="{B92C1AB2-14E7-43A6-BDA3-906CD5A00A3E}" type="presParOf" srcId="{BA7FD57A-A219-40DE-A455-BE06663AA643}" destId="{ED394084-FDE4-49BB-8EF3-A293FD699B93}" srcOrd="2" destOrd="0" presId="urn:microsoft.com/office/officeart/2005/8/layout/process4"/>
    <dgm:cxn modelId="{981AB006-9066-4C3E-A181-A0DEDFC441D0}" type="presParOf" srcId="{BA7FD57A-A219-40DE-A455-BE06663AA643}" destId="{E5F4AD5E-C2E4-4305-B930-80B0B6F73793}" srcOrd="3" destOrd="0" presId="urn:microsoft.com/office/officeart/2005/8/layout/process4"/>
    <dgm:cxn modelId="{AEA25D15-96E9-4226-A29E-D3525B8D2A2C}" type="presParOf" srcId="{A3F3E05C-FFEA-4BE0-AC44-B1EE630FAB17}" destId="{D54208B0-8984-44EF-90E4-26B950A48EDF}" srcOrd="1" destOrd="0" presId="urn:microsoft.com/office/officeart/2005/8/layout/process4"/>
    <dgm:cxn modelId="{9510EC0F-0246-4E39-AABD-D442C5047E05}" type="presParOf" srcId="{A3F3E05C-FFEA-4BE0-AC44-B1EE630FAB17}" destId="{F5352AD5-B935-4973-948A-82DF3DC15A6C}" srcOrd="2" destOrd="0" presId="urn:microsoft.com/office/officeart/2005/8/layout/process4"/>
    <dgm:cxn modelId="{4845198B-89E4-430D-9443-DBFB7102A9AD}" type="presParOf" srcId="{F5352AD5-B935-4973-948A-82DF3DC15A6C}" destId="{9D621AB8-77DD-4EE2-90A5-04500ABC0CEF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34BB41-20DD-4062-8669-5FE62D7FF9F1}">
      <dsp:nvSpPr>
        <dsp:cNvPr id="0" name=""/>
        <dsp:cNvSpPr/>
      </dsp:nvSpPr>
      <dsp:spPr>
        <a:xfrm>
          <a:off x="0" y="1702756"/>
          <a:ext cx="9601200" cy="5169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1600" b="1" kern="1200" baseline="0" dirty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800" b="1" kern="1200" baseline="0" dirty="0"/>
            <a:t>okai:</a:t>
          </a:r>
          <a:endParaRPr lang="en-US" sz="2800" kern="1200" dirty="0"/>
        </a:p>
      </dsp:txBody>
      <dsp:txXfrm>
        <a:off x="0" y="1702756"/>
        <a:ext cx="9601200" cy="279165"/>
      </dsp:txXfrm>
    </dsp:sp>
    <dsp:sp modelId="{5714CFA3-86C1-45FC-A169-8EF45598C939}">
      <dsp:nvSpPr>
        <dsp:cNvPr id="0" name=""/>
        <dsp:cNvSpPr/>
      </dsp:nvSpPr>
      <dsp:spPr>
        <a:xfrm>
          <a:off x="5313" y="2323011"/>
          <a:ext cx="2434230" cy="179999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bg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i="0" kern="1200" baseline="0" dirty="0"/>
            <a:t>kőzetlemezek mozgása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i="0" kern="1200" baseline="0" dirty="0"/>
            <a:t>(főként közeledő lemezhatárokon)</a:t>
          </a:r>
          <a:endParaRPr lang="en-US" sz="2000" kern="1200" dirty="0"/>
        </a:p>
      </dsp:txBody>
      <dsp:txXfrm>
        <a:off x="5313" y="2323011"/>
        <a:ext cx="2434230" cy="1799994"/>
      </dsp:txXfrm>
    </dsp:sp>
    <dsp:sp modelId="{32872551-3AFB-4729-B087-58B2389B4EA7}">
      <dsp:nvSpPr>
        <dsp:cNvPr id="0" name=""/>
        <dsp:cNvSpPr/>
      </dsp:nvSpPr>
      <dsp:spPr>
        <a:xfrm>
          <a:off x="2439543" y="2323011"/>
          <a:ext cx="2430161" cy="179999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bg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i="0" kern="1200" baseline="0" dirty="0"/>
            <a:t>vulkánkitörés</a:t>
          </a:r>
          <a:endParaRPr lang="en-US" sz="2400" kern="1200" dirty="0"/>
        </a:p>
      </dsp:txBody>
      <dsp:txXfrm>
        <a:off x="2439543" y="2323011"/>
        <a:ext cx="2430161" cy="1799994"/>
      </dsp:txXfrm>
    </dsp:sp>
    <dsp:sp modelId="{ED394084-FDE4-49BB-8EF3-A293FD699B93}">
      <dsp:nvSpPr>
        <dsp:cNvPr id="0" name=""/>
        <dsp:cNvSpPr/>
      </dsp:nvSpPr>
      <dsp:spPr>
        <a:xfrm>
          <a:off x="4869704" y="2323011"/>
          <a:ext cx="2386184" cy="179999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bg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i="0" kern="1200" baseline="0" dirty="0"/>
            <a:t>üregek beszakadása</a:t>
          </a:r>
          <a:endParaRPr lang="en-US" sz="2400" kern="1200" dirty="0"/>
        </a:p>
      </dsp:txBody>
      <dsp:txXfrm>
        <a:off x="4869704" y="2323011"/>
        <a:ext cx="2386184" cy="1799994"/>
      </dsp:txXfrm>
    </dsp:sp>
    <dsp:sp modelId="{E5F4AD5E-C2E4-4305-B930-80B0B6F73793}">
      <dsp:nvSpPr>
        <dsp:cNvPr id="0" name=""/>
        <dsp:cNvSpPr/>
      </dsp:nvSpPr>
      <dsp:spPr>
        <a:xfrm>
          <a:off x="7255888" y="2323011"/>
          <a:ext cx="2339998" cy="179999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bg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i="0" kern="1200" baseline="0" dirty="0"/>
            <a:t>robbantások</a:t>
          </a:r>
          <a:endParaRPr lang="en-US" sz="2400" kern="1200" dirty="0"/>
        </a:p>
      </dsp:txBody>
      <dsp:txXfrm>
        <a:off x="7255888" y="2323011"/>
        <a:ext cx="2339998" cy="1799994"/>
      </dsp:txXfrm>
    </dsp:sp>
    <dsp:sp modelId="{9D621AB8-77DD-4EE2-90A5-04500ABC0CEF}">
      <dsp:nvSpPr>
        <dsp:cNvPr id="0" name=""/>
        <dsp:cNvSpPr/>
      </dsp:nvSpPr>
      <dsp:spPr>
        <a:xfrm rot="10800000">
          <a:off x="0" y="333677"/>
          <a:ext cx="9601200" cy="132920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800" kern="1200" baseline="0" dirty="0"/>
            <a:t>szilárd kőzettömegek elmozdulása által keltett rezgések</a:t>
          </a:r>
          <a:endParaRPr lang="en-US" sz="2800" kern="1200" dirty="0"/>
        </a:p>
      </dsp:txBody>
      <dsp:txXfrm rot="10800000">
        <a:off x="0" y="333677"/>
        <a:ext cx="9601200" cy="8636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7F6B794-BFF3-4416-94A4-25CF542904E9}" type="datetimeFigureOut">
              <a:rPr lang="hu-HU" smtClean="0"/>
              <a:t>2023.10.25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ED9339C-34B1-4CA8-BE50-6B3AA538C30F}" type="slidenum">
              <a:rPr lang="hu-HU" smtClean="0"/>
              <a:t>‹#›</a:t>
            </a:fld>
            <a:endParaRPr lang="hu-HU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4007328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6B794-BFF3-4416-94A4-25CF542904E9}" type="datetimeFigureOut">
              <a:rPr lang="hu-HU" smtClean="0"/>
              <a:t>2023.10.25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9339C-34B1-4CA8-BE50-6B3AA538C30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90216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6B794-BFF3-4416-94A4-25CF542904E9}" type="datetimeFigureOut">
              <a:rPr lang="hu-HU" smtClean="0"/>
              <a:t>2023.10.25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9339C-34B1-4CA8-BE50-6B3AA538C30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3746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6B794-BFF3-4416-94A4-25CF542904E9}" type="datetimeFigureOut">
              <a:rPr lang="hu-HU" smtClean="0"/>
              <a:t>2023.10.25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9339C-34B1-4CA8-BE50-6B3AA538C30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2669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7F6B794-BFF3-4416-94A4-25CF542904E9}" type="datetimeFigureOut">
              <a:rPr lang="hu-HU" smtClean="0"/>
              <a:t>2023.10.25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ED9339C-34B1-4CA8-BE50-6B3AA538C30F}" type="slidenum">
              <a:rPr lang="hu-HU" smtClean="0"/>
              <a:t>‹#›</a:t>
            </a:fld>
            <a:endParaRPr lang="hu-HU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6597974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6B794-BFF3-4416-94A4-25CF542904E9}" type="datetimeFigureOut">
              <a:rPr lang="hu-HU" smtClean="0"/>
              <a:t>2023.10.25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9339C-34B1-4CA8-BE50-6B3AA538C30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6078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6B794-BFF3-4416-94A4-25CF542904E9}" type="datetimeFigureOut">
              <a:rPr lang="hu-HU" smtClean="0"/>
              <a:t>2023.10.25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9339C-34B1-4CA8-BE50-6B3AA538C30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50147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6B794-BFF3-4416-94A4-25CF542904E9}" type="datetimeFigureOut">
              <a:rPr lang="hu-HU" smtClean="0"/>
              <a:t>2023.10.25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9339C-34B1-4CA8-BE50-6B3AA538C30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96819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6B794-BFF3-4416-94A4-25CF542904E9}" type="datetimeFigureOut">
              <a:rPr lang="hu-HU" smtClean="0"/>
              <a:t>2023.10.25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9339C-34B1-4CA8-BE50-6B3AA538C30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2815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7F6B794-BFF3-4416-94A4-25CF542904E9}" type="datetimeFigureOut">
              <a:rPr lang="hu-HU" smtClean="0"/>
              <a:t>2023.10.25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ED9339C-34B1-4CA8-BE50-6B3AA538C30F}" type="slidenum">
              <a:rPr lang="hu-HU" smtClean="0"/>
              <a:t>‹#›</a:t>
            </a:fld>
            <a:endParaRPr lang="hu-H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43552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7F6B794-BFF3-4416-94A4-25CF542904E9}" type="datetimeFigureOut">
              <a:rPr lang="hu-HU" smtClean="0"/>
              <a:t>2023.10.25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ED9339C-34B1-4CA8-BE50-6B3AA538C30F}" type="slidenum">
              <a:rPr lang="hu-HU" smtClean="0"/>
              <a:t>‹#›</a:t>
            </a:fld>
            <a:endParaRPr lang="hu-H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97305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97F6B794-BFF3-4416-94A4-25CF542904E9}" type="datetimeFigureOut">
              <a:rPr lang="hu-HU" smtClean="0"/>
              <a:t>2023.10.25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ED9339C-34B1-4CA8-BE50-6B3AA538C30F}" type="slidenum">
              <a:rPr lang="hu-HU" smtClean="0"/>
              <a:t>‹#›</a:t>
            </a:fld>
            <a:endParaRPr lang="hu-HU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73693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6A760E5-631A-4AFA-8BF3-B4BD07A24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C88B67A-F496-40D7-9740-3B112BD82B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390748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485DA84-CB73-4E5E-9864-2460CE2805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49185E-361A-421B-8F2D-11C7FFC686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B85BAA-C37F-44B4-B427-B4F10EBB41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6240" y="-4668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C4EE06-D7B4-4FAC-A561-38A1C38023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94325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018D83B-903C-4782-B1BB-A45164A71F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6240" y="6494325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85589A-A5AC-409A-B2A2-24D871B4CE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867" y="158782"/>
            <a:ext cx="11870265" cy="65378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Fájl:Quake epicenters 1963-98.png">
            <a:extLst>
              <a:ext uri="{FF2B5EF4-FFF2-40B4-BE49-F238E27FC236}">
                <a16:creationId xmlns:a16="http://schemas.microsoft.com/office/drawing/2014/main" id="{D76823E6-B038-413F-9F1C-C42CD4216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82158" y="480515"/>
            <a:ext cx="9427683" cy="5892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61373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8091D1B-F61F-4D7F-B342-9BA01F6CE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861646"/>
          </a:xfrm>
        </p:spPr>
        <p:txBody>
          <a:bodyPr/>
          <a:lstStyle/>
          <a:p>
            <a:r>
              <a:rPr lang="hu-HU" dirty="0"/>
              <a:t>Földrengés</a:t>
            </a:r>
          </a:p>
        </p:txBody>
      </p:sp>
      <p:graphicFrame>
        <p:nvGraphicFramePr>
          <p:cNvPr id="5" name="Tartalom helye 2">
            <a:extLst>
              <a:ext uri="{FF2B5EF4-FFF2-40B4-BE49-F238E27FC236}">
                <a16:creationId xmlns:a16="http://schemas.microsoft.com/office/drawing/2014/main" id="{2AF1BAE3-D25F-4439-96CF-9EB6C7EC314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371600" y="2180781"/>
          <a:ext cx="9601200" cy="41230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1" name="Csoportba foglalás 10">
            <a:extLst>
              <a:ext uri="{FF2B5EF4-FFF2-40B4-BE49-F238E27FC236}">
                <a16:creationId xmlns:a16="http://schemas.microsoft.com/office/drawing/2014/main" id="{07F2C8D5-7E7E-4A8A-85E0-35F09D6B7252}"/>
              </a:ext>
            </a:extLst>
          </p:cNvPr>
          <p:cNvGrpSpPr/>
          <p:nvPr/>
        </p:nvGrpSpPr>
        <p:grpSpPr>
          <a:xfrm>
            <a:off x="826956" y="1519664"/>
            <a:ext cx="10538085" cy="894950"/>
            <a:chOff x="-544644" y="1560409"/>
            <a:chExt cx="10538085" cy="894950"/>
          </a:xfrm>
        </p:grpSpPr>
        <p:sp>
          <p:nvSpPr>
            <p:cNvPr id="13" name="Téglalap 12">
              <a:extLst>
                <a:ext uri="{FF2B5EF4-FFF2-40B4-BE49-F238E27FC236}">
                  <a16:creationId xmlns:a16="http://schemas.microsoft.com/office/drawing/2014/main" id="{A35DC558-2EA9-4AB1-84AB-E5641F58A6B5}"/>
                </a:ext>
              </a:extLst>
            </p:cNvPr>
            <p:cNvSpPr/>
            <p:nvPr/>
          </p:nvSpPr>
          <p:spPr>
            <a:xfrm>
              <a:off x="0" y="1560409"/>
              <a:ext cx="9601200" cy="894950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Szövegdoboz 13">
              <a:extLst>
                <a:ext uri="{FF2B5EF4-FFF2-40B4-BE49-F238E27FC236}">
                  <a16:creationId xmlns:a16="http://schemas.microsoft.com/office/drawing/2014/main" id="{1C1C39B7-4CB2-4DE5-814B-9F6DB85AE02E}"/>
                </a:ext>
              </a:extLst>
            </p:cNvPr>
            <p:cNvSpPr txBox="1"/>
            <p:nvPr/>
          </p:nvSpPr>
          <p:spPr>
            <a:xfrm>
              <a:off x="-544644" y="1638511"/>
              <a:ext cx="10538085" cy="4570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3792" tIns="113792" rIns="113792" bIns="113792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hu-HU" sz="1600" b="1" kern="1200" baseline="0" dirty="0"/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u-HU" sz="2800" dirty="0"/>
                <a:t>A földrengés a földkéreg rövid ideig tartó rugalmas mozgásjelensége.</a:t>
              </a:r>
              <a:endParaRPr lang="en-US" sz="2800" kern="1200" dirty="0"/>
            </a:p>
          </p:txBody>
        </p:sp>
      </p:grpSp>
      <p:sp>
        <p:nvSpPr>
          <p:cNvPr id="8" name="Szövegdoboz 7">
            <a:extLst>
              <a:ext uri="{FF2B5EF4-FFF2-40B4-BE49-F238E27FC236}">
                <a16:creationId xmlns:a16="http://schemas.microsoft.com/office/drawing/2014/main" id="{27948219-BAB7-4852-8F9A-2808EEF78D28}"/>
              </a:ext>
            </a:extLst>
          </p:cNvPr>
          <p:cNvSpPr txBox="1"/>
          <p:nvPr/>
        </p:nvSpPr>
        <p:spPr>
          <a:xfrm>
            <a:off x="10934925" y="6642556"/>
            <a:ext cx="125707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Készítette: Gergely Gréta</a:t>
            </a:r>
          </a:p>
        </p:txBody>
      </p:sp>
    </p:spTree>
    <p:extLst>
      <p:ext uri="{BB962C8B-B14F-4D97-AF65-F5344CB8AC3E}">
        <p14:creationId xmlns:p14="http://schemas.microsoft.com/office/powerpoint/2010/main" val="106986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234BB41-20DD-4062-8669-5FE62D7FF9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714CFA3-86C1-45FC-A169-8EF45598C9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2872551-3AFB-4729-B087-58B2389B4E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D394084-FDE4-49BB-8EF3-A293FD699B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5F4AD5E-C2E4-4305-B930-80B0B6F737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7696C65-F535-4B7F-B553-0F7FCE9DF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3282695" cy="763172"/>
          </a:xfrm>
        </p:spPr>
        <p:txBody>
          <a:bodyPr>
            <a:normAutofit/>
          </a:bodyPr>
          <a:lstStyle/>
          <a:p>
            <a:r>
              <a:rPr lang="hu-HU" dirty="0"/>
              <a:t>Földrengés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BAE0C15-FA68-4009-8F96-ABEFEC6B4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963710"/>
            <a:ext cx="5043268" cy="4208489"/>
          </a:xfrm>
        </p:spPr>
        <p:txBody>
          <a:bodyPr>
            <a:normAutofit lnSpcReduction="10000"/>
          </a:bodyPr>
          <a:lstStyle/>
          <a:p>
            <a:r>
              <a:rPr lang="hu-HU" altLang="hu-HU" sz="2800" b="1" dirty="0"/>
              <a:t>epicentrum/rengésközpont</a:t>
            </a:r>
            <a:r>
              <a:rPr lang="hu-HU" altLang="hu-HU" sz="2800" dirty="0"/>
              <a:t> = a földfelszíni terjedés középpontja</a:t>
            </a:r>
          </a:p>
          <a:p>
            <a:pPr marL="0" indent="0">
              <a:buNone/>
            </a:pPr>
            <a:endParaRPr lang="hu-HU" altLang="hu-HU" sz="2800" dirty="0"/>
          </a:p>
          <a:p>
            <a:pPr marL="0" indent="0">
              <a:buNone/>
            </a:pPr>
            <a:endParaRPr lang="hu-HU" altLang="hu-HU" sz="2800" dirty="0"/>
          </a:p>
          <a:p>
            <a:pPr marL="0" indent="0">
              <a:buNone/>
            </a:pPr>
            <a:endParaRPr lang="hu-HU" altLang="hu-HU" sz="2800" dirty="0"/>
          </a:p>
          <a:p>
            <a:r>
              <a:rPr lang="hu-HU" altLang="hu-HU" sz="2800" b="1" dirty="0"/>
              <a:t>hipocentrum/rengésfészek </a:t>
            </a:r>
            <a:r>
              <a:rPr lang="hu-HU" altLang="hu-HU" sz="2800" dirty="0"/>
              <a:t>= kipattanásának felszín alatti helye</a:t>
            </a:r>
          </a:p>
          <a:p>
            <a:endParaRPr lang="hu-HU" dirty="0"/>
          </a:p>
        </p:txBody>
      </p:sp>
      <p:pic>
        <p:nvPicPr>
          <p:cNvPr id="4" name="Picture 5" descr="anatomia_hun">
            <a:extLst>
              <a:ext uri="{FF2B5EF4-FFF2-40B4-BE49-F238E27FC236}">
                <a16:creationId xmlns:a16="http://schemas.microsoft.com/office/drawing/2014/main" id="{4024A949-CCD7-4394-95A0-6002514D7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14868" y="1675426"/>
            <a:ext cx="5626033" cy="388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Egyenes összekötő nyíllal 5">
            <a:extLst>
              <a:ext uri="{FF2B5EF4-FFF2-40B4-BE49-F238E27FC236}">
                <a16:creationId xmlns:a16="http://schemas.microsoft.com/office/drawing/2014/main" id="{FADA081C-88D3-4306-9578-6A6FCF8F68DA}"/>
              </a:ext>
            </a:extLst>
          </p:cNvPr>
          <p:cNvCxnSpPr>
            <a:cxnSpLocks/>
          </p:cNvCxnSpPr>
          <p:nvPr/>
        </p:nvCxnSpPr>
        <p:spPr>
          <a:xfrm>
            <a:off x="2260377" y="3183492"/>
            <a:ext cx="0" cy="1523419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zövegdoboz 7">
            <a:extLst>
              <a:ext uri="{FF2B5EF4-FFF2-40B4-BE49-F238E27FC236}">
                <a16:creationId xmlns:a16="http://schemas.microsoft.com/office/drawing/2014/main" id="{7BBB98F6-A7FC-4BD4-A07B-D2BD25944ECB}"/>
              </a:ext>
            </a:extLst>
          </p:cNvPr>
          <p:cNvSpPr txBox="1"/>
          <p:nvPr/>
        </p:nvSpPr>
        <p:spPr>
          <a:xfrm>
            <a:off x="2405486" y="3745146"/>
            <a:ext cx="2975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/>
              <a:t>földrengés fészekmélység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4149A50F-9E35-4FEC-A44E-B1E190F6410F}"/>
              </a:ext>
            </a:extLst>
          </p:cNvPr>
          <p:cNvSpPr txBox="1"/>
          <p:nvPr/>
        </p:nvSpPr>
        <p:spPr>
          <a:xfrm>
            <a:off x="6956116" y="2606373"/>
            <a:ext cx="49378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3192" lvl="1">
              <a:defRPr/>
            </a:pPr>
            <a:r>
              <a:rPr lang="hu-HU" sz="2400" dirty="0"/>
              <a:t>Csoportosítás: </a:t>
            </a:r>
            <a:r>
              <a:rPr lang="hu-HU" sz="2400" b="1" dirty="0"/>
              <a:t>kipattanás mélysége szerint</a:t>
            </a:r>
            <a:r>
              <a:rPr lang="hu-HU" sz="2400" dirty="0"/>
              <a:t>	</a:t>
            </a:r>
          </a:p>
          <a:p>
            <a:pPr marL="678942" lvl="1" indent="-285750">
              <a:buFont typeface="Arial" panose="020B0604020202020204" pitchFamily="34" charset="0"/>
              <a:buChar char="•"/>
              <a:defRPr/>
            </a:pPr>
            <a:r>
              <a:rPr lang="hu-HU" sz="2400" dirty="0"/>
              <a:t>sekély fészkű rengés</a:t>
            </a:r>
          </a:p>
          <a:p>
            <a:pPr marL="393192" lvl="1">
              <a:defRPr/>
            </a:pPr>
            <a:r>
              <a:rPr lang="hu-HU" sz="2400" dirty="0"/>
              <a:t>   (0-70 km)</a:t>
            </a:r>
          </a:p>
          <a:p>
            <a:pPr marL="678942" lvl="1" indent="-285750">
              <a:buFont typeface="Arial" panose="020B0604020202020204" pitchFamily="34" charset="0"/>
              <a:buChar char="•"/>
              <a:defRPr/>
            </a:pPr>
            <a:r>
              <a:rPr lang="hu-HU" sz="2400" dirty="0"/>
              <a:t>közepes mélységből kipattanó (70-300 km)</a:t>
            </a:r>
          </a:p>
          <a:p>
            <a:pPr marL="678942" lvl="1" indent="-285750">
              <a:buFont typeface="Arial" panose="020B0604020202020204" pitchFamily="34" charset="0"/>
              <a:buChar char="•"/>
              <a:defRPr/>
            </a:pPr>
            <a:r>
              <a:rPr lang="hu-HU" sz="2400" dirty="0"/>
              <a:t>mély fészkű rengés</a:t>
            </a:r>
          </a:p>
          <a:p>
            <a:pPr marL="393192" lvl="1">
              <a:defRPr/>
            </a:pPr>
            <a:r>
              <a:rPr lang="hu-HU" sz="2400" dirty="0"/>
              <a:t>    (300 km-nél mélyebb)</a:t>
            </a:r>
          </a:p>
        </p:txBody>
      </p:sp>
      <p:sp>
        <p:nvSpPr>
          <p:cNvPr id="10" name="Nyíl: szaggatott, jobbra mutató 9">
            <a:extLst>
              <a:ext uri="{FF2B5EF4-FFF2-40B4-BE49-F238E27FC236}">
                <a16:creationId xmlns:a16="http://schemas.microsoft.com/office/drawing/2014/main" id="{1FF93D9C-C20C-4571-A743-CE715480466A}"/>
              </a:ext>
            </a:extLst>
          </p:cNvPr>
          <p:cNvSpPr/>
          <p:nvPr/>
        </p:nvSpPr>
        <p:spPr>
          <a:xfrm>
            <a:off x="5526089" y="3702885"/>
            <a:ext cx="1284919" cy="484632"/>
          </a:xfrm>
          <a:prstGeom prst="stripedRightArrow">
            <a:avLst>
              <a:gd name="adj1" fmla="val 31442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5E287A57-BA1E-45CF-BFEB-FA7B76D06CEB}"/>
              </a:ext>
            </a:extLst>
          </p:cNvPr>
          <p:cNvSpPr txBox="1"/>
          <p:nvPr/>
        </p:nvSpPr>
        <p:spPr>
          <a:xfrm>
            <a:off x="10934925" y="6642556"/>
            <a:ext cx="125707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Készítette: Gergely Gréta</a:t>
            </a:r>
          </a:p>
        </p:txBody>
      </p:sp>
    </p:spTree>
    <p:extLst>
      <p:ext uri="{BB962C8B-B14F-4D97-AF65-F5344CB8AC3E}">
        <p14:creationId xmlns:p14="http://schemas.microsoft.com/office/powerpoint/2010/main" val="2789427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5D10C26-B5ED-4B66-9DB9-DCED91E4B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823912"/>
          </a:xfrm>
        </p:spPr>
        <p:txBody>
          <a:bodyPr>
            <a:normAutofit/>
          </a:bodyPr>
          <a:lstStyle/>
          <a:p>
            <a:r>
              <a:rPr lang="hu-HU" dirty="0"/>
              <a:t>Földrengéshullámok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1D5CDD9D-F99A-4FD6-AB70-898EAA2E76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1583547"/>
            <a:ext cx="4834328" cy="823912"/>
          </a:xfrm>
        </p:spPr>
        <p:txBody>
          <a:bodyPr/>
          <a:lstStyle/>
          <a:p>
            <a:pPr algn="ctr"/>
            <a:r>
              <a:rPr lang="hu-HU" dirty="0"/>
              <a:t>Térhullámok</a:t>
            </a:r>
          </a:p>
          <a:p>
            <a:pPr algn="ctr"/>
            <a:r>
              <a:rPr lang="hu-HU" sz="2400" dirty="0"/>
              <a:t>(a hipocentrumban keletkeznek)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2C0CF809-886A-4064-AC97-4F90F063DE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2481295"/>
            <a:ext cx="4834327" cy="3386106"/>
          </a:xfrm>
        </p:spPr>
        <p:txBody>
          <a:bodyPr/>
          <a:lstStyle/>
          <a:p>
            <a:r>
              <a:rPr lang="hu-HU" dirty="0"/>
              <a:t>hosszanti, elsődleges, P hullám</a:t>
            </a:r>
            <a:br>
              <a:rPr lang="hu-HU" dirty="0"/>
            </a:br>
            <a:r>
              <a:rPr lang="hu-HU" dirty="0"/>
              <a:t>(longitudinális, primer)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keresztirányú, másodlagos, S hullám</a:t>
            </a:r>
            <a:br>
              <a:rPr lang="hu-HU" dirty="0"/>
            </a:br>
            <a:r>
              <a:rPr lang="hu-HU" dirty="0"/>
              <a:t>(transzverzális, szekunder)</a:t>
            </a: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0359DCDE-69F1-48E0-B92C-2E6DDAB6BF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29842" y="1583547"/>
            <a:ext cx="4834328" cy="823912"/>
          </a:xfrm>
        </p:spPr>
        <p:txBody>
          <a:bodyPr/>
          <a:lstStyle/>
          <a:p>
            <a:pPr algn="ctr"/>
            <a:r>
              <a:rPr lang="hu-HU" dirty="0"/>
              <a:t>Felületi hullámok</a:t>
            </a:r>
          </a:p>
          <a:p>
            <a:pPr algn="ctr"/>
            <a:r>
              <a:rPr lang="hu-HU" sz="2400" dirty="0"/>
              <a:t>(az epicentrumban keletkeznek)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86CB4782-DE2F-454F-9322-66597BA56D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29842" y="2481295"/>
            <a:ext cx="4834328" cy="3386106"/>
          </a:xfrm>
        </p:spPr>
        <p:txBody>
          <a:bodyPr/>
          <a:lstStyle/>
          <a:p>
            <a:r>
              <a:rPr lang="hu-HU" dirty="0"/>
              <a:t>a P és az S hullámok </a:t>
            </a:r>
            <a:r>
              <a:rPr lang="hu-HU" dirty="0" err="1"/>
              <a:t>összegződésének</a:t>
            </a:r>
            <a:r>
              <a:rPr lang="hu-HU" dirty="0"/>
              <a:t> eredményei</a:t>
            </a:r>
          </a:p>
          <a:p>
            <a:r>
              <a:rPr lang="hu-HU" dirty="0"/>
              <a:t>a sebessége kisebb, viszont az amplitúdója nagyobb, mint a térhullámoké</a:t>
            </a:r>
          </a:p>
          <a:p>
            <a:r>
              <a:rPr lang="hu-HU" dirty="0"/>
              <a:t>földrengések által okozott legnagyobb károk a hatásukra keletkeznek</a:t>
            </a:r>
          </a:p>
          <a:p>
            <a:r>
              <a:rPr lang="hu-HU" dirty="0"/>
              <a:t>pl.: </a:t>
            </a:r>
            <a:r>
              <a:rPr lang="hu-HU" dirty="0" err="1"/>
              <a:t>Rayleigh</a:t>
            </a:r>
            <a:r>
              <a:rPr lang="hu-HU" dirty="0"/>
              <a:t>-, Love-hullám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3216CD99-9A02-4788-91EA-1E0E79C4A830}"/>
              </a:ext>
            </a:extLst>
          </p:cNvPr>
          <p:cNvSpPr txBox="1"/>
          <p:nvPr/>
        </p:nvSpPr>
        <p:spPr>
          <a:xfrm>
            <a:off x="10934925" y="6642556"/>
            <a:ext cx="125707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Készítette: Gergely Gréta</a:t>
            </a:r>
          </a:p>
        </p:txBody>
      </p:sp>
      <p:pic>
        <p:nvPicPr>
          <p:cNvPr id="8" name="Picture 6" descr="http://katasztrofak.uw.hu/images/foldrenges/hullam_s.jpg">
            <a:extLst>
              <a:ext uri="{FF2B5EF4-FFF2-40B4-BE49-F238E27FC236}">
                <a16:creationId xmlns:a16="http://schemas.microsoft.com/office/drawing/2014/main" id="{FBBEF7BA-7AD2-427E-862C-8589F81D5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986" y="5222654"/>
            <a:ext cx="2328240" cy="1379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http://katasztrofak.uw.hu/images/foldrenges/hullam_p.jpg">
            <a:extLst>
              <a:ext uri="{FF2B5EF4-FFF2-40B4-BE49-F238E27FC236}">
                <a16:creationId xmlns:a16="http://schemas.microsoft.com/office/drawing/2014/main" id="{051AAF8F-6BCC-46B9-B660-56860DF49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986" y="3159789"/>
            <a:ext cx="2702994" cy="1378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id="{8789F364-F5A2-482A-B2DF-0F456B60D945}"/>
              </a:ext>
            </a:extLst>
          </p:cNvPr>
          <p:cNvSpPr txBox="1"/>
          <p:nvPr/>
        </p:nvSpPr>
        <p:spPr>
          <a:xfrm>
            <a:off x="4227226" y="5331545"/>
            <a:ext cx="12666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/>
              <a:t>vízszintes</a:t>
            </a:r>
          </a:p>
          <a:p>
            <a:pPr algn="ctr"/>
            <a:r>
              <a:rPr lang="hu-HU" dirty="0"/>
              <a:t>és</a:t>
            </a:r>
          </a:p>
          <a:p>
            <a:pPr algn="ctr"/>
            <a:r>
              <a:rPr lang="hu-HU" dirty="0"/>
              <a:t>függőleges</a:t>
            </a:r>
          </a:p>
          <a:p>
            <a:pPr algn="ctr"/>
            <a:r>
              <a:rPr lang="hu-HU" dirty="0"/>
              <a:t>sík mentén</a:t>
            </a:r>
          </a:p>
        </p:txBody>
      </p:sp>
    </p:spTree>
    <p:extLst>
      <p:ext uri="{BB962C8B-B14F-4D97-AF65-F5344CB8AC3E}">
        <p14:creationId xmlns:p14="http://schemas.microsoft.com/office/powerpoint/2010/main" val="22833951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BC3AEC8-2725-4F12-A48B-B716230C7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760228"/>
          </a:xfrm>
        </p:spPr>
        <p:txBody>
          <a:bodyPr/>
          <a:lstStyle/>
          <a:p>
            <a:r>
              <a:rPr lang="hu-HU" dirty="0"/>
              <a:t>Földrengéshullámok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8EBC5FB-8ECE-4722-83B4-D93C8B581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871330"/>
            <a:ext cx="9601200" cy="3996070"/>
          </a:xfrm>
        </p:spPr>
        <p:txBody>
          <a:bodyPr>
            <a:normAutofit/>
          </a:bodyPr>
          <a:lstStyle/>
          <a:p>
            <a:r>
              <a:rPr lang="hu-HU" sz="2800" dirty="0"/>
              <a:t>a</a:t>
            </a:r>
            <a:r>
              <a:rPr lang="hu-HU" sz="2800" b="1" dirty="0"/>
              <a:t> szeizmológia </a:t>
            </a:r>
            <a:r>
              <a:rPr lang="hu-HU" sz="2800" dirty="0"/>
              <a:t>tudománya kutatja</a:t>
            </a:r>
            <a:endParaRPr lang="hu-HU" sz="2800" b="1" dirty="0"/>
          </a:p>
          <a:p>
            <a:r>
              <a:rPr lang="hu-HU" sz="2800" dirty="0"/>
              <a:t>a mérés </a:t>
            </a:r>
            <a:r>
              <a:rPr lang="hu-HU" sz="2800" b="1" dirty="0"/>
              <a:t>szeizmográffal</a:t>
            </a:r>
            <a:r>
              <a:rPr lang="hu-HU" sz="2800" dirty="0"/>
              <a:t> történik</a:t>
            </a:r>
          </a:p>
        </p:txBody>
      </p:sp>
      <p:pic>
        <p:nvPicPr>
          <p:cNvPr id="5" name="Kép 4" descr="A képen varrógép, beltéri, berendezés látható&#10;&#10;Automatikusan generált leírás">
            <a:extLst>
              <a:ext uri="{FF2B5EF4-FFF2-40B4-BE49-F238E27FC236}">
                <a16:creationId xmlns:a16="http://schemas.microsoft.com/office/drawing/2014/main" id="{48216DDC-00FB-427C-98CE-A2C7DA46B7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101417"/>
            <a:ext cx="10691812" cy="3689127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96FDB88D-CE28-4F4E-8310-91DAE63A8268}"/>
              </a:ext>
            </a:extLst>
          </p:cNvPr>
          <p:cNvSpPr txBox="1"/>
          <p:nvPr/>
        </p:nvSpPr>
        <p:spPr>
          <a:xfrm>
            <a:off x="10934925" y="6642556"/>
            <a:ext cx="125707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Készítette: Gergely Gréta</a:t>
            </a:r>
          </a:p>
        </p:txBody>
      </p:sp>
    </p:spTree>
    <p:extLst>
      <p:ext uri="{BB962C8B-B14F-4D97-AF65-F5344CB8AC3E}">
        <p14:creationId xmlns:p14="http://schemas.microsoft.com/office/powerpoint/2010/main" val="5498166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B1C0831-B4D3-4ADD-A39B-6FF4E0861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823912"/>
          </a:xfrm>
        </p:spPr>
        <p:txBody>
          <a:bodyPr/>
          <a:lstStyle/>
          <a:p>
            <a:r>
              <a:rPr lang="hu-HU" dirty="0"/>
              <a:t>Földrengések erősségének mérése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693C671-4B8A-4997-BDC6-ED29A77805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1548956"/>
            <a:ext cx="4443984" cy="531304"/>
          </a:xfrm>
        </p:spPr>
        <p:txBody>
          <a:bodyPr/>
          <a:lstStyle/>
          <a:p>
            <a:r>
              <a:rPr lang="hu-HU" dirty="0" err="1"/>
              <a:t>Mercalli</a:t>
            </a:r>
            <a:r>
              <a:rPr lang="hu-HU" dirty="0"/>
              <a:t>-skála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B1B031F3-F907-4D7D-A83A-A76D9A8F05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2119504"/>
            <a:ext cx="4724400" cy="3747897"/>
          </a:xfrm>
        </p:spPr>
        <p:txBody>
          <a:bodyPr>
            <a:normAutofit lnSpcReduction="10000"/>
          </a:bodyPr>
          <a:lstStyle/>
          <a:p>
            <a:r>
              <a:rPr lang="hu-HU" sz="2400" dirty="0"/>
              <a:t>pusztítás mértéke alapján</a:t>
            </a:r>
          </a:p>
          <a:p>
            <a:r>
              <a:rPr lang="hu-HU" sz="2400" dirty="0"/>
              <a:t>12 fokozatú skála (zárt)</a:t>
            </a:r>
          </a:p>
          <a:p>
            <a:r>
              <a:rPr lang="hu-HU" sz="2400" dirty="0"/>
              <a:t>előny: múltba „visszavetíthető”</a:t>
            </a:r>
          </a:p>
          <a:p>
            <a:r>
              <a:rPr lang="hu-HU" sz="2400" dirty="0"/>
              <a:t>hátrány:</a:t>
            </a:r>
          </a:p>
          <a:p>
            <a:pPr lvl="1"/>
            <a:r>
              <a:rPr lang="hu-HU" sz="2400" dirty="0"/>
              <a:t>csak lakott területen alkalmazható</a:t>
            </a:r>
          </a:p>
          <a:p>
            <a:pPr lvl="1"/>
            <a:r>
              <a:rPr lang="hu-HU" sz="2400" dirty="0"/>
              <a:t>földrengés nagysága és a pusztítás mérete között nincs egyenes arányosság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800F2B9C-EB83-4142-8DA7-17BF0A0C47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25014" y="1548956"/>
            <a:ext cx="4443984" cy="531304"/>
          </a:xfrm>
        </p:spPr>
        <p:txBody>
          <a:bodyPr/>
          <a:lstStyle/>
          <a:p>
            <a:r>
              <a:rPr lang="hu-HU" dirty="0"/>
              <a:t>Richter-skála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52DA2D9E-9CCC-4259-92C1-61EF138BE1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25014" y="2119504"/>
            <a:ext cx="4724400" cy="3747897"/>
          </a:xfrm>
        </p:spPr>
        <p:txBody>
          <a:bodyPr>
            <a:normAutofit/>
          </a:bodyPr>
          <a:lstStyle/>
          <a:p>
            <a:r>
              <a:rPr lang="hu-HU" sz="2400" dirty="0"/>
              <a:t>rengés energiája alapján</a:t>
            </a:r>
          </a:p>
          <a:p>
            <a:r>
              <a:rPr lang="hu-HU" sz="2400" dirty="0"/>
              <a:t>nincs felső határa(!)</a:t>
            </a:r>
            <a:br>
              <a:rPr lang="hu-HU" sz="2400" dirty="0"/>
            </a:br>
            <a:r>
              <a:rPr lang="hu-HU" sz="2400" dirty="0"/>
              <a:t>1 fokozat = 32x nagyobb energia</a:t>
            </a:r>
          </a:p>
          <a:p>
            <a:r>
              <a:rPr lang="hu-HU" sz="2400" dirty="0"/>
              <a:t>magnitúdó-skála (a rengés energiáját méri a szeizmográf)</a:t>
            </a:r>
          </a:p>
          <a:p>
            <a:r>
              <a:rPr lang="hu-HU" sz="2400" dirty="0"/>
              <a:t>bárhol használható</a:t>
            </a:r>
          </a:p>
          <a:p>
            <a:endParaRPr lang="hu-HU" sz="2400" dirty="0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B5A30D87-A25F-408F-B5F6-9D36F4947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575244"/>
            <a:ext cx="5857875" cy="3733800"/>
          </a:xfrm>
          <a:prstGeom prst="rect">
            <a:avLst/>
          </a:prstGeom>
        </p:spPr>
      </p:pic>
      <p:pic>
        <p:nvPicPr>
          <p:cNvPr id="10" name="Kép 9" descr="A képen asztal látható&#10;&#10;Automatikusan generált leírás">
            <a:extLst>
              <a:ext uri="{FF2B5EF4-FFF2-40B4-BE49-F238E27FC236}">
                <a16:creationId xmlns:a16="http://schemas.microsoft.com/office/drawing/2014/main" id="{C407A904-A780-4F44-B950-8170170EB2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39" y="1575244"/>
            <a:ext cx="5592779" cy="3987261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A1EAC517-F20E-43B9-9215-53296D5048BA}"/>
              </a:ext>
            </a:extLst>
          </p:cNvPr>
          <p:cNvSpPr txBox="1"/>
          <p:nvPr/>
        </p:nvSpPr>
        <p:spPr>
          <a:xfrm>
            <a:off x="10934925" y="6642556"/>
            <a:ext cx="125707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Készítette: Gergely Gréta</a:t>
            </a:r>
          </a:p>
        </p:txBody>
      </p:sp>
    </p:spTree>
    <p:extLst>
      <p:ext uri="{BB962C8B-B14F-4D97-AF65-F5344CB8AC3E}">
        <p14:creationId xmlns:p14="http://schemas.microsoft.com/office/powerpoint/2010/main" val="3991458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6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488911C-0EC7-40A9-9BCB-CA8A66E462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3023EA8-527A-4FA2-A71D-626F912756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60C46CD6-ADBB-41BC-8969-7C707D4332E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B6C38415-998B-45FB-A12C-BD0B184CB80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C8D89F71-9459-4318-ACAE-874616C3AD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0462" y="968188"/>
            <a:ext cx="10194046" cy="48942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32C9938D-A7C9-4901-88CD-3E983CC8A3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28" y="1289918"/>
            <a:ext cx="2248712" cy="424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2763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485DA84-CB73-4E5E-9864-2460CE2805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49185E-361A-421B-8F2D-11C7FFC686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B85BAA-C37F-44B4-B427-B4F10EBB41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6240" y="-4668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C4EE06-D7B4-4FAC-A561-38A1C38023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94325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018D83B-903C-4782-B1BB-A45164A71F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6240" y="6494325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85589A-A5AC-409A-B2A2-24D871B4CE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867" y="158782"/>
            <a:ext cx="11870265" cy="65378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3F760E16-6315-47F7-BC6F-A32BE2C7C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577866"/>
            <a:ext cx="11226799" cy="5697600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FF533454-5AF0-49C8-83F0-9A3F4535EFBA}"/>
              </a:ext>
            </a:extLst>
          </p:cNvPr>
          <p:cNvSpPr txBox="1"/>
          <p:nvPr/>
        </p:nvSpPr>
        <p:spPr>
          <a:xfrm>
            <a:off x="10934925" y="6642556"/>
            <a:ext cx="125707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Készítette: Gergely Gréta</a:t>
            </a:r>
          </a:p>
        </p:txBody>
      </p:sp>
    </p:spTree>
    <p:extLst>
      <p:ext uri="{BB962C8B-B14F-4D97-AF65-F5344CB8AC3E}">
        <p14:creationId xmlns:p14="http://schemas.microsoft.com/office/powerpoint/2010/main" val="30710317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362DFFC-4DCC-48EE-B781-94D04B95F1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EDA66093-7594-402B-A08D-5D0A80703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1" y="791570"/>
            <a:ext cx="4018839" cy="5262390"/>
          </a:xfrm>
        </p:spPr>
        <p:txBody>
          <a:bodyPr anchor="ctr">
            <a:normAutofit/>
          </a:bodyPr>
          <a:lstStyle/>
          <a:p>
            <a:pPr algn="r"/>
            <a:r>
              <a:rPr lang="hu-HU" sz="5400">
                <a:solidFill>
                  <a:schemeClr val="bg2"/>
                </a:solidFill>
              </a:rPr>
              <a:t>Nevezetes földrengések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B8B265-E68C-4B64-9238-781F0102C5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9299933-700D-4335-8E77-DBD5498C6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3686" y="225083"/>
            <a:ext cx="6217920" cy="6414868"/>
          </a:xfrm>
        </p:spPr>
        <p:txBody>
          <a:bodyPr anchor="ctr">
            <a:normAutofit/>
          </a:bodyPr>
          <a:lstStyle/>
          <a:p>
            <a:r>
              <a:rPr lang="hu-HU" altLang="hu-HU" sz="2400" dirty="0"/>
              <a:t>1556: Kína – 800-850 ezer áldozat</a:t>
            </a:r>
          </a:p>
          <a:p>
            <a:r>
              <a:rPr lang="hu-HU" altLang="hu-HU" sz="2400" dirty="0"/>
              <a:t>1755: Portugália – 70 ezer áldozat</a:t>
            </a:r>
          </a:p>
          <a:p>
            <a:r>
              <a:rPr lang="hu-HU" altLang="hu-HU" sz="2400" dirty="0"/>
              <a:t>1906: San Francisco – 700 áldozat</a:t>
            </a:r>
          </a:p>
          <a:p>
            <a:r>
              <a:rPr lang="hu-HU" altLang="hu-HU" sz="2400" dirty="0"/>
              <a:t>1908: Messina (ITA) – 83 000 áldozat</a:t>
            </a:r>
          </a:p>
          <a:p>
            <a:r>
              <a:rPr lang="hu-HU" altLang="hu-HU" sz="2400" dirty="0"/>
              <a:t>1923: Japán – 140 ezer áldozat</a:t>
            </a:r>
          </a:p>
          <a:p>
            <a:r>
              <a:rPr lang="hu-HU" altLang="hu-HU" sz="2400" dirty="0"/>
              <a:t>1976: Kína (5) – 650 ezer áldozat</a:t>
            </a:r>
          </a:p>
          <a:p>
            <a:r>
              <a:rPr lang="hu-HU" altLang="hu-HU" sz="2400" dirty="0"/>
              <a:t>2003: Irán – 30-35 ezer áldozat</a:t>
            </a:r>
          </a:p>
          <a:p>
            <a:r>
              <a:rPr lang="hu-HU" altLang="hu-HU" sz="2400" dirty="0"/>
              <a:t>2004: Szumátra/DK-Ázsia (9,1)– kb. 230 ezer áldozat</a:t>
            </a:r>
          </a:p>
          <a:p>
            <a:r>
              <a:rPr lang="hu-HU" altLang="hu-HU" sz="2400" dirty="0"/>
              <a:t>2010: Haiti (7) – kb. 200 ezer áldozat</a:t>
            </a:r>
          </a:p>
          <a:p>
            <a:r>
              <a:rPr lang="hu-HU" altLang="hu-HU" sz="2400" dirty="0"/>
              <a:t>2011: Japán környékén (9,0) – 30 ezer áldozat, cunami (</a:t>
            </a:r>
            <a:r>
              <a:rPr lang="hu-HU" altLang="hu-HU" sz="2400" dirty="0" err="1"/>
              <a:t>Fukushima</a:t>
            </a:r>
            <a:r>
              <a:rPr lang="hu-HU" altLang="hu-HU" sz="2400" dirty="0"/>
              <a:t>!)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B2C95C4F-EF06-4A61-90DD-104F5FF8FC5E}"/>
              </a:ext>
            </a:extLst>
          </p:cNvPr>
          <p:cNvSpPr txBox="1"/>
          <p:nvPr/>
        </p:nvSpPr>
        <p:spPr>
          <a:xfrm>
            <a:off x="10934925" y="6642556"/>
            <a:ext cx="125707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Készítette: Gergely Gréta</a:t>
            </a:r>
          </a:p>
        </p:txBody>
      </p:sp>
    </p:spTree>
    <p:extLst>
      <p:ext uri="{BB962C8B-B14F-4D97-AF65-F5344CB8AC3E}">
        <p14:creationId xmlns:p14="http://schemas.microsoft.com/office/powerpoint/2010/main" val="34873362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10" y="93455"/>
            <a:ext cx="5630400" cy="39384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116" y="1575414"/>
            <a:ext cx="6303084" cy="3540232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156" y="4147469"/>
            <a:ext cx="3889248" cy="259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300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ABA7F3F-D56F-4C06-84AC-03FC83B064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15374B5-D7C8-4AA9-BE65-DB7A0CA9B4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C73A7452-ED0F-4903-A620-8D103E556CA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F6A3F6CE-D581-4C37-8822-4F4A68325EF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2" name="Cím 1">
            <a:extLst>
              <a:ext uri="{FF2B5EF4-FFF2-40B4-BE49-F238E27FC236}">
                <a16:creationId xmlns:a16="http://schemas.microsoft.com/office/drawing/2014/main" id="{9FBD88B7-45DC-44A3-8273-FB14669DC2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>
            <a:normAutofit/>
          </a:bodyPr>
          <a:lstStyle/>
          <a:p>
            <a:r>
              <a:rPr lang="hu-HU" dirty="0"/>
              <a:t>A földregések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8CB0596D-F797-4088-8D44-38B3CF787E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02D49167-F4FB-4CE2-A877-131A0E2B0B53}"/>
              </a:ext>
            </a:extLst>
          </p:cNvPr>
          <p:cNvSpPr txBox="1"/>
          <p:nvPr/>
        </p:nvSpPr>
        <p:spPr>
          <a:xfrm>
            <a:off x="10934925" y="6642556"/>
            <a:ext cx="125707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8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Készítette: Gergely Gréta</a:t>
            </a:r>
          </a:p>
        </p:txBody>
      </p:sp>
    </p:spTree>
    <p:extLst>
      <p:ext uri="{BB962C8B-B14F-4D97-AF65-F5344CB8AC3E}">
        <p14:creationId xmlns:p14="http://schemas.microsoft.com/office/powerpoint/2010/main" val="978693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D868099-6145-4BC0-A5EA-74BEF1776B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7E6D131-C415-4EB8-928E-D0E74F8DB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1424" y="1110882"/>
            <a:ext cx="3457979" cy="1175118"/>
          </a:xfrm>
        </p:spPr>
        <p:txBody>
          <a:bodyPr anchor="b">
            <a:normAutofit/>
          </a:bodyPr>
          <a:lstStyle/>
          <a:p>
            <a:r>
              <a:rPr lang="hu-HU" sz="3600" dirty="0"/>
              <a:t>Földrengések Magyarországon</a:t>
            </a:r>
          </a:p>
        </p:txBody>
      </p:sp>
      <p:pic>
        <p:nvPicPr>
          <p:cNvPr id="7" name="Kép 6" descr="A képen térkép látható&#10;&#10;Automatikusan generált leírás">
            <a:extLst>
              <a:ext uri="{FF2B5EF4-FFF2-40B4-BE49-F238E27FC236}">
                <a16:creationId xmlns:a16="http://schemas.microsoft.com/office/drawing/2014/main" id="{38E6B3F8-1CFE-40B7-9BED-8A39113CBC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35"/>
          <a:stretch/>
        </p:blipFill>
        <p:spPr>
          <a:xfrm>
            <a:off x="634275" y="701936"/>
            <a:ext cx="6900380" cy="5454128"/>
          </a:xfrm>
          <a:prstGeom prst="rect">
            <a:avLst/>
          </a:pr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A45811E9-3AD6-4AD5-A93C-888FD9216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1803" y="2542938"/>
            <a:ext cx="3920197" cy="3674982"/>
          </a:xfrm>
        </p:spPr>
        <p:txBody>
          <a:bodyPr>
            <a:normAutofit/>
          </a:bodyPr>
          <a:lstStyle/>
          <a:p>
            <a:r>
              <a:rPr lang="hu-HU" altLang="hu-HU" sz="2400" dirty="0"/>
              <a:t>1763: Komárom</a:t>
            </a:r>
            <a:br>
              <a:rPr lang="hu-HU" altLang="hu-HU" sz="2400" dirty="0"/>
            </a:br>
            <a:r>
              <a:rPr lang="hu-HU" altLang="hu-HU" sz="2400" dirty="0"/>
              <a:t>60 áldozat</a:t>
            </a:r>
          </a:p>
          <a:p>
            <a:r>
              <a:rPr lang="hu-HU" altLang="hu-HU" sz="2400" dirty="0"/>
              <a:t>1956: Dunaharaszti (5,6) 7 áldozat</a:t>
            </a:r>
          </a:p>
          <a:p>
            <a:r>
              <a:rPr lang="hu-HU" altLang="hu-HU" sz="2400" dirty="0"/>
              <a:t>1985: Berhida (5)</a:t>
            </a:r>
          </a:p>
          <a:p>
            <a:r>
              <a:rPr lang="hu-HU" altLang="hu-HU" sz="2400" dirty="0"/>
              <a:t>2011: Oroszlány (4,7)</a:t>
            </a: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CC1026F7-DECB-49B4-A565-518BBA4454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983434" y="640080"/>
            <a:ext cx="2296028" cy="3674981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4D26EE50-0F44-41F4-8E19-404D3722FF0C}"/>
              </a:ext>
            </a:extLst>
          </p:cNvPr>
          <p:cNvSpPr txBox="1"/>
          <p:nvPr/>
        </p:nvSpPr>
        <p:spPr>
          <a:xfrm>
            <a:off x="10934925" y="6642556"/>
            <a:ext cx="125707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Készítette: Gergely Gréta</a:t>
            </a:r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4E6878B5-6D2E-460F-964E-1DACB9C27905}"/>
              </a:ext>
            </a:extLst>
          </p:cNvPr>
          <p:cNvSpPr/>
          <p:nvPr/>
        </p:nvSpPr>
        <p:spPr>
          <a:xfrm>
            <a:off x="849848" y="2721114"/>
            <a:ext cx="64692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4000" dirty="0"/>
              <a:t>http://www.foldrenges.hu/</a:t>
            </a:r>
          </a:p>
        </p:txBody>
      </p:sp>
    </p:spTree>
    <p:extLst>
      <p:ext uri="{BB962C8B-B14F-4D97-AF65-F5344CB8AC3E}">
        <p14:creationId xmlns:p14="http://schemas.microsoft.com/office/powerpoint/2010/main" val="7622852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C159B63-C56D-4E4E-8B07-40A1346DC9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95D2E14F-453E-44CA-8985-8279585F1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902" y="1194180"/>
            <a:ext cx="3523938" cy="5020353"/>
          </a:xfrm>
        </p:spPr>
        <p:txBody>
          <a:bodyPr>
            <a:normAutofit/>
          </a:bodyPr>
          <a:lstStyle/>
          <a:p>
            <a:r>
              <a:rPr lang="hu-HU" dirty="0"/>
              <a:t>Előrejelzés, védelem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DEF201-077E-444A-A3F0-66E1425357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303C944-E99F-45CC-BD59-625EBF983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4369" y="1194179"/>
            <a:ext cx="6107019" cy="5020353"/>
          </a:xfrm>
        </p:spPr>
        <p:txBody>
          <a:bodyPr>
            <a:normAutofit/>
          </a:bodyPr>
          <a:lstStyle/>
          <a:p>
            <a:r>
              <a:rPr lang="hu-HU" sz="2800" dirty="0"/>
              <a:t>NEHÉZ! </a:t>
            </a:r>
          </a:p>
          <a:p>
            <a:r>
              <a:rPr lang="hu-HU" sz="2800" dirty="0"/>
              <a:t>Állatok viselkedése…? Kutak vízszintje…?</a:t>
            </a:r>
          </a:p>
          <a:p>
            <a:r>
              <a:rPr lang="hu-HU" sz="2800" dirty="0"/>
              <a:t>„rengésálló” építkezés</a:t>
            </a:r>
          </a:p>
          <a:p>
            <a:r>
              <a:rPr lang="hu-HU" sz="2800" dirty="0"/>
              <a:t>iskolai „riadók” (lásd Japán)</a:t>
            </a:r>
          </a:p>
          <a:p>
            <a:endParaRPr lang="hu-HU" sz="2800" dirty="0"/>
          </a:p>
          <a:p>
            <a:r>
              <a:rPr lang="hu-HU" sz="2800" dirty="0"/>
              <a:t>Fél évezred alatt kb. 15 000 000 áldozat (!)</a:t>
            </a:r>
          </a:p>
        </p:txBody>
      </p:sp>
      <p:pic>
        <p:nvPicPr>
          <p:cNvPr id="6" name="Kép 5" descr="A képen szöveg, elektronika, képernyőkép, számítógép látható&#10;&#10;Automatikusan generált leírás">
            <a:extLst>
              <a:ext uri="{FF2B5EF4-FFF2-40B4-BE49-F238E27FC236}">
                <a16:creationId xmlns:a16="http://schemas.microsoft.com/office/drawing/2014/main" id="{38786C7F-0503-44AD-A569-298A4D37AC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" t="9416" r="29280" b="19009"/>
          <a:stretch/>
        </p:blipFill>
        <p:spPr>
          <a:xfrm>
            <a:off x="5526233" y="3288193"/>
            <a:ext cx="6107019" cy="3515191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29D05C88-0AAC-42D1-9199-7DBC5726946B}"/>
              </a:ext>
            </a:extLst>
          </p:cNvPr>
          <p:cNvSpPr txBox="1"/>
          <p:nvPr/>
        </p:nvSpPr>
        <p:spPr>
          <a:xfrm>
            <a:off x="10934925" y="6642556"/>
            <a:ext cx="125707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Készítette: Gergely Gréta</a:t>
            </a:r>
          </a:p>
        </p:txBody>
      </p:sp>
    </p:spTree>
    <p:extLst>
      <p:ext uri="{BB962C8B-B14F-4D97-AF65-F5344CB8AC3E}">
        <p14:creationId xmlns:p14="http://schemas.microsoft.com/office/powerpoint/2010/main" val="264030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233EB88-F657-4973-949C-7FE3E9FC4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148" y="800100"/>
            <a:ext cx="5421086" cy="1485900"/>
          </a:xfrm>
        </p:spPr>
        <p:txBody>
          <a:bodyPr>
            <a:normAutofit/>
          </a:bodyPr>
          <a:lstStyle/>
          <a:p>
            <a:r>
              <a:rPr lang="hu-HU" dirty="0"/>
              <a:t>Cunami, óriáshullám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C9E7FA-3295-45ED-8253-D23F9E44E1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ABB80201-C305-4D16-9DC5-F7443FC37F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48" y="2062084"/>
            <a:ext cx="5739539" cy="2733832"/>
          </a:xfrm>
          <a:prstGeom prst="rect">
            <a:avLst/>
          </a:pr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C4D3A5A6-2766-4FF8-AC98-4D4FF94FA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4112" y="800100"/>
            <a:ext cx="4312740" cy="5687786"/>
          </a:xfrm>
        </p:spPr>
        <p:txBody>
          <a:bodyPr>
            <a:normAutofit lnSpcReduction="10000"/>
          </a:bodyPr>
          <a:lstStyle/>
          <a:p>
            <a:r>
              <a:rPr lang="hu-HU" sz="2800" dirty="0"/>
              <a:t>=„kikötőhullám”</a:t>
            </a:r>
          </a:p>
          <a:p>
            <a:r>
              <a:rPr lang="hu-HU" sz="2800" dirty="0"/>
              <a:t>nagy hullámhosszúságú és </a:t>
            </a:r>
            <a:r>
              <a:rPr lang="hu-HU" sz="2800" dirty="0" err="1"/>
              <a:t>periódusidejű</a:t>
            </a:r>
            <a:r>
              <a:rPr lang="hu-HU" sz="2800" dirty="0"/>
              <a:t> hullám</a:t>
            </a:r>
            <a:endParaRPr lang="hu-HU" altLang="hu-HU" sz="2800" dirty="0"/>
          </a:p>
          <a:p>
            <a:r>
              <a:rPr lang="hu-HU" sz="2800" dirty="0"/>
              <a:t>kialakulása: ha a tenger vízszintje valamilyen hirtelen fellépő erő (földrengés, vulkánkitörés) hatására megváltozik</a:t>
            </a:r>
          </a:p>
          <a:p>
            <a:r>
              <a:rPr lang="hu-HU" altLang="hu-HU" sz="2800" dirty="0"/>
              <a:t>A hullámok part közeli feltorlódása (a hullám akár 60 m magas is lehet!)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B1E84073-BAA3-4B07-8816-85CF8E1AAAD1}"/>
              </a:ext>
            </a:extLst>
          </p:cNvPr>
          <p:cNvSpPr txBox="1"/>
          <p:nvPr/>
        </p:nvSpPr>
        <p:spPr>
          <a:xfrm>
            <a:off x="10934925" y="6642556"/>
            <a:ext cx="125707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Készítette: Gergely Gréta</a:t>
            </a:r>
          </a:p>
        </p:txBody>
      </p:sp>
    </p:spTree>
    <p:extLst>
      <p:ext uri="{BB962C8B-B14F-4D97-AF65-F5344CB8AC3E}">
        <p14:creationId xmlns:p14="http://schemas.microsoft.com/office/powerpoint/2010/main" val="41500753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A3D0CF5-C0A0-4195-804D-B82489B1D7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ép 3" descr="A képen szöveg, térkép, színes látható&#10;&#10;Automatikusan generált leírás">
            <a:extLst>
              <a:ext uri="{FF2B5EF4-FFF2-40B4-BE49-F238E27FC236}">
                <a16:creationId xmlns:a16="http://schemas.microsoft.com/office/drawing/2014/main" id="{09B108F6-45A1-4549-98E6-9E78A9FC12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389" y="2959673"/>
            <a:ext cx="8693236" cy="3738091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482DC2EF-464C-4A39-9573-834247098B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7" t="5728" r="1581" b="5160"/>
          <a:stretch/>
        </p:blipFill>
        <p:spPr>
          <a:xfrm>
            <a:off x="0" y="1"/>
            <a:ext cx="4231758" cy="3935874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25483880-CA6F-47B1-83A1-FC4AA77CEBB1}"/>
              </a:ext>
            </a:extLst>
          </p:cNvPr>
          <p:cNvSpPr txBox="1"/>
          <p:nvPr/>
        </p:nvSpPr>
        <p:spPr>
          <a:xfrm>
            <a:off x="6347047" y="2559562"/>
            <a:ext cx="57467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/>
              <a:t> chilei földrengés (1960) okozta cunami elterjedése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B75C1F3B-A092-4DAB-A574-A75949A5EC13}"/>
              </a:ext>
            </a:extLst>
          </p:cNvPr>
          <p:cNvSpPr txBox="1"/>
          <p:nvPr/>
        </p:nvSpPr>
        <p:spPr>
          <a:xfrm>
            <a:off x="10934925" y="6642556"/>
            <a:ext cx="125707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Készítette: Gergely Gréta</a:t>
            </a:r>
          </a:p>
        </p:txBody>
      </p:sp>
    </p:spTree>
    <p:extLst>
      <p:ext uri="{BB962C8B-B14F-4D97-AF65-F5344CB8AC3E}">
        <p14:creationId xmlns:p14="http://schemas.microsoft.com/office/powerpoint/2010/main" val="9949273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9A5A698B-F644-41A9-BD67-6316EDB7A9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A916D8B-8E5E-442C-93D2-F10B324962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E444B8DA-C76F-4B2F-AFC5-378726411B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7E2B20CB-FF0A-40D4-9C62-172DA9BB98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5E7CCC3-B903-495C-835D-87A78FB05A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0462" y="968188"/>
            <a:ext cx="5048756" cy="48942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ép 3" descr="A képen kültéri, fa, égbolt, személy látható&#10;&#10;Automatikusan generált leírás">
            <a:extLst>
              <a:ext uri="{FF2B5EF4-FFF2-40B4-BE49-F238E27FC236}">
                <a16:creationId xmlns:a16="http://schemas.microsoft.com/office/drawing/2014/main" id="{C92AB920-EA09-456E-A46A-39DB9B31CD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194" y="1818386"/>
            <a:ext cx="4405291" cy="319383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84170D1-B32B-4D7D-AA30-9D84747A05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31270" y="981884"/>
            <a:ext cx="5048756" cy="48942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7584DC8A-2640-4C7C-BA4F-6B1EE441BC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53003" y="1388871"/>
            <a:ext cx="4405288" cy="405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C31E888D-70B8-4DF0-AB52-0980D80D0864}"/>
              </a:ext>
            </a:extLst>
          </p:cNvPr>
          <p:cNvSpPr txBox="1"/>
          <p:nvPr/>
        </p:nvSpPr>
        <p:spPr>
          <a:xfrm>
            <a:off x="953645" y="5493087"/>
            <a:ext cx="34002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/>
              <a:t>Cunami Szumátrán 2004-ben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3A640F74-9266-4E4D-8E2F-08BB12A89D60}"/>
              </a:ext>
            </a:extLst>
          </p:cNvPr>
          <p:cNvSpPr txBox="1"/>
          <p:nvPr/>
        </p:nvSpPr>
        <p:spPr>
          <a:xfrm>
            <a:off x="10934925" y="6642556"/>
            <a:ext cx="125707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Készítette: Gergely Gréta</a:t>
            </a:r>
          </a:p>
        </p:txBody>
      </p:sp>
    </p:spTree>
    <p:extLst>
      <p:ext uri="{BB962C8B-B14F-4D97-AF65-F5344CB8AC3E}">
        <p14:creationId xmlns:p14="http://schemas.microsoft.com/office/powerpoint/2010/main" val="10957477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FF725097-8CB0-4115-8BC0-C1F95A9E63DC}"/>
              </a:ext>
            </a:extLst>
          </p:cNvPr>
          <p:cNvSpPr/>
          <p:nvPr/>
        </p:nvSpPr>
        <p:spPr>
          <a:xfrm>
            <a:off x="2946060" y="3118451"/>
            <a:ext cx="5124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/>
              <a:t>https://www.youtube.com/watch?v=ZeUbscdhR78</a:t>
            </a:r>
          </a:p>
        </p:txBody>
      </p:sp>
    </p:spTree>
    <p:extLst>
      <p:ext uri="{BB962C8B-B14F-4D97-AF65-F5344CB8AC3E}">
        <p14:creationId xmlns:p14="http://schemas.microsoft.com/office/powerpoint/2010/main" val="1677287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485DA84-CB73-4E5E-9864-2460CE2805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49185E-361A-421B-8F2D-11C7FFC686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B85BAA-C37F-44B4-B427-B4F10EBB41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6240" y="-4668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DC4EE06-D7B4-4FAC-A561-38A1C38023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94325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018D83B-903C-4782-B1BB-A45164A71F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6240" y="6494325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85589A-A5AC-409A-B2A2-24D871B4CE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867" y="158782"/>
            <a:ext cx="11870265" cy="65378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ép 2" descr="A képen égbolt, kültéri, természet, út látható&#10;&#10;Automatikusan generált leírás">
            <a:extLst>
              <a:ext uri="{FF2B5EF4-FFF2-40B4-BE49-F238E27FC236}">
                <a16:creationId xmlns:a16="http://schemas.microsoft.com/office/drawing/2014/main" id="{920DDC6A-CFAD-45CC-8DCE-C9F51F3DE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928703"/>
            <a:ext cx="11226799" cy="49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294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485DA84-CB73-4E5E-9864-2460CE2805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49185E-361A-421B-8F2D-11C7FFC686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B85BAA-C37F-44B4-B427-B4F10EBB41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6240" y="-4668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DC4EE06-D7B4-4FAC-A561-38A1C38023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94325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018D83B-903C-4782-B1BB-A45164A71F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6240" y="6494325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85589A-A5AC-409A-B2A2-24D871B4CE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867" y="158782"/>
            <a:ext cx="11870265" cy="65378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ép 2" descr="A képen fű, kültéri, talaj, út látható&#10;&#10;Automatikusan generált leírás">
            <a:extLst>
              <a:ext uri="{FF2B5EF4-FFF2-40B4-BE49-F238E27FC236}">
                <a16:creationId xmlns:a16="http://schemas.microsoft.com/office/drawing/2014/main" id="{B5DE7A4E-0073-4FA7-A4EB-2EFBF0EE4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798" y="480515"/>
            <a:ext cx="7856402" cy="589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199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0FDBC02-48C1-48B7-BF61-2D10CC72F0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62AAD0-42E1-4737-9C88-868AC0C1DD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A582B3-A3B3-49D5-BBF0-98FEA4C2FB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6240" y="-4668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143F64-D44C-4123-A2E1-FEC1C3F30C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94325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DB13B9-D0D4-4393-AFAB-2B39448B22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6240" y="6494325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CC2E288E-B97E-4486-83CD-0FE5502729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09" r="1" b="7599"/>
          <a:stretch/>
        </p:blipFill>
        <p:spPr>
          <a:xfrm>
            <a:off x="160867" y="160867"/>
            <a:ext cx="11870265" cy="653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645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485DA84-CB73-4E5E-9864-2460CE2805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49185E-361A-421B-8F2D-11C7FFC686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B85BAA-C37F-44B4-B427-B4F10EBB41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6240" y="-4668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DC4EE06-D7B4-4FAC-A561-38A1C38023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94325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018D83B-903C-4782-B1BB-A45164A71F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6240" y="6494325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85589A-A5AC-409A-B2A2-24D871B4CE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867" y="158782"/>
            <a:ext cx="11870265" cy="65378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ép 2" descr="A képen égbolt, kültéri, víz, csónak látható&#10;&#10;Automatikusan generált leírás">
            <a:extLst>
              <a:ext uri="{FF2B5EF4-FFF2-40B4-BE49-F238E27FC236}">
                <a16:creationId xmlns:a16="http://schemas.microsoft.com/office/drawing/2014/main" id="{4F68C75B-CAA7-4B72-8FF5-5A0C6D7381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244" y="480515"/>
            <a:ext cx="9659511" cy="589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074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485DA84-CB73-4E5E-9864-2460CE2805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49185E-361A-421B-8F2D-11C7FFC686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B85BAA-C37F-44B4-B427-B4F10EBB41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6240" y="-4668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C4EE06-D7B4-4FAC-A561-38A1C38023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94325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018D83B-903C-4782-B1BB-A45164A71F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6240" y="6494325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85589A-A5AC-409A-B2A2-24D871B4CE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867" y="158782"/>
            <a:ext cx="11870265" cy="65378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8" descr="74056712">
            <a:extLst>
              <a:ext uri="{FF2B5EF4-FFF2-40B4-BE49-F238E27FC236}">
                <a16:creationId xmlns:a16="http://schemas.microsoft.com/office/drawing/2014/main" id="{A7A2484D-E01D-416C-A215-258F9774C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343" y="480515"/>
            <a:ext cx="8127313" cy="5892302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068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485DA84-CB73-4E5E-9864-2460CE2805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49185E-361A-421B-8F2D-11C7FFC686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B85BAA-C37F-44B4-B427-B4F10EBB41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6240" y="-4668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DC4EE06-D7B4-4FAC-A561-38A1C38023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94325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018D83B-903C-4782-B1BB-A45164A71F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6240" y="6494325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85589A-A5AC-409A-B2A2-24D871B4CE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867" y="158782"/>
            <a:ext cx="11870265" cy="65378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ép 2" descr="A képen léggömb, légi jármű, tartozék, szállítás látható&#10;&#10;Automatikusan generált leírás">
            <a:extLst>
              <a:ext uri="{FF2B5EF4-FFF2-40B4-BE49-F238E27FC236}">
                <a16:creationId xmlns:a16="http://schemas.microsoft.com/office/drawing/2014/main" id="{E9B0CFEC-6C6B-4430-9E71-DEF42DF6C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015" y="480515"/>
            <a:ext cx="6657968" cy="5892302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C5982245-D6CE-4786-AE4F-987221B8CF00}"/>
              </a:ext>
            </a:extLst>
          </p:cNvPr>
          <p:cNvSpPr txBox="1"/>
          <p:nvPr/>
        </p:nvSpPr>
        <p:spPr>
          <a:xfrm>
            <a:off x="10934925" y="6642556"/>
            <a:ext cx="125707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8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Készítette: Gergely Gréta</a:t>
            </a:r>
          </a:p>
        </p:txBody>
      </p:sp>
    </p:spTree>
    <p:extLst>
      <p:ext uri="{BB962C8B-B14F-4D97-AF65-F5344CB8AC3E}">
        <p14:creationId xmlns:p14="http://schemas.microsoft.com/office/powerpoint/2010/main" val="409958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Ábra 1">
            <a:extLst>
              <a:ext uri="{FF2B5EF4-FFF2-40B4-BE49-F238E27FC236}">
                <a16:creationId xmlns:a16="http://schemas.microsoft.com/office/drawing/2014/main" id="{370519D8-FB1A-4036-8DDE-33E909DB8B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250486" y="0"/>
            <a:ext cx="96910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801510"/>
      </p:ext>
    </p:extLst>
  </p:cSld>
  <p:clrMapOvr>
    <a:masterClrMapping/>
  </p:clrMapOvr>
</p:sld>
</file>

<file path=ppt/theme/theme1.xml><?xml version="1.0" encoding="utf-8"?>
<a:theme xmlns:a="http://schemas.openxmlformats.org/drawingml/2006/main" name="Körülvágás">
  <a:themeElements>
    <a:clrScheme name="Körülvágás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Körülvágás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örülvágás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414</Words>
  <Application>Microsoft Office PowerPoint</Application>
  <PresentationFormat>Szélesvásznú</PresentationFormat>
  <Paragraphs>105</Paragraphs>
  <Slides>25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25</vt:i4>
      </vt:variant>
    </vt:vector>
  </HeadingPairs>
  <TitlesOfParts>
    <vt:vector size="28" baseType="lpstr">
      <vt:lpstr>Arial</vt:lpstr>
      <vt:lpstr>Franklin Gothic Book</vt:lpstr>
      <vt:lpstr>Körülvágás</vt:lpstr>
      <vt:lpstr>PowerPoint-bemutató</vt:lpstr>
      <vt:lpstr>A földregések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Földrengés</vt:lpstr>
      <vt:lpstr>Földrengés</vt:lpstr>
      <vt:lpstr>Földrengéshullámok</vt:lpstr>
      <vt:lpstr>Földrengéshullámok</vt:lpstr>
      <vt:lpstr>Földrengések erősségének mérése</vt:lpstr>
      <vt:lpstr>PowerPoint-bemutató</vt:lpstr>
      <vt:lpstr>PowerPoint-bemutató</vt:lpstr>
      <vt:lpstr>Nevezetes földrengések</vt:lpstr>
      <vt:lpstr>PowerPoint-bemutató</vt:lpstr>
      <vt:lpstr>Földrengések Magyarországon</vt:lpstr>
      <vt:lpstr>Előrejelzés, védelem</vt:lpstr>
      <vt:lpstr>Cunami, óriáshullám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Gergely Gréta</dc:creator>
  <cp:lastModifiedBy>Fazekas</cp:lastModifiedBy>
  <cp:revision>3</cp:revision>
  <dcterms:created xsi:type="dcterms:W3CDTF">2020-11-03T18:55:16Z</dcterms:created>
  <dcterms:modified xsi:type="dcterms:W3CDTF">2023-10-25T09:47:22Z</dcterms:modified>
</cp:coreProperties>
</file>