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80" r:id="rId16"/>
    <p:sldId id="281" r:id="rId17"/>
  </p:sldIdLst>
  <p:sldSz cx="9144000" cy="6858000" type="screen4x3"/>
  <p:notesSz cx="9144000" cy="6858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64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588263" y="5334000"/>
            <a:ext cx="5661660" cy="7406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116707" y="2086483"/>
            <a:ext cx="2910585" cy="14884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44536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12/10/2020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12/10/2020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12/10/2020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7469" y="175641"/>
            <a:ext cx="6087110" cy="452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06704" y="3362705"/>
            <a:ext cx="5506085" cy="2263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44536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DHrapzHPCSA" TargetMode="External"/><Relationship Id="rId7" Type="http://schemas.openxmlformats.org/officeDocument/2006/relationships/image" Target="../media/image23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g"/><Relationship Id="rId4" Type="http://schemas.openxmlformats.org/officeDocument/2006/relationships/hyperlink" Target="http://www.youtube.com/watch?v=FicN1PCGFp0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Ye45DGkqUkE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hWkKSkI3gkU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hyperlink" Target="http://www.youtube.com/watch?v=DHrapzHPCSA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hyperlink" Target="http://www.youtube.com/watch?v=Ye45DGkqUk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9942" y="5439867"/>
            <a:ext cx="50819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C00000"/>
                </a:solidFill>
                <a:latin typeface="Calibri"/>
                <a:cs typeface="Calibri"/>
              </a:rPr>
              <a:t>AZ </a:t>
            </a:r>
            <a:r>
              <a:rPr sz="3600" b="1" spc="-60" dirty="0">
                <a:solidFill>
                  <a:srgbClr val="C00000"/>
                </a:solidFill>
                <a:latin typeface="Calibri"/>
                <a:cs typeface="Calibri"/>
              </a:rPr>
              <a:t>ÁLTALÁNOS</a:t>
            </a:r>
            <a:r>
              <a:rPr sz="3600" b="1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600" b="1" spc="-35" dirty="0">
                <a:solidFill>
                  <a:srgbClr val="C00000"/>
                </a:solidFill>
                <a:latin typeface="Calibri"/>
                <a:cs typeface="Calibri"/>
              </a:rPr>
              <a:t>LÉGKÖRZÉS</a:t>
            </a:r>
            <a:endParaRPr sz="36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382011" y="1795272"/>
            <a:ext cx="4438015" cy="1923414"/>
            <a:chOff x="2382011" y="1795272"/>
            <a:chExt cx="4438015" cy="1923414"/>
          </a:xfrm>
        </p:grpSpPr>
        <p:sp>
          <p:nvSpPr>
            <p:cNvPr id="4" name="object 4"/>
            <p:cNvSpPr/>
            <p:nvPr/>
          </p:nvSpPr>
          <p:spPr>
            <a:xfrm>
              <a:off x="2382011" y="1795272"/>
              <a:ext cx="2174748" cy="192328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999231" y="1795272"/>
              <a:ext cx="3820668" cy="192328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116707" y="2086483"/>
            <a:ext cx="2907665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600" b="1" spc="-5" dirty="0">
                <a:solidFill>
                  <a:srgbClr val="44536A"/>
                </a:solidFill>
                <a:latin typeface="Calibri"/>
                <a:cs typeface="Calibri"/>
              </a:rPr>
              <a:t>4.</a:t>
            </a:r>
            <a:r>
              <a:rPr sz="9600" b="1" spc="-10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9600" b="1" spc="-75" dirty="0">
                <a:solidFill>
                  <a:srgbClr val="44536A"/>
                </a:solidFill>
                <a:latin typeface="Calibri"/>
                <a:cs typeface="Calibri"/>
              </a:rPr>
              <a:t>óra</a:t>
            </a:r>
            <a:endParaRPr sz="9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7340" y="778001"/>
            <a:ext cx="5492750" cy="210375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241300" marR="27940" indent="-228600">
              <a:lnSpc>
                <a:spcPts val="2160"/>
              </a:lnSpc>
              <a:spcBef>
                <a:spcPts val="37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latin typeface="Calibri"/>
                <a:cs typeface="Calibri"/>
              </a:rPr>
              <a:t>A </a:t>
            </a:r>
            <a:r>
              <a:rPr sz="2000" b="1" spc="-10" dirty="0">
                <a:solidFill>
                  <a:srgbClr val="44536A"/>
                </a:solidFill>
                <a:latin typeface="Calibri"/>
                <a:cs typeface="Calibri"/>
              </a:rPr>
              <a:t>sarkvidékek fölött </a:t>
            </a:r>
            <a:r>
              <a:rPr sz="2000" dirty="0">
                <a:latin typeface="Calibri"/>
                <a:cs typeface="Calibri"/>
              </a:rPr>
              <a:t>a hideg </a:t>
            </a:r>
            <a:r>
              <a:rPr sz="2000" spc="-10" dirty="0">
                <a:latin typeface="Calibri"/>
                <a:cs typeface="Calibri"/>
              </a:rPr>
              <a:t>levegő </a:t>
            </a:r>
            <a:r>
              <a:rPr sz="2000" spc="-5" dirty="0">
                <a:latin typeface="Calibri"/>
                <a:cs typeface="Calibri"/>
              </a:rPr>
              <a:t>sűrűsége </a:t>
            </a:r>
            <a:r>
              <a:rPr sz="2000" spc="-30" dirty="0">
                <a:latin typeface="Calibri"/>
                <a:cs typeface="Calibri"/>
              </a:rPr>
              <a:t>nagy,  </a:t>
            </a:r>
            <a:r>
              <a:rPr sz="2000" spc="-15" dirty="0">
                <a:latin typeface="Calibri"/>
                <a:cs typeface="Calibri"/>
              </a:rPr>
              <a:t>ezért </a:t>
            </a:r>
            <a:r>
              <a:rPr sz="2000" spc="-5" dirty="0">
                <a:latin typeface="Calibri"/>
                <a:cs typeface="Calibri"/>
              </a:rPr>
              <a:t>leáramlás </a:t>
            </a:r>
            <a:r>
              <a:rPr sz="2000" spc="-10" dirty="0">
                <a:latin typeface="Calibri"/>
                <a:cs typeface="Calibri"/>
              </a:rPr>
              <a:t>tapasztalható.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felszínen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ts val="2010"/>
              </a:lnSpc>
            </a:pPr>
            <a:r>
              <a:rPr sz="2000" spc="-10" dirty="0">
                <a:latin typeface="Calibri"/>
                <a:cs typeface="Calibri"/>
              </a:rPr>
              <a:t>feltorlódó levegő </a:t>
            </a:r>
            <a:r>
              <a:rPr sz="2000" spc="-15" dirty="0">
                <a:latin typeface="Calibri"/>
                <a:cs typeface="Calibri"/>
              </a:rPr>
              <a:t>miatt </a:t>
            </a:r>
            <a:r>
              <a:rPr sz="2000" b="1" spc="-10" dirty="0">
                <a:solidFill>
                  <a:srgbClr val="44536A"/>
                </a:solidFill>
                <a:latin typeface="Calibri"/>
                <a:cs typeface="Calibri"/>
              </a:rPr>
              <a:t>magas légnyomás </a:t>
            </a:r>
            <a:r>
              <a:rPr sz="2000" spc="-5" dirty="0">
                <a:latin typeface="Calibri"/>
                <a:cs typeface="Calibri"/>
              </a:rPr>
              <a:t>alakul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ki,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ts val="2280"/>
              </a:lnSpc>
            </a:pPr>
            <a:r>
              <a:rPr sz="2000" dirty="0">
                <a:latin typeface="Calibri"/>
                <a:cs typeface="Calibri"/>
              </a:rPr>
              <a:t>a </a:t>
            </a:r>
            <a:r>
              <a:rPr sz="2000" spc="-10" dirty="0">
                <a:latin typeface="Calibri"/>
                <a:cs typeface="Calibri"/>
              </a:rPr>
              <a:t>levegő </a:t>
            </a:r>
            <a:r>
              <a:rPr sz="2000" spc="-15" dirty="0">
                <a:latin typeface="Calibri"/>
                <a:cs typeface="Calibri"/>
              </a:rPr>
              <a:t>szétáramlik, </a:t>
            </a:r>
            <a:r>
              <a:rPr sz="2000" spc="-10" dirty="0">
                <a:latin typeface="Calibri"/>
                <a:cs typeface="Calibri"/>
              </a:rPr>
              <a:t>útját </a:t>
            </a:r>
            <a:r>
              <a:rPr sz="2000" dirty="0">
                <a:latin typeface="Calibri"/>
                <a:cs typeface="Calibri"/>
              </a:rPr>
              <a:t>az </a:t>
            </a:r>
            <a:r>
              <a:rPr sz="2000" spc="-5" dirty="0">
                <a:latin typeface="Calibri"/>
                <a:cs typeface="Calibri"/>
              </a:rPr>
              <a:t>Egyenlítő </a:t>
            </a:r>
            <a:r>
              <a:rPr sz="2000" spc="-15" dirty="0">
                <a:latin typeface="Calibri"/>
                <a:cs typeface="Calibri"/>
              </a:rPr>
              <a:t>felé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veszi.</a:t>
            </a:r>
            <a:endParaRPr sz="2000">
              <a:latin typeface="Calibri"/>
              <a:cs typeface="Calibri"/>
            </a:endParaRPr>
          </a:p>
          <a:p>
            <a:pPr marL="241300" marR="153035" indent="-228600">
              <a:lnSpc>
                <a:spcPts val="2160"/>
              </a:lnSpc>
              <a:spcBef>
                <a:spcPts val="102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latin typeface="Calibri"/>
                <a:cs typeface="Calibri"/>
              </a:rPr>
              <a:t>A </a:t>
            </a:r>
            <a:r>
              <a:rPr sz="2000" spc="-5" dirty="0">
                <a:latin typeface="Calibri"/>
                <a:cs typeface="Calibri"/>
              </a:rPr>
              <a:t>Coriolis </a:t>
            </a:r>
            <a:r>
              <a:rPr sz="2000" spc="-15" dirty="0">
                <a:latin typeface="Calibri"/>
                <a:cs typeface="Calibri"/>
              </a:rPr>
              <a:t>erő </a:t>
            </a:r>
            <a:r>
              <a:rPr sz="2000" spc="-10" dirty="0">
                <a:latin typeface="Calibri"/>
                <a:cs typeface="Calibri"/>
              </a:rPr>
              <a:t>itt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5" dirty="0">
                <a:latin typeface="Calibri"/>
                <a:cs typeface="Calibri"/>
              </a:rPr>
              <a:t>legnagyobb, </a:t>
            </a:r>
            <a:r>
              <a:rPr sz="2000" dirty="0">
                <a:latin typeface="Calibri"/>
                <a:cs typeface="Calibri"/>
              </a:rPr>
              <a:t>így a </a:t>
            </a:r>
            <a:r>
              <a:rPr sz="2000" spc="-10" dirty="0">
                <a:latin typeface="Calibri"/>
                <a:cs typeface="Calibri"/>
              </a:rPr>
              <a:t>levegő </a:t>
            </a:r>
            <a:r>
              <a:rPr sz="2000" spc="-20" dirty="0">
                <a:latin typeface="Calibri"/>
                <a:cs typeface="Calibri"/>
              </a:rPr>
              <a:t>iránya  </a:t>
            </a:r>
            <a:r>
              <a:rPr sz="2000" spc="-10" dirty="0">
                <a:latin typeface="Calibri"/>
                <a:cs typeface="Calibri"/>
              </a:rPr>
              <a:t>gyorsan </a:t>
            </a:r>
            <a:r>
              <a:rPr sz="2000" spc="-15" dirty="0">
                <a:latin typeface="Calibri"/>
                <a:cs typeface="Calibri"/>
              </a:rPr>
              <a:t>keleties </a:t>
            </a:r>
            <a:r>
              <a:rPr sz="2000" spc="-5" dirty="0">
                <a:latin typeface="Calibri"/>
                <a:cs typeface="Calibri"/>
              </a:rPr>
              <a:t>lesz. </a:t>
            </a:r>
            <a:r>
              <a:rPr sz="2000" dirty="0">
                <a:latin typeface="Calibri"/>
                <a:cs typeface="Calibri"/>
              </a:rPr>
              <a:t>Az </a:t>
            </a:r>
            <a:r>
              <a:rPr sz="2000" b="1" spc="-10" dirty="0">
                <a:solidFill>
                  <a:srgbClr val="44536A"/>
                </a:solidFill>
                <a:latin typeface="Calibri"/>
                <a:cs typeface="Calibri"/>
              </a:rPr>
              <a:t>északi</a:t>
            </a:r>
            <a:r>
              <a:rPr sz="2000" b="1" spc="1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44536A"/>
                </a:solidFill>
                <a:latin typeface="Calibri"/>
                <a:cs typeface="Calibri"/>
              </a:rPr>
              <a:t>félgömbön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ts val="2130"/>
              </a:lnSpc>
            </a:pPr>
            <a:r>
              <a:rPr sz="2000" b="1" spc="-15" dirty="0">
                <a:solidFill>
                  <a:srgbClr val="44536A"/>
                </a:solidFill>
                <a:latin typeface="Calibri"/>
                <a:cs typeface="Calibri"/>
              </a:rPr>
              <a:t>északkeleti, </a:t>
            </a:r>
            <a:r>
              <a:rPr sz="2000" b="1" dirty="0">
                <a:solidFill>
                  <a:srgbClr val="44536A"/>
                </a:solidFill>
                <a:latin typeface="Calibri"/>
                <a:cs typeface="Calibri"/>
              </a:rPr>
              <a:t>a déli </a:t>
            </a:r>
            <a:r>
              <a:rPr sz="2000" b="1" spc="-10" dirty="0">
                <a:solidFill>
                  <a:srgbClr val="44536A"/>
                </a:solidFill>
                <a:latin typeface="Calibri"/>
                <a:cs typeface="Calibri"/>
              </a:rPr>
              <a:t>félgömbön délkeleti</a:t>
            </a:r>
            <a:r>
              <a:rPr sz="2000" b="1" spc="-2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44536A"/>
                </a:solidFill>
                <a:latin typeface="Calibri"/>
                <a:cs typeface="Calibri"/>
              </a:rPr>
              <a:t>irányú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1940" y="2728228"/>
            <a:ext cx="5551805" cy="3552825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266700">
              <a:lnSpc>
                <a:spcPct val="100000"/>
              </a:lnSpc>
              <a:spcBef>
                <a:spcPts val="865"/>
              </a:spcBef>
            </a:pPr>
            <a:r>
              <a:rPr sz="2000" b="1" spc="-5" dirty="0">
                <a:solidFill>
                  <a:srgbClr val="44536A"/>
                </a:solidFill>
                <a:latin typeface="Calibri"/>
                <a:cs typeface="Calibri"/>
              </a:rPr>
              <a:t>sarki </a:t>
            </a:r>
            <a:r>
              <a:rPr sz="2000" b="1" spc="-10" dirty="0">
                <a:solidFill>
                  <a:srgbClr val="44536A"/>
                </a:solidFill>
                <a:latin typeface="Calibri"/>
                <a:cs typeface="Calibri"/>
              </a:rPr>
              <a:t>szelek </a:t>
            </a:r>
            <a:r>
              <a:rPr sz="2000" spc="-5" dirty="0">
                <a:latin typeface="Calibri"/>
                <a:cs typeface="Calibri"/>
              </a:rPr>
              <a:t>alakulnak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ki.</a:t>
            </a:r>
            <a:endParaRPr sz="2000">
              <a:latin typeface="Calibri"/>
              <a:cs typeface="Calibri"/>
            </a:endParaRPr>
          </a:p>
          <a:p>
            <a:pPr marL="266700" marR="1036955" indent="-228600">
              <a:lnSpc>
                <a:spcPts val="2160"/>
              </a:lnSpc>
              <a:spcBef>
                <a:spcPts val="1040"/>
              </a:spcBef>
              <a:buFont typeface="Arial"/>
              <a:buChar char="•"/>
              <a:tabLst>
                <a:tab pos="266065" algn="l"/>
                <a:tab pos="266700" algn="l"/>
              </a:tabLst>
            </a:pPr>
            <a:r>
              <a:rPr sz="2000" dirty="0">
                <a:latin typeface="Calibri"/>
                <a:cs typeface="Calibri"/>
              </a:rPr>
              <a:t>Ahogy a </a:t>
            </a:r>
            <a:r>
              <a:rPr sz="2000" spc="-10" dirty="0">
                <a:latin typeface="Calibri"/>
                <a:cs typeface="Calibri"/>
              </a:rPr>
              <a:t>levegő </a:t>
            </a:r>
            <a:r>
              <a:rPr sz="2000" dirty="0">
                <a:latin typeface="Calibri"/>
                <a:cs typeface="Calibri"/>
              </a:rPr>
              <a:t>az </a:t>
            </a:r>
            <a:r>
              <a:rPr sz="2000" spc="-5" dirty="0">
                <a:latin typeface="Calibri"/>
                <a:cs typeface="Calibri"/>
              </a:rPr>
              <a:t>Egyenlítő </a:t>
            </a:r>
            <a:r>
              <a:rPr sz="2000" spc="-15" dirty="0">
                <a:latin typeface="Calibri"/>
                <a:cs typeface="Calibri"/>
              </a:rPr>
              <a:t>felé </a:t>
            </a:r>
            <a:r>
              <a:rPr sz="2000" spc="-5" dirty="0">
                <a:latin typeface="Calibri"/>
                <a:cs typeface="Calibri"/>
              </a:rPr>
              <a:t>halad, </a:t>
            </a:r>
            <a:r>
              <a:rPr sz="2000" dirty="0">
                <a:latin typeface="Calibri"/>
                <a:cs typeface="Calibri"/>
              </a:rPr>
              <a:t>a  </a:t>
            </a:r>
            <a:r>
              <a:rPr sz="2000" spc="-10" dirty="0">
                <a:latin typeface="Calibri"/>
                <a:cs typeface="Calibri"/>
              </a:rPr>
              <a:t>hőmérséklete </a:t>
            </a:r>
            <a:r>
              <a:rPr sz="2000" dirty="0">
                <a:latin typeface="Calibri"/>
                <a:cs typeface="Calibri"/>
              </a:rPr>
              <a:t>is </a:t>
            </a:r>
            <a:r>
              <a:rPr sz="2000" spc="-10" dirty="0">
                <a:latin typeface="Calibri"/>
                <a:cs typeface="Calibri"/>
              </a:rPr>
              <a:t>emelkedik. Mindezek  </a:t>
            </a:r>
            <a:r>
              <a:rPr sz="2000" spc="-20" dirty="0">
                <a:latin typeface="Calibri"/>
                <a:cs typeface="Calibri"/>
              </a:rPr>
              <a:t>következtében </a:t>
            </a:r>
            <a:r>
              <a:rPr sz="2000" spc="-5" dirty="0">
                <a:latin typeface="Calibri"/>
                <a:cs typeface="Calibri"/>
              </a:rPr>
              <a:t>kitágul, sűrűsége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csökken,</a:t>
            </a:r>
            <a:endParaRPr sz="2000">
              <a:latin typeface="Calibri"/>
              <a:cs typeface="Calibri"/>
            </a:endParaRPr>
          </a:p>
          <a:p>
            <a:pPr marL="266700">
              <a:lnSpc>
                <a:spcPts val="2010"/>
              </a:lnSpc>
            </a:pPr>
            <a:r>
              <a:rPr sz="2000" spc="-15" dirty="0">
                <a:latin typeface="Calibri"/>
                <a:cs typeface="Calibri"/>
              </a:rPr>
              <a:t>könnyebb </a:t>
            </a:r>
            <a:r>
              <a:rPr sz="2000" spc="-5" dirty="0">
                <a:latin typeface="Calibri"/>
                <a:cs typeface="Calibri"/>
              </a:rPr>
              <a:t>lesz. </a:t>
            </a:r>
            <a:r>
              <a:rPr sz="2000" dirty="0">
                <a:latin typeface="Calibri"/>
                <a:cs typeface="Calibri"/>
              </a:rPr>
              <a:t>Ebből </a:t>
            </a:r>
            <a:r>
              <a:rPr sz="2000" spc="-25" dirty="0">
                <a:latin typeface="Calibri"/>
                <a:cs typeface="Calibri"/>
              </a:rPr>
              <a:t>következően </a:t>
            </a:r>
            <a:r>
              <a:rPr sz="2000" b="1" dirty="0">
                <a:solidFill>
                  <a:srgbClr val="44536A"/>
                </a:solidFill>
                <a:latin typeface="Calibri"/>
                <a:cs typeface="Calibri"/>
              </a:rPr>
              <a:t>a </a:t>
            </a:r>
            <a:r>
              <a:rPr sz="2000" b="1" spc="-15" dirty="0">
                <a:solidFill>
                  <a:srgbClr val="44536A"/>
                </a:solidFill>
                <a:latin typeface="Calibri"/>
                <a:cs typeface="Calibri"/>
              </a:rPr>
              <a:t>levegő </a:t>
            </a:r>
            <a:r>
              <a:rPr sz="2000" b="1" dirty="0">
                <a:solidFill>
                  <a:srgbClr val="44536A"/>
                </a:solidFill>
                <a:latin typeface="Calibri"/>
                <a:cs typeface="Calibri"/>
              </a:rPr>
              <a:t>a 60</a:t>
            </a:r>
            <a:r>
              <a:rPr sz="2000" b="1" spc="-6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950" b="1" spc="22" baseline="25641" dirty="0">
                <a:solidFill>
                  <a:srgbClr val="44536A"/>
                </a:solidFill>
                <a:latin typeface="Calibri"/>
                <a:cs typeface="Calibri"/>
              </a:rPr>
              <a:t>o</a:t>
            </a:r>
            <a:endParaRPr sz="1950" baseline="25641">
              <a:latin typeface="Calibri"/>
              <a:cs typeface="Calibri"/>
            </a:endParaRPr>
          </a:p>
          <a:p>
            <a:pPr marL="266700">
              <a:lnSpc>
                <a:spcPts val="2160"/>
              </a:lnSpc>
            </a:pPr>
            <a:r>
              <a:rPr sz="2000" b="1" spc="-25" dirty="0">
                <a:solidFill>
                  <a:srgbClr val="44536A"/>
                </a:solidFill>
                <a:latin typeface="Calibri"/>
                <a:cs typeface="Calibri"/>
              </a:rPr>
              <a:t>környékén </a:t>
            </a:r>
            <a:r>
              <a:rPr sz="2000" b="1" spc="-10" dirty="0">
                <a:solidFill>
                  <a:srgbClr val="44536A"/>
                </a:solidFill>
                <a:latin typeface="Calibri"/>
                <a:cs typeface="Calibri"/>
              </a:rPr>
              <a:t>felemelkedik. 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15" dirty="0">
                <a:latin typeface="Calibri"/>
                <a:cs typeface="Calibri"/>
              </a:rPr>
              <a:t>felemelkedés</a:t>
            </a:r>
            <a:r>
              <a:rPr sz="2000" spc="1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helyén</a:t>
            </a:r>
            <a:endParaRPr sz="2000">
              <a:latin typeface="Calibri"/>
              <a:cs typeface="Calibri"/>
            </a:endParaRPr>
          </a:p>
          <a:p>
            <a:pPr marL="266700">
              <a:lnSpc>
                <a:spcPts val="2280"/>
              </a:lnSpc>
            </a:pPr>
            <a:r>
              <a:rPr sz="2000" b="1" spc="-10" dirty="0">
                <a:solidFill>
                  <a:srgbClr val="44536A"/>
                </a:solidFill>
                <a:latin typeface="Calibri"/>
                <a:cs typeface="Calibri"/>
              </a:rPr>
              <a:t>alacsony nyomású terület </a:t>
            </a:r>
            <a:r>
              <a:rPr sz="2000" spc="-5" dirty="0">
                <a:latin typeface="Calibri"/>
                <a:cs typeface="Calibri"/>
              </a:rPr>
              <a:t>jön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létre.</a:t>
            </a:r>
            <a:endParaRPr sz="2000">
              <a:latin typeface="Calibri"/>
              <a:cs typeface="Calibri"/>
            </a:endParaRPr>
          </a:p>
          <a:p>
            <a:pPr marL="266700" marR="174625" indent="-228600">
              <a:lnSpc>
                <a:spcPts val="2160"/>
              </a:lnSpc>
              <a:spcBef>
                <a:spcPts val="1030"/>
              </a:spcBef>
              <a:buFont typeface="Arial"/>
              <a:buChar char="•"/>
              <a:tabLst>
                <a:tab pos="266065" algn="l"/>
                <a:tab pos="266700" algn="l"/>
              </a:tabLst>
            </a:pPr>
            <a:r>
              <a:rPr sz="2000" dirty="0">
                <a:latin typeface="Calibri"/>
                <a:cs typeface="Calibri"/>
              </a:rPr>
              <a:t>A </a:t>
            </a:r>
            <a:r>
              <a:rPr sz="2000" spc="-15" dirty="0">
                <a:latin typeface="Calibri"/>
                <a:cs typeface="Calibri"/>
              </a:rPr>
              <a:t>felemelkedett </a:t>
            </a:r>
            <a:r>
              <a:rPr sz="2000" spc="-10" dirty="0">
                <a:latin typeface="Calibri"/>
                <a:cs typeface="Calibri"/>
              </a:rPr>
              <a:t>levegő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5" dirty="0">
                <a:latin typeface="Calibri"/>
                <a:cs typeface="Calibri"/>
              </a:rPr>
              <a:t>magasban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10" dirty="0">
                <a:latin typeface="Calibri"/>
                <a:cs typeface="Calibri"/>
              </a:rPr>
              <a:t>sarkvidékek  </a:t>
            </a:r>
            <a:r>
              <a:rPr sz="2000" spc="-15" dirty="0">
                <a:latin typeface="Calibri"/>
                <a:cs typeface="Calibri"/>
              </a:rPr>
              <a:t>felé</a:t>
            </a:r>
            <a:r>
              <a:rPr sz="2000" spc="-5" dirty="0">
                <a:latin typeface="Calibri"/>
                <a:cs typeface="Calibri"/>
              </a:rPr>
              <a:t> áramlik.</a:t>
            </a:r>
            <a:endParaRPr sz="2000">
              <a:latin typeface="Calibri"/>
              <a:cs typeface="Calibri"/>
            </a:endParaRPr>
          </a:p>
          <a:p>
            <a:pPr marL="266700" marR="30480" indent="-228600">
              <a:lnSpc>
                <a:spcPts val="2160"/>
              </a:lnSpc>
              <a:spcBef>
                <a:spcPts val="994"/>
              </a:spcBef>
              <a:buFont typeface="Arial"/>
              <a:buChar char="•"/>
              <a:tabLst>
                <a:tab pos="266065" algn="l"/>
                <a:tab pos="266700" algn="l"/>
              </a:tabLst>
            </a:pPr>
            <a:r>
              <a:rPr sz="2000" b="1" dirty="0">
                <a:solidFill>
                  <a:srgbClr val="44536A"/>
                </a:solidFill>
                <a:latin typeface="Calibri"/>
                <a:cs typeface="Calibri"/>
              </a:rPr>
              <a:t>Így a </a:t>
            </a:r>
            <a:r>
              <a:rPr sz="2000" b="1" spc="-5" dirty="0">
                <a:solidFill>
                  <a:srgbClr val="44536A"/>
                </a:solidFill>
                <a:latin typeface="Calibri"/>
                <a:cs typeface="Calibri"/>
              </a:rPr>
              <a:t>Hadley-cellához </a:t>
            </a:r>
            <a:r>
              <a:rPr sz="2000" b="1" dirty="0">
                <a:solidFill>
                  <a:srgbClr val="44536A"/>
                </a:solidFill>
                <a:latin typeface="Calibri"/>
                <a:cs typeface="Calibri"/>
              </a:rPr>
              <a:t>hasonlóan a </a:t>
            </a:r>
            <a:r>
              <a:rPr sz="2000" b="1" spc="-15" dirty="0">
                <a:solidFill>
                  <a:srgbClr val="44536A"/>
                </a:solidFill>
                <a:latin typeface="Calibri"/>
                <a:cs typeface="Calibri"/>
              </a:rPr>
              <a:t>Sarkok </a:t>
            </a:r>
            <a:r>
              <a:rPr sz="2000" b="1" spc="-5" dirty="0">
                <a:solidFill>
                  <a:srgbClr val="44536A"/>
                </a:solidFill>
                <a:latin typeface="Calibri"/>
                <a:cs typeface="Calibri"/>
              </a:rPr>
              <a:t>és </a:t>
            </a:r>
            <a:r>
              <a:rPr sz="2000" b="1" dirty="0">
                <a:solidFill>
                  <a:srgbClr val="44536A"/>
                </a:solidFill>
                <a:latin typeface="Calibri"/>
                <a:cs typeface="Calibri"/>
              </a:rPr>
              <a:t>a </a:t>
            </a:r>
            <a:r>
              <a:rPr sz="2000" b="1" spc="10" dirty="0">
                <a:solidFill>
                  <a:srgbClr val="44536A"/>
                </a:solidFill>
                <a:latin typeface="Calibri"/>
                <a:cs typeface="Calibri"/>
              </a:rPr>
              <a:t>60</a:t>
            </a:r>
            <a:r>
              <a:rPr sz="1950" b="1" spc="15" baseline="25641" dirty="0">
                <a:solidFill>
                  <a:srgbClr val="44536A"/>
                </a:solidFill>
                <a:latin typeface="Calibri"/>
                <a:cs typeface="Calibri"/>
              </a:rPr>
              <a:t>0 </a:t>
            </a:r>
            <a:r>
              <a:rPr sz="1300" b="1" spc="1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44536A"/>
                </a:solidFill>
                <a:latin typeface="Calibri"/>
                <a:cs typeface="Calibri"/>
              </a:rPr>
              <a:t>között </a:t>
            </a:r>
            <a:r>
              <a:rPr sz="2000" b="1" spc="-10" dirty="0">
                <a:solidFill>
                  <a:srgbClr val="44536A"/>
                </a:solidFill>
                <a:latin typeface="Calibri"/>
                <a:cs typeface="Calibri"/>
              </a:rPr>
              <a:t>szintén létrejön </a:t>
            </a:r>
            <a:r>
              <a:rPr sz="2000" b="1" spc="-5" dirty="0">
                <a:solidFill>
                  <a:srgbClr val="44536A"/>
                </a:solidFill>
                <a:latin typeface="Calibri"/>
                <a:cs typeface="Calibri"/>
              </a:rPr>
              <a:t>egy </a:t>
            </a:r>
            <a:r>
              <a:rPr sz="2000" b="1" spc="-10" dirty="0">
                <a:solidFill>
                  <a:srgbClr val="44536A"/>
                </a:solidFill>
                <a:latin typeface="Calibri"/>
                <a:cs typeface="Calibri"/>
              </a:rPr>
              <a:t>zárt </a:t>
            </a:r>
            <a:r>
              <a:rPr sz="2000" b="1" spc="-5" dirty="0">
                <a:solidFill>
                  <a:srgbClr val="44536A"/>
                </a:solidFill>
                <a:latin typeface="Calibri"/>
                <a:cs typeface="Calibri"/>
              </a:rPr>
              <a:t>cirkulációs</a:t>
            </a:r>
            <a:r>
              <a:rPr sz="2000" b="1" spc="1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44536A"/>
                </a:solidFill>
                <a:latin typeface="Calibri"/>
                <a:cs typeface="Calibri"/>
              </a:rPr>
              <a:t>cella.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86892" y="183845"/>
            <a:ext cx="85083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latin typeface="Calibri"/>
                <a:cs typeface="Calibri"/>
              </a:rPr>
              <a:t>A nagy </a:t>
            </a:r>
            <a:r>
              <a:rPr spc="-15" dirty="0">
                <a:latin typeface="Calibri"/>
                <a:cs typeface="Calibri"/>
              </a:rPr>
              <a:t>földi </a:t>
            </a:r>
            <a:r>
              <a:rPr spc="-20" dirty="0">
                <a:latin typeface="Calibri"/>
                <a:cs typeface="Calibri"/>
              </a:rPr>
              <a:t>légkörzés </a:t>
            </a:r>
            <a:r>
              <a:rPr spc="-10" dirty="0">
                <a:latin typeface="Calibri"/>
                <a:cs typeface="Calibri"/>
              </a:rPr>
              <a:t>kialakulása </a:t>
            </a:r>
            <a:r>
              <a:rPr spc="-5" dirty="0">
                <a:latin typeface="Calibri"/>
                <a:cs typeface="Calibri"/>
              </a:rPr>
              <a:t>– A sarki (poláris)</a:t>
            </a:r>
            <a:r>
              <a:rPr spc="25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cellák</a:t>
            </a:r>
          </a:p>
        </p:txBody>
      </p:sp>
      <p:sp>
        <p:nvSpPr>
          <p:cNvPr id="5" name="object 5"/>
          <p:cNvSpPr/>
          <p:nvPr/>
        </p:nvSpPr>
        <p:spPr>
          <a:xfrm>
            <a:off x="5794502" y="715263"/>
            <a:ext cx="3036824" cy="2276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761735" y="3017647"/>
            <a:ext cx="298704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Calibri"/>
                <a:cs typeface="Calibri"/>
              </a:rPr>
              <a:t>forrás:</a:t>
            </a:r>
            <a:r>
              <a:rPr sz="1000" spc="-4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  <a:hlinkClick r:id="rId3"/>
              </a:rPr>
              <a:t>http://www.youtube.com/watch?v=DHrapzHPCSA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04103" y="6099454"/>
            <a:ext cx="297561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Calibri"/>
                <a:cs typeface="Calibri"/>
              </a:rPr>
              <a:t>Forrás:</a:t>
            </a:r>
            <a:r>
              <a:rPr sz="1000" spc="-3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  <a:hlinkClick r:id="rId4"/>
              </a:rPr>
              <a:t>http://www.youtube.com/watch?v=FicN1PCGFp0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798311" y="3667582"/>
            <a:ext cx="3115817" cy="233565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699250" y="5005832"/>
            <a:ext cx="133286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solidFill>
                  <a:srgbClr val="FFFFFF"/>
                </a:solidFill>
                <a:latin typeface="Calibri"/>
                <a:cs typeface="Calibri"/>
              </a:rPr>
              <a:t>Egyenlítői alacsony nyomású</a:t>
            </a:r>
            <a:r>
              <a:rPr sz="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Calibri"/>
                <a:cs typeface="Calibri"/>
              </a:rPr>
              <a:t>öv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907530" y="4647946"/>
            <a:ext cx="836294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solidFill>
                  <a:srgbClr val="FFFFFF"/>
                </a:solidFill>
                <a:latin typeface="Calibri"/>
                <a:cs typeface="Calibri"/>
              </a:rPr>
              <a:t>Magas nyomású</a:t>
            </a:r>
            <a:r>
              <a:rPr sz="800" b="1" spc="-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FFFFFF"/>
                </a:solidFill>
                <a:latin typeface="Calibri"/>
                <a:cs typeface="Calibri"/>
              </a:rPr>
              <a:t>öv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920610" y="5327396"/>
            <a:ext cx="836294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solidFill>
                  <a:srgbClr val="FFFFFF"/>
                </a:solidFill>
                <a:latin typeface="Calibri"/>
                <a:cs typeface="Calibri"/>
              </a:rPr>
              <a:t>Magas nyomású</a:t>
            </a:r>
            <a:r>
              <a:rPr sz="800" b="1" spc="-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FFFFFF"/>
                </a:solidFill>
                <a:latin typeface="Calibri"/>
                <a:cs typeface="Calibri"/>
              </a:rPr>
              <a:t>öv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884923" y="5579161"/>
            <a:ext cx="91440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solidFill>
                  <a:srgbClr val="FFFFFF"/>
                </a:solidFill>
                <a:latin typeface="Calibri"/>
                <a:cs typeface="Calibri"/>
              </a:rPr>
              <a:t>Alacsony </a:t>
            </a:r>
            <a:r>
              <a:rPr sz="800" dirty="0">
                <a:solidFill>
                  <a:srgbClr val="FFFFFF"/>
                </a:solidFill>
                <a:latin typeface="Calibri"/>
                <a:cs typeface="Calibri"/>
              </a:rPr>
              <a:t>nyomású</a:t>
            </a:r>
            <a:r>
              <a:rPr sz="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Calibri"/>
                <a:cs typeface="Calibri"/>
              </a:rPr>
              <a:t>öv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921500" y="4201937"/>
            <a:ext cx="914400" cy="339090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9685" algn="ctr">
              <a:lnSpc>
                <a:spcPct val="100000"/>
              </a:lnSpc>
              <a:spcBef>
                <a:spcPts val="320"/>
              </a:spcBef>
            </a:pPr>
            <a:r>
              <a:rPr sz="900" b="1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endParaRPr sz="9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04"/>
              </a:spcBef>
            </a:pPr>
            <a:r>
              <a:rPr sz="800" spc="-5" dirty="0">
                <a:solidFill>
                  <a:srgbClr val="FFFFFF"/>
                </a:solidFill>
                <a:latin typeface="Calibri"/>
                <a:cs typeface="Calibri"/>
              </a:rPr>
              <a:t>Alacsony </a:t>
            </a:r>
            <a:r>
              <a:rPr sz="800" dirty="0">
                <a:solidFill>
                  <a:srgbClr val="FFFFFF"/>
                </a:solidFill>
                <a:latin typeface="Calibri"/>
                <a:cs typeface="Calibri"/>
              </a:rPr>
              <a:t>nyomású</a:t>
            </a:r>
            <a:r>
              <a:rPr sz="8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Calibri"/>
                <a:cs typeface="Calibri"/>
              </a:rPr>
              <a:t>öv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259193" y="5814466"/>
            <a:ext cx="12573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814440" y="3587978"/>
            <a:ext cx="3011805" cy="462280"/>
          </a:xfrm>
          <a:custGeom>
            <a:avLst/>
            <a:gdLst/>
            <a:ahLst/>
            <a:cxnLst/>
            <a:rect l="l" t="t" r="r" b="b"/>
            <a:pathLst>
              <a:path w="3011804" h="462279">
                <a:moveTo>
                  <a:pt x="3011551" y="0"/>
                </a:moveTo>
                <a:lnTo>
                  <a:pt x="0" y="0"/>
                </a:lnTo>
                <a:lnTo>
                  <a:pt x="0" y="461670"/>
                </a:lnTo>
                <a:lnTo>
                  <a:pt x="3011551" y="461670"/>
                </a:lnTo>
                <a:lnTo>
                  <a:pt x="3011551" y="0"/>
                </a:lnTo>
                <a:close/>
              </a:path>
            </a:pathLst>
          </a:custGeom>
          <a:solidFill>
            <a:srgbClr val="212A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826122" y="3609594"/>
            <a:ext cx="98806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Poláris</a:t>
            </a:r>
            <a:r>
              <a:rPr sz="14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cellák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6801739" y="3853560"/>
            <a:ext cx="1054100" cy="251460"/>
            <a:chOff x="6801739" y="3853560"/>
            <a:chExt cx="1054100" cy="251460"/>
          </a:xfrm>
        </p:grpSpPr>
        <p:sp>
          <p:nvSpPr>
            <p:cNvPr id="18" name="object 18"/>
            <p:cNvSpPr/>
            <p:nvPr/>
          </p:nvSpPr>
          <p:spPr>
            <a:xfrm>
              <a:off x="6801739" y="3853560"/>
              <a:ext cx="131571" cy="2414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756398" y="3874388"/>
              <a:ext cx="99313" cy="23050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6951" y="4953"/>
            <a:ext cx="60871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A nagy földi légkörzés kialakulása</a:t>
            </a:r>
            <a:r>
              <a:rPr spc="-15" dirty="0"/>
              <a:t> </a:t>
            </a:r>
            <a:r>
              <a:rPr spc="-5" dirty="0"/>
              <a:t>–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44957" y="396621"/>
            <a:ext cx="8359775" cy="302577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64465" marR="82550">
              <a:lnSpc>
                <a:spcPts val="2590"/>
              </a:lnSpc>
              <a:spcBef>
                <a:spcPts val="425"/>
              </a:spcBef>
            </a:pP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Mi </a:t>
            </a: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van </a:t>
            </a: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a </a:t>
            </a: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mérsékelt </a:t>
            </a:r>
            <a:r>
              <a:rPr sz="2400" b="1" spc="-10" dirty="0">
                <a:solidFill>
                  <a:srgbClr val="C00000"/>
                </a:solidFill>
                <a:latin typeface="Arial"/>
                <a:cs typeface="Arial"/>
              </a:rPr>
              <a:t>szélességeken </a:t>
            </a: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a 30</a:t>
            </a:r>
            <a:r>
              <a:rPr sz="2400" b="1" baseline="24305" dirty="0">
                <a:solidFill>
                  <a:srgbClr val="C00000"/>
                </a:solidFill>
                <a:latin typeface="Arial"/>
                <a:cs typeface="Arial"/>
              </a:rPr>
              <a:t>0 </a:t>
            </a: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és </a:t>
            </a: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a </a:t>
            </a: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60</a:t>
            </a:r>
            <a:r>
              <a:rPr sz="2400" b="1" spc="-7" baseline="24305" dirty="0">
                <a:solidFill>
                  <a:srgbClr val="C00000"/>
                </a:solidFill>
                <a:latin typeface="Arial"/>
                <a:cs typeface="Arial"/>
              </a:rPr>
              <a:t>0 </a:t>
            </a: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között?  A Ferrel</a:t>
            </a:r>
            <a:r>
              <a:rPr sz="2400" b="1" spc="-10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cella</a:t>
            </a:r>
            <a:endParaRPr sz="2400">
              <a:latin typeface="Arial"/>
              <a:cs typeface="Arial"/>
            </a:endParaRPr>
          </a:p>
          <a:p>
            <a:pPr marL="253365" marR="17780" indent="-228600">
              <a:lnSpc>
                <a:spcPts val="2160"/>
              </a:lnSpc>
              <a:spcBef>
                <a:spcPts val="1450"/>
              </a:spcBef>
              <a:buFont typeface="Arial"/>
              <a:buChar char="•"/>
              <a:tabLst>
                <a:tab pos="253365" algn="l"/>
                <a:tab pos="254000" algn="l"/>
              </a:tabLst>
            </a:pPr>
            <a:r>
              <a:rPr sz="2000" dirty="0">
                <a:latin typeface="Calibri"/>
                <a:cs typeface="Calibri"/>
              </a:rPr>
              <a:t>A </a:t>
            </a:r>
            <a:r>
              <a:rPr sz="2000" spc="-25" dirty="0">
                <a:latin typeface="Calibri"/>
                <a:cs typeface="Calibri"/>
              </a:rPr>
              <a:t>két </a:t>
            </a:r>
            <a:r>
              <a:rPr sz="2000" spc="-10" dirty="0">
                <a:latin typeface="Calibri"/>
                <a:cs typeface="Calibri"/>
              </a:rPr>
              <a:t>zárt </a:t>
            </a:r>
            <a:r>
              <a:rPr sz="2000" spc="-5" dirty="0">
                <a:latin typeface="Calibri"/>
                <a:cs typeface="Calibri"/>
              </a:rPr>
              <a:t>cella </a:t>
            </a:r>
            <a:r>
              <a:rPr sz="2000" spc="-25" dirty="0">
                <a:latin typeface="Calibri"/>
                <a:cs typeface="Calibri"/>
              </a:rPr>
              <a:t>között, </a:t>
            </a:r>
            <a:r>
              <a:rPr sz="2000" spc="-10" dirty="0">
                <a:latin typeface="Calibri"/>
                <a:cs typeface="Calibri"/>
              </a:rPr>
              <a:t>azaz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10" dirty="0">
                <a:latin typeface="Calibri"/>
                <a:cs typeface="Calibri"/>
              </a:rPr>
              <a:t>30</a:t>
            </a:r>
            <a:r>
              <a:rPr sz="1950" spc="15" baseline="25641" dirty="0">
                <a:latin typeface="Calibri"/>
                <a:cs typeface="Calibri"/>
              </a:rPr>
              <a:t>0 </a:t>
            </a:r>
            <a:r>
              <a:rPr sz="2000" dirty="0">
                <a:latin typeface="Calibri"/>
                <a:cs typeface="Calibri"/>
              </a:rPr>
              <a:t>és </a:t>
            </a:r>
            <a:r>
              <a:rPr sz="2000" spc="5" dirty="0">
                <a:latin typeface="Calibri"/>
                <a:cs typeface="Calibri"/>
              </a:rPr>
              <a:t>60</a:t>
            </a:r>
            <a:r>
              <a:rPr sz="1950" spc="7" baseline="25641" dirty="0">
                <a:latin typeface="Calibri"/>
                <a:cs typeface="Calibri"/>
              </a:rPr>
              <a:t>0 </a:t>
            </a:r>
            <a:r>
              <a:rPr sz="2000" spc="-30" dirty="0">
                <a:latin typeface="Calibri"/>
                <a:cs typeface="Calibri"/>
              </a:rPr>
              <a:t>között </a:t>
            </a:r>
            <a:r>
              <a:rPr sz="2000" dirty="0">
                <a:latin typeface="Calibri"/>
                <a:cs typeface="Calibri"/>
              </a:rPr>
              <a:t>egy </a:t>
            </a:r>
            <a:r>
              <a:rPr sz="2000" spc="-5" dirty="0">
                <a:latin typeface="Calibri"/>
                <a:cs typeface="Calibri"/>
              </a:rPr>
              <a:t>harmadik </a:t>
            </a:r>
            <a:r>
              <a:rPr sz="2000" spc="-10" dirty="0">
                <a:latin typeface="Calibri"/>
                <a:cs typeface="Calibri"/>
              </a:rPr>
              <a:t>keringési rendszer  jött létre, amelyet </a:t>
            </a:r>
            <a:r>
              <a:rPr sz="2000" b="1" spc="-15" dirty="0">
                <a:solidFill>
                  <a:srgbClr val="44536A"/>
                </a:solidFill>
                <a:latin typeface="Calibri"/>
                <a:cs typeface="Calibri"/>
              </a:rPr>
              <a:t>Ferrel </a:t>
            </a:r>
            <a:r>
              <a:rPr sz="2000" b="1" spc="-5" dirty="0">
                <a:solidFill>
                  <a:srgbClr val="44536A"/>
                </a:solidFill>
                <a:latin typeface="Calibri"/>
                <a:cs typeface="Calibri"/>
              </a:rPr>
              <a:t>cellának</a:t>
            </a:r>
            <a:r>
              <a:rPr sz="2000" b="1" spc="4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hívunk.</a:t>
            </a:r>
            <a:endParaRPr sz="2000">
              <a:latin typeface="Calibri"/>
              <a:cs typeface="Calibri"/>
            </a:endParaRPr>
          </a:p>
          <a:p>
            <a:pPr marL="254000" indent="-228600">
              <a:lnSpc>
                <a:spcPts val="2280"/>
              </a:lnSpc>
              <a:spcBef>
                <a:spcPts val="330"/>
              </a:spcBef>
              <a:buFont typeface="Arial"/>
              <a:buChar char="•"/>
              <a:tabLst>
                <a:tab pos="253365" algn="l"/>
                <a:tab pos="254000" algn="l"/>
              </a:tabLst>
            </a:pPr>
            <a:r>
              <a:rPr sz="2000" dirty="0">
                <a:latin typeface="Calibri"/>
                <a:cs typeface="Calibri"/>
              </a:rPr>
              <a:t>Ez a cella </a:t>
            </a:r>
            <a:r>
              <a:rPr sz="2000" spc="-10" dirty="0">
                <a:latin typeface="Calibri"/>
                <a:cs typeface="Calibri"/>
              </a:rPr>
              <a:t>azonban </a:t>
            </a:r>
            <a:r>
              <a:rPr sz="2000" spc="-5" dirty="0">
                <a:latin typeface="Calibri"/>
                <a:cs typeface="Calibri"/>
              </a:rPr>
              <a:t>nem </a:t>
            </a:r>
            <a:r>
              <a:rPr sz="2000" spc="-10" dirty="0">
                <a:latin typeface="Calibri"/>
                <a:cs typeface="Calibri"/>
              </a:rPr>
              <a:t>olyan szabályos, zárt </a:t>
            </a:r>
            <a:r>
              <a:rPr sz="2000" spc="-5" dirty="0">
                <a:latin typeface="Calibri"/>
                <a:cs typeface="Calibri"/>
              </a:rPr>
              <a:t>cella, </a:t>
            </a:r>
            <a:r>
              <a:rPr sz="2000" spc="-10" dirty="0">
                <a:latin typeface="Calibri"/>
                <a:cs typeface="Calibri"/>
              </a:rPr>
              <a:t>mint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5" dirty="0">
                <a:latin typeface="Calibri"/>
                <a:cs typeface="Calibri"/>
              </a:rPr>
              <a:t>Hadley </a:t>
            </a:r>
            <a:r>
              <a:rPr sz="2000" dirty="0">
                <a:latin typeface="Calibri"/>
                <a:cs typeface="Calibri"/>
              </a:rPr>
              <a:t>és a</a:t>
            </a:r>
            <a:r>
              <a:rPr sz="2000" spc="7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poláris</a:t>
            </a:r>
            <a:endParaRPr sz="2000">
              <a:latin typeface="Calibri"/>
              <a:cs typeface="Calibri"/>
            </a:endParaRPr>
          </a:p>
          <a:p>
            <a:pPr marL="253365">
              <a:lnSpc>
                <a:spcPts val="2280"/>
              </a:lnSpc>
            </a:pPr>
            <a:r>
              <a:rPr sz="2000" dirty="0">
                <a:latin typeface="Calibri"/>
                <a:cs typeface="Calibri"/>
              </a:rPr>
              <a:t>cellák.</a:t>
            </a:r>
            <a:endParaRPr sz="2000">
              <a:latin typeface="Calibri"/>
              <a:cs typeface="Calibri"/>
            </a:endParaRPr>
          </a:p>
          <a:p>
            <a:pPr marL="325120" marR="168275" lvl="1" indent="-230504">
              <a:lnSpc>
                <a:spcPct val="100000"/>
              </a:lnSpc>
              <a:spcBef>
                <a:spcPts val="254"/>
              </a:spcBef>
              <a:buFont typeface="Arial"/>
              <a:buChar char="•"/>
              <a:tabLst>
                <a:tab pos="325120" algn="l"/>
                <a:tab pos="325755" algn="l"/>
              </a:tabLst>
            </a:pPr>
            <a:r>
              <a:rPr sz="2000" dirty="0">
                <a:latin typeface="Calibri"/>
                <a:cs typeface="Calibri"/>
              </a:rPr>
              <a:t>A </a:t>
            </a:r>
            <a:r>
              <a:rPr sz="2000" spc="-5" dirty="0">
                <a:latin typeface="Calibri"/>
                <a:cs typeface="Calibri"/>
              </a:rPr>
              <a:t>nyomáskülönbség </a:t>
            </a:r>
            <a:r>
              <a:rPr sz="2000" spc="-20" dirty="0">
                <a:latin typeface="Calibri"/>
                <a:cs typeface="Calibri"/>
              </a:rPr>
              <a:t>keltette </a:t>
            </a:r>
            <a:r>
              <a:rPr sz="2000" spc="-5" dirty="0">
                <a:latin typeface="Calibri"/>
                <a:cs typeface="Calibri"/>
              </a:rPr>
              <a:t>áramláson </a:t>
            </a:r>
            <a:r>
              <a:rPr sz="2000" dirty="0">
                <a:latin typeface="Calibri"/>
                <a:cs typeface="Calibri"/>
              </a:rPr>
              <a:t>alapuló </a:t>
            </a:r>
            <a:r>
              <a:rPr sz="2000" spc="-10" dirty="0">
                <a:latin typeface="Calibri"/>
                <a:cs typeface="Calibri"/>
              </a:rPr>
              <a:t>hőcsere </a:t>
            </a:r>
            <a:r>
              <a:rPr sz="2000" dirty="0">
                <a:latin typeface="Calibri"/>
                <a:cs typeface="Calibri"/>
              </a:rPr>
              <a:t>ebben az </a:t>
            </a:r>
            <a:r>
              <a:rPr sz="2000" spc="-15" dirty="0">
                <a:latin typeface="Calibri"/>
                <a:cs typeface="Calibri"/>
              </a:rPr>
              <a:t>övezetben  </a:t>
            </a:r>
            <a:r>
              <a:rPr sz="2000" dirty="0">
                <a:latin typeface="Calibri"/>
                <a:cs typeface="Calibri"/>
              </a:rPr>
              <a:t>is </a:t>
            </a:r>
            <a:r>
              <a:rPr sz="2000" spc="-10" dirty="0">
                <a:latin typeface="Calibri"/>
                <a:cs typeface="Calibri"/>
              </a:rPr>
              <a:t>megtörténik, </a:t>
            </a:r>
            <a:r>
              <a:rPr sz="2000" dirty="0">
                <a:latin typeface="Calibri"/>
                <a:cs typeface="Calibri"/>
              </a:rPr>
              <a:t>de </a:t>
            </a:r>
            <a:r>
              <a:rPr sz="2000" spc="-10" dirty="0">
                <a:latin typeface="Calibri"/>
                <a:cs typeface="Calibri"/>
              </a:rPr>
              <a:t>sokkal </a:t>
            </a:r>
            <a:r>
              <a:rPr sz="2000" spc="-5" dirty="0">
                <a:latin typeface="Calibri"/>
                <a:cs typeface="Calibri"/>
              </a:rPr>
              <a:t>bonyolultabban </a:t>
            </a:r>
            <a:r>
              <a:rPr sz="2000" dirty="0">
                <a:latin typeface="Calibri"/>
                <a:cs typeface="Calibri"/>
              </a:rPr>
              <a:t>(turbulens módon), </a:t>
            </a:r>
            <a:r>
              <a:rPr sz="2000" spc="-10" dirty="0">
                <a:latin typeface="Calibri"/>
                <a:cs typeface="Calibri"/>
              </a:rPr>
              <a:t>mint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az</a:t>
            </a:r>
            <a:endParaRPr sz="2000">
              <a:latin typeface="Calibri"/>
              <a:cs typeface="Calibri"/>
            </a:endParaRPr>
          </a:p>
          <a:p>
            <a:pPr marL="325120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Egyenlítő vagy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15" dirty="0">
                <a:latin typeface="Calibri"/>
                <a:cs typeface="Calibri"/>
              </a:rPr>
              <a:t>Sarkok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esetében.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978657" y="3209739"/>
            <a:ext cx="5020945" cy="3524885"/>
            <a:chOff x="2978657" y="3209739"/>
            <a:chExt cx="5020945" cy="3524885"/>
          </a:xfrm>
        </p:grpSpPr>
        <p:sp>
          <p:nvSpPr>
            <p:cNvPr id="5" name="object 5"/>
            <p:cNvSpPr/>
            <p:nvPr/>
          </p:nvSpPr>
          <p:spPr>
            <a:xfrm>
              <a:off x="4004309" y="3209739"/>
              <a:ext cx="3995039" cy="352463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978658" y="4053281"/>
              <a:ext cx="1438910" cy="1948814"/>
            </a:xfrm>
            <a:custGeom>
              <a:avLst/>
              <a:gdLst/>
              <a:ahLst/>
              <a:cxnLst/>
              <a:rect l="l" t="t" r="r" b="b"/>
              <a:pathLst>
                <a:path w="1438910" h="1948814">
                  <a:moveTo>
                    <a:pt x="1369441" y="1907374"/>
                  </a:moveTo>
                  <a:lnTo>
                    <a:pt x="1255395" y="1788134"/>
                  </a:lnTo>
                  <a:lnTo>
                    <a:pt x="1249197" y="1783816"/>
                  </a:lnTo>
                  <a:lnTo>
                    <a:pt x="1242072" y="1782254"/>
                  </a:lnTo>
                  <a:lnTo>
                    <a:pt x="1234871" y="1783499"/>
                  </a:lnTo>
                  <a:lnTo>
                    <a:pt x="1228471" y="1787537"/>
                  </a:lnTo>
                  <a:lnTo>
                    <a:pt x="1224127" y="1793748"/>
                  </a:lnTo>
                  <a:lnTo>
                    <a:pt x="1222578" y="1800885"/>
                  </a:lnTo>
                  <a:lnTo>
                    <a:pt x="1223797" y="1808086"/>
                  </a:lnTo>
                  <a:lnTo>
                    <a:pt x="1227836" y="1814474"/>
                  </a:lnTo>
                  <a:lnTo>
                    <a:pt x="1270571" y="1859178"/>
                  </a:lnTo>
                  <a:lnTo>
                    <a:pt x="10414" y="1497380"/>
                  </a:lnTo>
                  <a:lnTo>
                    <a:pt x="0" y="1533956"/>
                  </a:lnTo>
                  <a:lnTo>
                    <a:pt x="1260068" y="1895817"/>
                  </a:lnTo>
                  <a:lnTo>
                    <a:pt x="1200150" y="1911007"/>
                  </a:lnTo>
                  <a:lnTo>
                    <a:pt x="1193279" y="1914283"/>
                  </a:lnTo>
                  <a:lnTo>
                    <a:pt x="1188415" y="1919732"/>
                  </a:lnTo>
                  <a:lnTo>
                    <a:pt x="1185951" y="1926615"/>
                  </a:lnTo>
                  <a:lnTo>
                    <a:pt x="1186307" y="1934159"/>
                  </a:lnTo>
                  <a:lnTo>
                    <a:pt x="1189609" y="1940979"/>
                  </a:lnTo>
                  <a:lnTo>
                    <a:pt x="1195044" y="1945855"/>
                  </a:lnTo>
                  <a:lnTo>
                    <a:pt x="1201889" y="1948319"/>
                  </a:lnTo>
                  <a:lnTo>
                    <a:pt x="1209421" y="1947938"/>
                  </a:lnTo>
                  <a:lnTo>
                    <a:pt x="1338376" y="1915248"/>
                  </a:lnTo>
                  <a:lnTo>
                    <a:pt x="1369441" y="1907374"/>
                  </a:lnTo>
                  <a:close/>
                </a:path>
                <a:path w="1438910" h="1948814">
                  <a:moveTo>
                    <a:pt x="1438656" y="46913"/>
                  </a:moveTo>
                  <a:lnTo>
                    <a:pt x="1406893" y="37642"/>
                  </a:lnTo>
                  <a:lnTo>
                    <a:pt x="1280287" y="685"/>
                  </a:lnTo>
                  <a:lnTo>
                    <a:pt x="1272717" y="0"/>
                  </a:lnTo>
                  <a:lnTo>
                    <a:pt x="1265758" y="2209"/>
                  </a:lnTo>
                  <a:lnTo>
                    <a:pt x="1260157" y="6908"/>
                  </a:lnTo>
                  <a:lnTo>
                    <a:pt x="1256665" y="13639"/>
                  </a:lnTo>
                  <a:lnTo>
                    <a:pt x="1256017" y="21145"/>
                  </a:lnTo>
                  <a:lnTo>
                    <a:pt x="1258227" y="28079"/>
                  </a:lnTo>
                  <a:lnTo>
                    <a:pt x="1262888" y="33705"/>
                  </a:lnTo>
                  <a:lnTo>
                    <a:pt x="1269619" y="37261"/>
                  </a:lnTo>
                  <a:lnTo>
                    <a:pt x="1329042" y="54622"/>
                  </a:lnTo>
                  <a:lnTo>
                    <a:pt x="59182" y="370001"/>
                  </a:lnTo>
                  <a:lnTo>
                    <a:pt x="68453" y="406958"/>
                  </a:lnTo>
                  <a:lnTo>
                    <a:pt x="1338059" y="91617"/>
                  </a:lnTo>
                  <a:lnTo>
                    <a:pt x="1293749" y="134670"/>
                  </a:lnTo>
                  <a:lnTo>
                    <a:pt x="1289507" y="140931"/>
                  </a:lnTo>
                  <a:lnTo>
                    <a:pt x="1288034" y="148094"/>
                  </a:lnTo>
                  <a:lnTo>
                    <a:pt x="1289316" y="155270"/>
                  </a:lnTo>
                  <a:lnTo>
                    <a:pt x="1293368" y="161594"/>
                  </a:lnTo>
                  <a:lnTo>
                    <a:pt x="1299629" y="165912"/>
                  </a:lnTo>
                  <a:lnTo>
                    <a:pt x="1306791" y="167411"/>
                  </a:lnTo>
                  <a:lnTo>
                    <a:pt x="1314005" y="166103"/>
                  </a:lnTo>
                  <a:lnTo>
                    <a:pt x="1320419" y="161975"/>
                  </a:lnTo>
                  <a:lnTo>
                    <a:pt x="1438656" y="46913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629536" y="4832578"/>
            <a:ext cx="1657985" cy="462280"/>
          </a:xfrm>
          <a:prstGeom prst="rect">
            <a:avLst/>
          </a:prstGeom>
          <a:ln w="9525">
            <a:solidFill>
              <a:srgbClr val="44536A"/>
            </a:solidFill>
          </a:ln>
        </p:spPr>
        <p:txBody>
          <a:bodyPr vert="horz" wrap="square" lIns="0" tIns="2667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10"/>
              </a:spcBef>
            </a:pPr>
            <a:r>
              <a:rPr sz="2400" b="1" spc="-15" dirty="0">
                <a:solidFill>
                  <a:srgbClr val="44536A"/>
                </a:solidFill>
                <a:latin typeface="Calibri"/>
                <a:cs typeface="Calibri"/>
              </a:rPr>
              <a:t>Ferrel</a:t>
            </a:r>
            <a:r>
              <a:rPr sz="2400" b="1" spc="-5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4536A"/>
                </a:solidFill>
                <a:latin typeface="Calibri"/>
                <a:cs typeface="Calibri"/>
              </a:rPr>
              <a:t>cella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98571" y="2487218"/>
            <a:ext cx="5826759" cy="35435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402071" y="4014342"/>
            <a:ext cx="2101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81217" y="3408045"/>
            <a:ext cx="2921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M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49797" y="4631182"/>
            <a:ext cx="2921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M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169911" y="3381247"/>
            <a:ext cx="2921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M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31863" y="4631182"/>
            <a:ext cx="2921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M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718172" y="4005148"/>
            <a:ext cx="21082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82143" y="1405902"/>
            <a:ext cx="4307840" cy="5247640"/>
          </a:xfrm>
          <a:custGeom>
            <a:avLst/>
            <a:gdLst/>
            <a:ahLst/>
            <a:cxnLst/>
            <a:rect l="l" t="t" r="r" b="b"/>
            <a:pathLst>
              <a:path w="4307840" h="5247640">
                <a:moveTo>
                  <a:pt x="4307713" y="0"/>
                </a:moveTo>
                <a:lnTo>
                  <a:pt x="0" y="0"/>
                </a:lnTo>
                <a:lnTo>
                  <a:pt x="0" y="5247640"/>
                </a:lnTo>
                <a:lnTo>
                  <a:pt x="4307713" y="5247640"/>
                </a:lnTo>
                <a:lnTo>
                  <a:pt x="430771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35559" y="1422653"/>
            <a:ext cx="4070985" cy="51327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7970" marR="285750" indent="-230504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67970" algn="l"/>
                <a:tab pos="268605" algn="l"/>
              </a:tabLst>
            </a:pPr>
            <a:r>
              <a:rPr sz="2000" spc="-20" dirty="0">
                <a:latin typeface="Calibri"/>
                <a:cs typeface="Calibri"/>
              </a:rPr>
              <a:t>Tudjuk, </a:t>
            </a:r>
            <a:r>
              <a:rPr sz="2000" dirty="0">
                <a:latin typeface="Calibri"/>
                <a:cs typeface="Calibri"/>
              </a:rPr>
              <a:t>hogy a </a:t>
            </a:r>
            <a:r>
              <a:rPr sz="2000" spc="-5" dirty="0">
                <a:latin typeface="Calibri"/>
                <a:cs typeface="Calibri"/>
              </a:rPr>
              <a:t>Hadley </a:t>
            </a:r>
            <a:r>
              <a:rPr sz="2000" dirty="0">
                <a:latin typeface="Calibri"/>
                <a:cs typeface="Calibri"/>
              </a:rPr>
              <a:t>cellában a  </a:t>
            </a:r>
            <a:r>
              <a:rPr sz="2000" spc="-5" dirty="0">
                <a:latin typeface="Calibri"/>
                <a:cs typeface="Calibri"/>
              </a:rPr>
              <a:t>sarkvidék </a:t>
            </a:r>
            <a:r>
              <a:rPr sz="2000" spc="-15" dirty="0">
                <a:latin typeface="Calibri"/>
                <a:cs typeface="Calibri"/>
              </a:rPr>
              <a:t>felé </a:t>
            </a:r>
            <a:r>
              <a:rPr sz="2000" spc="-10" dirty="0">
                <a:latin typeface="Calibri"/>
                <a:cs typeface="Calibri"/>
              </a:rPr>
              <a:t>áramló levegő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10" dirty="0">
                <a:latin typeface="Calibri"/>
                <a:cs typeface="Calibri"/>
              </a:rPr>
              <a:t>30</a:t>
            </a:r>
            <a:r>
              <a:rPr sz="1950" spc="15" baseline="25641" dirty="0">
                <a:latin typeface="Calibri"/>
                <a:cs typeface="Calibri"/>
              </a:rPr>
              <a:t>0 </a:t>
            </a:r>
            <a:r>
              <a:rPr sz="1300" spc="1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környékén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leáramlik.</a:t>
            </a:r>
            <a:endParaRPr sz="2000">
              <a:latin typeface="Calibri"/>
              <a:cs typeface="Calibri"/>
            </a:endParaRPr>
          </a:p>
          <a:p>
            <a:pPr marL="267970" marR="550545" indent="-230504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267970" algn="l"/>
                <a:tab pos="268605" algn="l"/>
              </a:tabLst>
            </a:pPr>
            <a:r>
              <a:rPr sz="2000" dirty="0">
                <a:latin typeface="Calibri"/>
                <a:cs typeface="Calibri"/>
              </a:rPr>
              <a:t>A </a:t>
            </a:r>
            <a:r>
              <a:rPr sz="2000" spc="-15" dirty="0">
                <a:latin typeface="Calibri"/>
                <a:cs typeface="Calibri"/>
              </a:rPr>
              <a:t>földfelszínt </a:t>
            </a:r>
            <a:r>
              <a:rPr sz="2000" spc="-5" dirty="0">
                <a:latin typeface="Calibri"/>
                <a:cs typeface="Calibri"/>
              </a:rPr>
              <a:t>elérve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10" dirty="0">
                <a:latin typeface="Calibri"/>
                <a:cs typeface="Calibri"/>
              </a:rPr>
              <a:t>leáramló  levegő </a:t>
            </a:r>
            <a:r>
              <a:rPr sz="2000" spc="-15" dirty="0">
                <a:latin typeface="Calibri"/>
                <a:cs typeface="Calibri"/>
              </a:rPr>
              <a:t>szétáramlik, </a:t>
            </a:r>
            <a:r>
              <a:rPr sz="2000" dirty="0">
                <a:latin typeface="Calibri"/>
                <a:cs typeface="Calibri"/>
              </a:rPr>
              <a:t>egy </a:t>
            </a:r>
            <a:r>
              <a:rPr sz="2000" spc="-20" dirty="0">
                <a:latin typeface="Calibri"/>
                <a:cs typeface="Calibri"/>
              </a:rPr>
              <a:t>része </a:t>
            </a:r>
            <a:r>
              <a:rPr sz="2000" dirty="0">
                <a:latin typeface="Calibri"/>
                <a:cs typeface="Calibri"/>
              </a:rPr>
              <a:t>az</a:t>
            </a:r>
            <a:endParaRPr sz="2000">
              <a:latin typeface="Calibri"/>
              <a:cs typeface="Calibri"/>
            </a:endParaRPr>
          </a:p>
          <a:p>
            <a:pPr marL="267970" marR="400050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Egyenlítő </a:t>
            </a:r>
            <a:r>
              <a:rPr sz="2000" spc="-15" dirty="0">
                <a:latin typeface="Calibri"/>
                <a:cs typeface="Calibri"/>
              </a:rPr>
              <a:t>felé </a:t>
            </a:r>
            <a:r>
              <a:rPr sz="2000" spc="-10" dirty="0">
                <a:latin typeface="Calibri"/>
                <a:cs typeface="Calibri"/>
              </a:rPr>
              <a:t>veszi </a:t>
            </a:r>
            <a:r>
              <a:rPr sz="2000" dirty="0">
                <a:latin typeface="Calibri"/>
                <a:cs typeface="Calibri"/>
              </a:rPr>
              <a:t>az </a:t>
            </a:r>
            <a:r>
              <a:rPr sz="2000" spc="-10" dirty="0">
                <a:latin typeface="Calibri"/>
                <a:cs typeface="Calibri"/>
              </a:rPr>
              <a:t>irányt. </a:t>
            </a:r>
            <a:r>
              <a:rPr sz="2000" dirty="0">
                <a:latin typeface="Calibri"/>
                <a:cs typeface="Calibri"/>
              </a:rPr>
              <a:t>Ez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  </a:t>
            </a:r>
            <a:r>
              <a:rPr sz="2000" spc="-15" dirty="0">
                <a:latin typeface="Calibri"/>
                <a:cs typeface="Calibri"/>
              </a:rPr>
              <a:t>passzátszél.</a:t>
            </a:r>
            <a:endParaRPr sz="2000">
              <a:latin typeface="Calibri"/>
              <a:cs typeface="Calibri"/>
            </a:endParaRPr>
          </a:p>
          <a:p>
            <a:pPr marL="267970">
              <a:lnSpc>
                <a:spcPct val="100000"/>
              </a:lnSpc>
              <a:spcBef>
                <a:spcPts val="600"/>
              </a:spcBef>
            </a:pPr>
            <a:r>
              <a:rPr sz="2000" dirty="0">
                <a:latin typeface="Calibri"/>
                <a:cs typeface="Calibri"/>
              </a:rPr>
              <a:t>Másik </a:t>
            </a:r>
            <a:r>
              <a:rPr sz="2000" spc="-20" dirty="0">
                <a:latin typeface="Calibri"/>
                <a:cs typeface="Calibri"/>
              </a:rPr>
              <a:t>része </a:t>
            </a:r>
            <a:r>
              <a:rPr sz="2000" spc="-15" dirty="0">
                <a:latin typeface="Calibri"/>
                <a:cs typeface="Calibri"/>
              </a:rPr>
              <a:t>viszont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magasabb</a:t>
            </a:r>
            <a:endParaRPr sz="2000">
              <a:latin typeface="Calibri"/>
              <a:cs typeface="Calibri"/>
            </a:endParaRPr>
          </a:p>
          <a:p>
            <a:pPr marL="267970" marR="126364">
              <a:lnSpc>
                <a:spcPct val="100000"/>
              </a:lnSpc>
            </a:pPr>
            <a:r>
              <a:rPr sz="2000" spc="-10" dirty="0">
                <a:latin typeface="Calibri"/>
                <a:cs typeface="Calibri"/>
              </a:rPr>
              <a:t>szélességek </a:t>
            </a:r>
            <a:r>
              <a:rPr sz="2000" spc="-15" dirty="0">
                <a:latin typeface="Calibri"/>
                <a:cs typeface="Calibri"/>
              </a:rPr>
              <a:t>felé </a:t>
            </a:r>
            <a:r>
              <a:rPr sz="2000" spc="-10" dirty="0">
                <a:latin typeface="Calibri"/>
                <a:cs typeface="Calibri"/>
              </a:rPr>
              <a:t>áramlik.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5" dirty="0">
                <a:latin typeface="Calibri"/>
                <a:cs typeface="Calibri"/>
              </a:rPr>
              <a:t>Coriolis  </a:t>
            </a:r>
            <a:r>
              <a:rPr sz="2000" spc="-15" dirty="0">
                <a:latin typeface="Calibri"/>
                <a:cs typeface="Calibri"/>
              </a:rPr>
              <a:t>erő </a:t>
            </a:r>
            <a:r>
              <a:rPr sz="2000" spc="-10" dirty="0">
                <a:latin typeface="Calibri"/>
                <a:cs typeface="Calibri"/>
              </a:rPr>
              <a:t>itt </a:t>
            </a:r>
            <a:r>
              <a:rPr sz="2000" dirty="0">
                <a:latin typeface="Calibri"/>
                <a:cs typeface="Calibri"/>
              </a:rPr>
              <a:t>még </a:t>
            </a:r>
            <a:r>
              <a:rPr sz="2000" spc="-5" dirty="0">
                <a:latin typeface="Calibri"/>
                <a:cs typeface="Calibri"/>
              </a:rPr>
              <a:t>nagyobb mértékben </a:t>
            </a:r>
            <a:r>
              <a:rPr sz="2000" spc="-10" dirty="0">
                <a:latin typeface="Calibri"/>
                <a:cs typeface="Calibri"/>
              </a:rPr>
              <a:t>hat  </a:t>
            </a:r>
            <a:r>
              <a:rPr sz="2000" spc="-15" dirty="0">
                <a:latin typeface="Calibri"/>
                <a:cs typeface="Calibri"/>
              </a:rPr>
              <a:t>rá, </a:t>
            </a:r>
            <a:r>
              <a:rPr sz="2000" spc="-10" dirty="0">
                <a:latin typeface="Calibri"/>
                <a:cs typeface="Calibri"/>
              </a:rPr>
              <a:t>mint </a:t>
            </a:r>
            <a:r>
              <a:rPr sz="2000" dirty="0">
                <a:latin typeface="Calibri"/>
                <a:cs typeface="Calibri"/>
              </a:rPr>
              <a:t>az </a:t>
            </a:r>
            <a:r>
              <a:rPr sz="2000" spc="-5" dirty="0">
                <a:latin typeface="Calibri"/>
                <a:cs typeface="Calibri"/>
              </a:rPr>
              <a:t>Egyenlítő </a:t>
            </a:r>
            <a:r>
              <a:rPr sz="2000" spc="-20" dirty="0">
                <a:latin typeface="Calibri"/>
                <a:cs typeface="Calibri"/>
              </a:rPr>
              <a:t>környékén,  </a:t>
            </a:r>
            <a:r>
              <a:rPr sz="2000" dirty="0">
                <a:latin typeface="Calibri"/>
                <a:cs typeface="Calibri"/>
              </a:rPr>
              <a:t>amely a </a:t>
            </a:r>
            <a:r>
              <a:rPr sz="2000" spc="-15" dirty="0">
                <a:latin typeface="Calibri"/>
                <a:cs typeface="Calibri"/>
              </a:rPr>
              <a:t>szelet </a:t>
            </a:r>
            <a:r>
              <a:rPr sz="2000" dirty="0">
                <a:latin typeface="Calibri"/>
                <a:cs typeface="Calibri"/>
              </a:rPr>
              <a:t>az </a:t>
            </a:r>
            <a:r>
              <a:rPr sz="2000" spc="-10" dirty="0">
                <a:latin typeface="Calibri"/>
                <a:cs typeface="Calibri"/>
              </a:rPr>
              <a:t>északi </a:t>
            </a:r>
            <a:r>
              <a:rPr sz="2000" spc="-20" dirty="0">
                <a:latin typeface="Calibri"/>
                <a:cs typeface="Calibri"/>
              </a:rPr>
              <a:t>féltekén  </a:t>
            </a:r>
            <a:r>
              <a:rPr sz="2000" spc="-10" dirty="0">
                <a:latin typeface="Calibri"/>
                <a:cs typeface="Calibri"/>
              </a:rPr>
              <a:t>jobbra, </a:t>
            </a:r>
            <a:r>
              <a:rPr sz="2000" dirty="0">
                <a:latin typeface="Calibri"/>
                <a:cs typeface="Calibri"/>
              </a:rPr>
              <a:t>a déli </a:t>
            </a:r>
            <a:r>
              <a:rPr sz="2000" spc="-20" dirty="0">
                <a:latin typeface="Calibri"/>
                <a:cs typeface="Calibri"/>
              </a:rPr>
              <a:t>féltekén </a:t>
            </a:r>
            <a:r>
              <a:rPr sz="2000" spc="-15" dirty="0">
                <a:latin typeface="Calibri"/>
                <a:cs typeface="Calibri"/>
              </a:rPr>
              <a:t>balra</a:t>
            </a:r>
            <a:r>
              <a:rPr sz="2000" spc="-5" dirty="0">
                <a:latin typeface="Calibri"/>
                <a:cs typeface="Calibri"/>
              </a:rPr>
              <a:t> téríti.</a:t>
            </a:r>
            <a:endParaRPr sz="2000">
              <a:latin typeface="Calibri"/>
              <a:cs typeface="Calibri"/>
            </a:endParaRPr>
          </a:p>
          <a:p>
            <a:pPr marL="267970" indent="-230504">
              <a:lnSpc>
                <a:spcPct val="100000"/>
              </a:lnSpc>
              <a:spcBef>
                <a:spcPts val="605"/>
              </a:spcBef>
              <a:buFont typeface="Arial"/>
              <a:buChar char="•"/>
              <a:tabLst>
                <a:tab pos="267970" algn="l"/>
                <a:tab pos="268605" algn="l"/>
              </a:tabLst>
            </a:pPr>
            <a:r>
              <a:rPr sz="2000" dirty="0">
                <a:latin typeface="Calibri"/>
                <a:cs typeface="Calibri"/>
              </a:rPr>
              <a:t>Így a </a:t>
            </a:r>
            <a:r>
              <a:rPr sz="2000" spc="-20" dirty="0">
                <a:latin typeface="Calibri"/>
                <a:cs typeface="Calibri"/>
              </a:rPr>
              <a:t>szél iránya </a:t>
            </a:r>
            <a:r>
              <a:rPr sz="2000" spc="-10" dirty="0">
                <a:latin typeface="Calibri"/>
                <a:cs typeface="Calibri"/>
              </a:rPr>
              <a:t>nyugatias </a:t>
            </a:r>
            <a:r>
              <a:rPr sz="2000" spc="-5" dirty="0">
                <a:latin typeface="Calibri"/>
                <a:cs typeface="Calibri"/>
              </a:rPr>
              <a:t>lesz,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ezért</a:t>
            </a:r>
            <a:endParaRPr sz="2000">
              <a:latin typeface="Calibri"/>
              <a:cs typeface="Calibri"/>
            </a:endParaRPr>
          </a:p>
          <a:p>
            <a:pPr marL="267970" marR="299085">
              <a:lnSpc>
                <a:spcPct val="100000"/>
              </a:lnSpc>
            </a:pPr>
            <a:r>
              <a:rPr sz="2000" b="1" spc="-10" dirty="0">
                <a:solidFill>
                  <a:srgbClr val="44536A"/>
                </a:solidFill>
                <a:latin typeface="Calibri"/>
                <a:cs typeface="Calibri"/>
              </a:rPr>
              <a:t>ezt </a:t>
            </a:r>
            <a:r>
              <a:rPr sz="2000" b="1" dirty="0">
                <a:solidFill>
                  <a:srgbClr val="44536A"/>
                </a:solidFill>
                <a:latin typeface="Calibri"/>
                <a:cs typeface="Calibri"/>
              </a:rPr>
              <a:t>az </a:t>
            </a:r>
            <a:r>
              <a:rPr sz="2000" b="1" spc="-20" dirty="0">
                <a:solidFill>
                  <a:srgbClr val="44536A"/>
                </a:solidFill>
                <a:latin typeface="Calibri"/>
                <a:cs typeface="Calibri"/>
              </a:rPr>
              <a:t>övezetet </a:t>
            </a:r>
            <a:r>
              <a:rPr sz="2000" b="1" dirty="0">
                <a:solidFill>
                  <a:srgbClr val="44536A"/>
                </a:solidFill>
                <a:latin typeface="Calibri"/>
                <a:cs typeface="Calibri"/>
              </a:rPr>
              <a:t>a </a:t>
            </a:r>
            <a:r>
              <a:rPr sz="2000" b="1" spc="-15" dirty="0">
                <a:solidFill>
                  <a:srgbClr val="44536A"/>
                </a:solidFill>
                <a:latin typeface="Calibri"/>
                <a:cs typeface="Calibri"/>
              </a:rPr>
              <a:t>nyugatias szelek  </a:t>
            </a:r>
            <a:r>
              <a:rPr sz="2000" b="1" spc="-5" dirty="0">
                <a:solidFill>
                  <a:srgbClr val="44536A"/>
                </a:solidFill>
                <a:latin typeface="Calibri"/>
                <a:cs typeface="Calibri"/>
              </a:rPr>
              <a:t>övének</a:t>
            </a:r>
            <a:r>
              <a:rPr sz="2000" b="1" spc="-1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44536A"/>
                </a:solidFill>
                <a:latin typeface="Calibri"/>
                <a:cs typeface="Calibri"/>
              </a:rPr>
              <a:t>nevezzük</a:t>
            </a:r>
            <a:r>
              <a:rPr sz="2000" spc="-10" dirty="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57876" y="5811113"/>
            <a:ext cx="300101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Calibri"/>
                <a:cs typeface="Calibri"/>
              </a:rPr>
              <a:t>forrás:</a:t>
            </a:r>
            <a:r>
              <a:rPr sz="1000" spc="-4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  <a:hlinkClick r:id="rId3"/>
              </a:rPr>
              <a:t>http://www.youtube.com/watch?v=Ye45DGkqUkE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603618" y="1695704"/>
            <a:ext cx="216344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5" dirty="0">
                <a:solidFill>
                  <a:srgbClr val="44536A"/>
                </a:solidFill>
                <a:latin typeface="Calibri"/>
                <a:cs typeface="Calibri"/>
              </a:rPr>
              <a:t>nyugatias </a:t>
            </a:r>
            <a:r>
              <a:rPr sz="2000" b="1" spc="-10" dirty="0">
                <a:solidFill>
                  <a:srgbClr val="44536A"/>
                </a:solidFill>
                <a:latin typeface="Calibri"/>
                <a:cs typeface="Calibri"/>
              </a:rPr>
              <a:t>szelek</a:t>
            </a:r>
            <a:r>
              <a:rPr sz="2000" b="1" spc="-5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44536A"/>
                </a:solidFill>
                <a:latin typeface="Calibri"/>
                <a:cs typeface="Calibri"/>
              </a:rPr>
              <a:t>öve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523608" y="2065273"/>
            <a:ext cx="1221105" cy="1155700"/>
          </a:xfrm>
          <a:custGeom>
            <a:avLst/>
            <a:gdLst/>
            <a:ahLst/>
            <a:cxnLst/>
            <a:rect l="l" t="t" r="r" b="b"/>
            <a:pathLst>
              <a:path w="1221104" h="1155700">
                <a:moveTo>
                  <a:pt x="43815" y="1035558"/>
                </a:moveTo>
                <a:lnTo>
                  <a:pt x="0" y="1155573"/>
                </a:lnTo>
                <a:lnTo>
                  <a:pt x="122300" y="1118615"/>
                </a:lnTo>
                <a:lnTo>
                  <a:pt x="108499" y="1104011"/>
                </a:lnTo>
                <a:lnTo>
                  <a:pt x="82296" y="1104011"/>
                </a:lnTo>
                <a:lnTo>
                  <a:pt x="56134" y="1076325"/>
                </a:lnTo>
                <a:lnTo>
                  <a:pt x="69975" y="1063241"/>
                </a:lnTo>
                <a:lnTo>
                  <a:pt x="43815" y="1035558"/>
                </a:lnTo>
                <a:close/>
              </a:path>
              <a:path w="1221104" h="1155700">
                <a:moveTo>
                  <a:pt x="69975" y="1063241"/>
                </a:moveTo>
                <a:lnTo>
                  <a:pt x="56134" y="1076325"/>
                </a:lnTo>
                <a:lnTo>
                  <a:pt x="82296" y="1104011"/>
                </a:lnTo>
                <a:lnTo>
                  <a:pt x="96137" y="1090927"/>
                </a:lnTo>
                <a:lnTo>
                  <a:pt x="69975" y="1063241"/>
                </a:lnTo>
                <a:close/>
              </a:path>
              <a:path w="1221104" h="1155700">
                <a:moveTo>
                  <a:pt x="96137" y="1090927"/>
                </a:moveTo>
                <a:lnTo>
                  <a:pt x="82296" y="1104011"/>
                </a:lnTo>
                <a:lnTo>
                  <a:pt x="108499" y="1104011"/>
                </a:lnTo>
                <a:lnTo>
                  <a:pt x="96137" y="1090927"/>
                </a:lnTo>
                <a:close/>
              </a:path>
              <a:path w="1221104" h="1155700">
                <a:moveTo>
                  <a:pt x="1194816" y="0"/>
                </a:moveTo>
                <a:lnTo>
                  <a:pt x="69975" y="1063241"/>
                </a:lnTo>
                <a:lnTo>
                  <a:pt x="96137" y="1090927"/>
                </a:lnTo>
                <a:lnTo>
                  <a:pt x="1220977" y="27686"/>
                </a:lnTo>
                <a:lnTo>
                  <a:pt x="1194816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603618" y="6242405"/>
            <a:ext cx="216344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5" dirty="0">
                <a:solidFill>
                  <a:srgbClr val="44536A"/>
                </a:solidFill>
                <a:latin typeface="Calibri"/>
                <a:cs typeface="Calibri"/>
              </a:rPr>
              <a:t>nyugatias </a:t>
            </a:r>
            <a:r>
              <a:rPr sz="2000" b="1" spc="-10" dirty="0">
                <a:solidFill>
                  <a:srgbClr val="44536A"/>
                </a:solidFill>
                <a:latin typeface="Calibri"/>
                <a:cs typeface="Calibri"/>
              </a:rPr>
              <a:t>szelek</a:t>
            </a:r>
            <a:r>
              <a:rPr sz="2000" b="1" spc="-5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44536A"/>
                </a:solidFill>
                <a:latin typeface="Calibri"/>
                <a:cs typeface="Calibri"/>
              </a:rPr>
              <a:t>öve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400419" y="5223383"/>
            <a:ext cx="1016000" cy="1057275"/>
          </a:xfrm>
          <a:custGeom>
            <a:avLst/>
            <a:gdLst/>
            <a:ahLst/>
            <a:cxnLst/>
            <a:rect l="l" t="t" r="r" b="b"/>
            <a:pathLst>
              <a:path w="1016000" h="1057275">
                <a:moveTo>
                  <a:pt x="92922" y="69214"/>
                </a:moveTo>
                <a:lnTo>
                  <a:pt x="65403" y="95672"/>
                </a:lnTo>
                <a:lnTo>
                  <a:pt x="987932" y="1056678"/>
                </a:lnTo>
                <a:lnTo>
                  <a:pt x="1015491" y="1030300"/>
                </a:lnTo>
                <a:lnTo>
                  <a:pt x="92922" y="69214"/>
                </a:lnTo>
                <a:close/>
              </a:path>
              <a:path w="1016000" h="1057275">
                <a:moveTo>
                  <a:pt x="0" y="0"/>
                </a:moveTo>
                <a:lnTo>
                  <a:pt x="37972" y="122047"/>
                </a:lnTo>
                <a:lnTo>
                  <a:pt x="65403" y="95672"/>
                </a:lnTo>
                <a:lnTo>
                  <a:pt x="52196" y="81915"/>
                </a:lnTo>
                <a:lnTo>
                  <a:pt x="79755" y="55499"/>
                </a:lnTo>
                <a:lnTo>
                  <a:pt x="107187" y="55499"/>
                </a:lnTo>
                <a:lnTo>
                  <a:pt x="120396" y="42799"/>
                </a:lnTo>
                <a:lnTo>
                  <a:pt x="0" y="0"/>
                </a:lnTo>
                <a:close/>
              </a:path>
              <a:path w="1016000" h="1057275">
                <a:moveTo>
                  <a:pt x="79755" y="55499"/>
                </a:moveTo>
                <a:lnTo>
                  <a:pt x="52196" y="81915"/>
                </a:lnTo>
                <a:lnTo>
                  <a:pt x="65403" y="95672"/>
                </a:lnTo>
                <a:lnTo>
                  <a:pt x="92922" y="69214"/>
                </a:lnTo>
                <a:lnTo>
                  <a:pt x="79755" y="55499"/>
                </a:lnTo>
                <a:close/>
              </a:path>
              <a:path w="1016000" h="1057275">
                <a:moveTo>
                  <a:pt x="107187" y="55499"/>
                </a:moveTo>
                <a:lnTo>
                  <a:pt x="79755" y="55499"/>
                </a:lnTo>
                <a:lnTo>
                  <a:pt x="92922" y="69214"/>
                </a:lnTo>
                <a:lnTo>
                  <a:pt x="107187" y="55499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396951" y="0"/>
            <a:ext cx="60871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A nagy földi légkörzés kialakulása</a:t>
            </a:r>
            <a:r>
              <a:rPr spc="-15" dirty="0"/>
              <a:t> </a:t>
            </a:r>
            <a:r>
              <a:rPr spc="-5" dirty="0"/>
              <a:t>–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384251" y="391159"/>
            <a:ext cx="8155305" cy="101917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5400" marR="17780">
              <a:lnSpc>
                <a:spcPts val="2590"/>
              </a:lnSpc>
              <a:spcBef>
                <a:spcPts val="425"/>
              </a:spcBef>
            </a:pP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Mi </a:t>
            </a: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van </a:t>
            </a: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a </a:t>
            </a: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mérsékelt </a:t>
            </a:r>
            <a:r>
              <a:rPr sz="2400" b="1" spc="-10" dirty="0">
                <a:solidFill>
                  <a:srgbClr val="C00000"/>
                </a:solidFill>
                <a:latin typeface="Arial"/>
                <a:cs typeface="Arial"/>
              </a:rPr>
              <a:t>szélességeken </a:t>
            </a: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a 30</a:t>
            </a:r>
            <a:r>
              <a:rPr sz="2400" b="1" baseline="24305" dirty="0">
                <a:solidFill>
                  <a:srgbClr val="C00000"/>
                </a:solidFill>
                <a:latin typeface="Arial"/>
                <a:cs typeface="Arial"/>
              </a:rPr>
              <a:t>0 </a:t>
            </a: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és </a:t>
            </a: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a </a:t>
            </a: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60</a:t>
            </a:r>
            <a:r>
              <a:rPr sz="2400" b="1" spc="-7" baseline="24305" dirty="0">
                <a:solidFill>
                  <a:srgbClr val="C00000"/>
                </a:solidFill>
                <a:latin typeface="Arial"/>
                <a:cs typeface="Arial"/>
              </a:rPr>
              <a:t>0 </a:t>
            </a: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között?  A Ferrel</a:t>
            </a:r>
            <a:r>
              <a:rPr sz="2400" b="1" spc="-9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cella</a:t>
            </a:r>
            <a:endParaRPr sz="2400">
              <a:latin typeface="Arial"/>
              <a:cs typeface="Arial"/>
            </a:endParaRPr>
          </a:p>
          <a:p>
            <a:pPr marL="68580">
              <a:lnSpc>
                <a:spcPts val="2315"/>
              </a:lnSpc>
            </a:pPr>
            <a:r>
              <a:rPr sz="2000" spc="-5" dirty="0">
                <a:latin typeface="Calibri"/>
                <a:cs typeface="Calibri"/>
              </a:rPr>
              <a:t>Nézzük meg </a:t>
            </a:r>
            <a:r>
              <a:rPr sz="2000" dirty="0">
                <a:latin typeface="Calibri"/>
                <a:cs typeface="Calibri"/>
              </a:rPr>
              <a:t>ennek a </a:t>
            </a:r>
            <a:r>
              <a:rPr sz="2000" spc="-10" dirty="0">
                <a:latin typeface="Calibri"/>
                <a:cs typeface="Calibri"/>
              </a:rPr>
              <a:t>keringési rendszernek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10" dirty="0">
                <a:latin typeface="Calibri"/>
                <a:cs typeface="Calibri"/>
              </a:rPr>
              <a:t>főbb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mozzanatait: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6704" y="1838325"/>
            <a:ext cx="4761865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2570" indent="-230504">
              <a:lnSpc>
                <a:spcPct val="100000"/>
              </a:lnSpc>
              <a:spcBef>
                <a:spcPts val="105"/>
              </a:spcBef>
              <a:buChar char="-"/>
              <a:tabLst>
                <a:tab pos="242570" algn="l"/>
                <a:tab pos="243204" algn="l"/>
              </a:tabLst>
            </a:pPr>
            <a:r>
              <a:rPr sz="2000" dirty="0">
                <a:latin typeface="Calibri"/>
                <a:cs typeface="Calibri"/>
              </a:rPr>
              <a:t>a </a:t>
            </a:r>
            <a:r>
              <a:rPr sz="2000" spc="-5" dirty="0">
                <a:latin typeface="Calibri"/>
                <a:cs typeface="Calibri"/>
              </a:rPr>
              <a:t>Egyenlítői Hadley </a:t>
            </a:r>
            <a:r>
              <a:rPr sz="2000" dirty="0">
                <a:latin typeface="Calibri"/>
                <a:cs typeface="Calibri"/>
              </a:rPr>
              <a:t>cellákban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trópusi,</a:t>
            </a:r>
            <a:endParaRPr sz="2000">
              <a:latin typeface="Calibri"/>
              <a:cs typeface="Calibri"/>
            </a:endParaRPr>
          </a:p>
          <a:p>
            <a:pPr marL="242570" indent="-230504">
              <a:lnSpc>
                <a:spcPct val="100000"/>
              </a:lnSpc>
              <a:buChar char="-"/>
              <a:tabLst>
                <a:tab pos="242570" algn="l"/>
                <a:tab pos="243204" algn="l"/>
              </a:tabLst>
            </a:pPr>
            <a:r>
              <a:rPr sz="2000" dirty="0">
                <a:latin typeface="Calibri"/>
                <a:cs typeface="Calibri"/>
              </a:rPr>
              <a:t>a </a:t>
            </a:r>
            <a:r>
              <a:rPr sz="2000" spc="-15" dirty="0">
                <a:latin typeface="Calibri"/>
                <a:cs typeface="Calibri"/>
              </a:rPr>
              <a:t>mérsékelt </a:t>
            </a:r>
            <a:r>
              <a:rPr sz="2000" spc="-10" dirty="0">
                <a:latin typeface="Calibri"/>
                <a:cs typeface="Calibri"/>
              </a:rPr>
              <a:t>övi Ferrel </a:t>
            </a:r>
            <a:r>
              <a:rPr sz="2000" dirty="0">
                <a:latin typeface="Calibri"/>
                <a:cs typeface="Calibri"/>
              </a:rPr>
              <a:t>cellákban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szubtrópusi</a:t>
            </a:r>
            <a:endParaRPr sz="2000">
              <a:latin typeface="Calibri"/>
              <a:cs typeface="Calibri"/>
            </a:endParaRPr>
          </a:p>
          <a:p>
            <a:pPr marL="242570" indent="-230504">
              <a:lnSpc>
                <a:spcPct val="100000"/>
              </a:lnSpc>
              <a:buChar char="-"/>
              <a:tabLst>
                <a:tab pos="242570" algn="l"/>
                <a:tab pos="243204" algn="l"/>
              </a:tabLst>
            </a:pPr>
            <a:r>
              <a:rPr sz="2000" dirty="0">
                <a:latin typeface="Calibri"/>
                <a:cs typeface="Calibri"/>
              </a:rPr>
              <a:t>a </a:t>
            </a:r>
            <a:r>
              <a:rPr sz="2000" spc="-5" dirty="0">
                <a:latin typeface="Calibri"/>
                <a:cs typeface="Calibri"/>
              </a:rPr>
              <a:t>sarki </a:t>
            </a:r>
            <a:r>
              <a:rPr sz="2000" dirty="0">
                <a:latin typeface="Calibri"/>
                <a:cs typeface="Calibri"/>
              </a:rPr>
              <a:t>cellákban </a:t>
            </a:r>
            <a:r>
              <a:rPr sz="2000" spc="-5" dirty="0">
                <a:latin typeface="Calibri"/>
                <a:cs typeface="Calibri"/>
              </a:rPr>
              <a:t>sarki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légtömeg.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6704" y="3057906"/>
            <a:ext cx="527685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2570" indent="-230504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42570" algn="l"/>
                <a:tab pos="243204" algn="l"/>
              </a:tabLst>
            </a:pPr>
            <a:r>
              <a:rPr sz="2000" b="1" dirty="0">
                <a:solidFill>
                  <a:srgbClr val="44536A"/>
                </a:solidFill>
                <a:latin typeface="Calibri"/>
                <a:cs typeface="Calibri"/>
              </a:rPr>
              <a:t>A </a:t>
            </a:r>
            <a:r>
              <a:rPr sz="2000" b="1" spc="-5" dirty="0">
                <a:solidFill>
                  <a:srgbClr val="44536A"/>
                </a:solidFill>
                <a:latin typeface="Calibri"/>
                <a:cs typeface="Calibri"/>
              </a:rPr>
              <a:t>cirkulációs celláknak </a:t>
            </a:r>
            <a:r>
              <a:rPr sz="2000" b="1" spc="-10" dirty="0">
                <a:solidFill>
                  <a:srgbClr val="44536A"/>
                </a:solidFill>
                <a:latin typeface="Calibri"/>
                <a:cs typeface="Calibri"/>
              </a:rPr>
              <a:t>elválasztó felületei</a:t>
            </a:r>
            <a:r>
              <a:rPr sz="2000" b="1" spc="37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44536A"/>
                </a:solidFill>
                <a:latin typeface="Calibri"/>
                <a:cs typeface="Calibri"/>
              </a:rPr>
              <a:t>vann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70331" y="3134232"/>
            <a:ext cx="409575" cy="1474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2000" b="1" dirty="0">
                <a:solidFill>
                  <a:srgbClr val="44536A"/>
                </a:solidFill>
                <a:latin typeface="Calibri"/>
                <a:cs typeface="Calibri"/>
              </a:rPr>
              <a:t>ak</a:t>
            </a:r>
            <a:endParaRPr sz="2000">
              <a:latin typeface="Calibri"/>
              <a:cs typeface="Calibri"/>
            </a:endParaRPr>
          </a:p>
          <a:p>
            <a:pPr marL="125095">
              <a:lnSpc>
                <a:spcPct val="100000"/>
              </a:lnSpc>
            </a:pPr>
            <a:r>
              <a:rPr sz="2000" b="1" spc="-5" dirty="0">
                <a:solidFill>
                  <a:srgbClr val="44536A"/>
                </a:solidFill>
                <a:latin typeface="Calibri"/>
                <a:cs typeface="Calibri"/>
              </a:rPr>
              <a:t>-,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900">
              <a:latin typeface="Calibri"/>
              <a:cs typeface="Calibri"/>
            </a:endParaRPr>
          </a:p>
          <a:p>
            <a:pPr marL="229235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k,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814440" y="2143632"/>
            <a:ext cx="3329940" cy="2786380"/>
            <a:chOff x="5814440" y="2143632"/>
            <a:chExt cx="3329940" cy="2786380"/>
          </a:xfrm>
        </p:grpSpPr>
        <p:sp>
          <p:nvSpPr>
            <p:cNvPr id="6" name="object 6"/>
            <p:cNvSpPr/>
            <p:nvPr/>
          </p:nvSpPr>
          <p:spPr>
            <a:xfrm>
              <a:off x="5814440" y="2143632"/>
              <a:ext cx="3329558" cy="278612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70395" y="3094481"/>
              <a:ext cx="2019300" cy="464184"/>
            </a:xfrm>
            <a:custGeom>
              <a:avLst/>
              <a:gdLst/>
              <a:ahLst/>
              <a:cxnLst/>
              <a:rect l="l" t="t" r="r" b="b"/>
              <a:pathLst>
                <a:path w="2019300" h="464185">
                  <a:moveTo>
                    <a:pt x="0" y="81914"/>
                  </a:moveTo>
                  <a:lnTo>
                    <a:pt x="29848" y="126140"/>
                  </a:lnTo>
                  <a:lnTo>
                    <a:pt x="59993" y="169543"/>
                  </a:lnTo>
                  <a:lnTo>
                    <a:pt x="90739" y="211313"/>
                  </a:lnTo>
                  <a:lnTo>
                    <a:pt x="122391" y="250637"/>
                  </a:lnTo>
                  <a:lnTo>
                    <a:pt x="155254" y="286703"/>
                  </a:lnTo>
                  <a:lnTo>
                    <a:pt x="189634" y="318699"/>
                  </a:lnTo>
                  <a:lnTo>
                    <a:pt x="225836" y="345812"/>
                  </a:lnTo>
                  <a:lnTo>
                    <a:pt x="264165" y="367231"/>
                  </a:lnTo>
                  <a:lnTo>
                    <a:pt x="304926" y="382142"/>
                  </a:lnTo>
                  <a:lnTo>
                    <a:pt x="344541" y="387400"/>
                  </a:lnTo>
                  <a:lnTo>
                    <a:pt x="387255" y="384012"/>
                  </a:lnTo>
                  <a:lnTo>
                    <a:pt x="432372" y="373987"/>
                  </a:lnTo>
                  <a:lnTo>
                    <a:pt x="479197" y="359333"/>
                  </a:lnTo>
                  <a:lnTo>
                    <a:pt x="527034" y="342058"/>
                  </a:lnTo>
                  <a:lnTo>
                    <a:pt x="575187" y="324170"/>
                  </a:lnTo>
                  <a:lnTo>
                    <a:pt x="622960" y="307675"/>
                  </a:lnTo>
                  <a:lnTo>
                    <a:pt x="669658" y="294584"/>
                  </a:lnTo>
                  <a:lnTo>
                    <a:pt x="714586" y="286902"/>
                  </a:lnTo>
                  <a:lnTo>
                    <a:pt x="757047" y="286638"/>
                  </a:lnTo>
                  <a:lnTo>
                    <a:pt x="801791" y="296302"/>
                  </a:lnTo>
                  <a:lnTo>
                    <a:pt x="845068" y="314509"/>
                  </a:lnTo>
                  <a:lnTo>
                    <a:pt x="887094" y="338676"/>
                  </a:lnTo>
                  <a:lnTo>
                    <a:pt x="928086" y="366216"/>
                  </a:lnTo>
                  <a:lnTo>
                    <a:pt x="968258" y="394546"/>
                  </a:lnTo>
                  <a:lnTo>
                    <a:pt x="1007829" y="421080"/>
                  </a:lnTo>
                  <a:lnTo>
                    <a:pt x="1047014" y="443233"/>
                  </a:lnTo>
                  <a:lnTo>
                    <a:pt x="1086030" y="458421"/>
                  </a:lnTo>
                  <a:lnTo>
                    <a:pt x="1125093" y="464057"/>
                  </a:lnTo>
                  <a:lnTo>
                    <a:pt x="1168567" y="457554"/>
                  </a:lnTo>
                  <a:lnTo>
                    <a:pt x="1211145" y="440176"/>
                  </a:lnTo>
                  <a:lnTo>
                    <a:pt x="1253071" y="415121"/>
                  </a:lnTo>
                  <a:lnTo>
                    <a:pt x="1294590" y="385587"/>
                  </a:lnTo>
                  <a:lnTo>
                    <a:pt x="1335948" y="354774"/>
                  </a:lnTo>
                  <a:lnTo>
                    <a:pt x="1377392" y="325880"/>
                  </a:lnTo>
                  <a:lnTo>
                    <a:pt x="1419166" y="302101"/>
                  </a:lnTo>
                  <a:lnTo>
                    <a:pt x="1461515" y="286638"/>
                  </a:lnTo>
                  <a:lnTo>
                    <a:pt x="1505324" y="281341"/>
                  </a:lnTo>
                  <a:lnTo>
                    <a:pt x="1550733" y="283958"/>
                  </a:lnTo>
                  <a:lnTo>
                    <a:pt x="1596881" y="291530"/>
                  </a:lnTo>
                  <a:lnTo>
                    <a:pt x="1642903" y="301101"/>
                  </a:lnTo>
                  <a:lnTo>
                    <a:pt x="1687938" y="309713"/>
                  </a:lnTo>
                  <a:lnTo>
                    <a:pt x="1731121" y="314410"/>
                  </a:lnTo>
                  <a:lnTo>
                    <a:pt x="1771589" y="312234"/>
                  </a:lnTo>
                  <a:lnTo>
                    <a:pt x="1808479" y="300227"/>
                  </a:lnTo>
                  <a:lnTo>
                    <a:pt x="1880560" y="233172"/>
                  </a:lnTo>
                  <a:lnTo>
                    <a:pt x="1948497" y="132207"/>
                  </a:lnTo>
                  <a:lnTo>
                    <a:pt x="1999003" y="40195"/>
                  </a:lnTo>
                  <a:lnTo>
                    <a:pt x="2018792" y="0"/>
                  </a:lnTo>
                </a:path>
              </a:pathLst>
            </a:custGeom>
            <a:ln w="38100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822056" y="2297048"/>
              <a:ext cx="331470" cy="555625"/>
            </a:xfrm>
            <a:custGeom>
              <a:avLst/>
              <a:gdLst/>
              <a:ahLst/>
              <a:cxnLst/>
              <a:rect l="l" t="t" r="r" b="b"/>
              <a:pathLst>
                <a:path w="331470" h="555625">
                  <a:moveTo>
                    <a:pt x="7620" y="427863"/>
                  </a:moveTo>
                  <a:lnTo>
                    <a:pt x="0" y="555498"/>
                  </a:lnTo>
                  <a:lnTo>
                    <a:pt x="106679" y="485013"/>
                  </a:lnTo>
                  <a:lnTo>
                    <a:pt x="102277" y="482473"/>
                  </a:lnTo>
                  <a:lnTo>
                    <a:pt x="64135" y="482473"/>
                  </a:lnTo>
                  <a:lnTo>
                    <a:pt x="31115" y="463423"/>
                  </a:lnTo>
                  <a:lnTo>
                    <a:pt x="40639" y="446912"/>
                  </a:lnTo>
                  <a:lnTo>
                    <a:pt x="7620" y="427863"/>
                  </a:lnTo>
                  <a:close/>
                </a:path>
                <a:path w="331470" h="555625">
                  <a:moveTo>
                    <a:pt x="40639" y="446912"/>
                  </a:moveTo>
                  <a:lnTo>
                    <a:pt x="31115" y="463423"/>
                  </a:lnTo>
                  <a:lnTo>
                    <a:pt x="64135" y="482473"/>
                  </a:lnTo>
                  <a:lnTo>
                    <a:pt x="73659" y="465962"/>
                  </a:lnTo>
                  <a:lnTo>
                    <a:pt x="40639" y="446912"/>
                  </a:lnTo>
                  <a:close/>
                </a:path>
                <a:path w="331470" h="555625">
                  <a:moveTo>
                    <a:pt x="73659" y="465962"/>
                  </a:moveTo>
                  <a:lnTo>
                    <a:pt x="64135" y="482473"/>
                  </a:lnTo>
                  <a:lnTo>
                    <a:pt x="102277" y="482473"/>
                  </a:lnTo>
                  <a:lnTo>
                    <a:pt x="73659" y="465962"/>
                  </a:lnTo>
                  <a:close/>
                </a:path>
                <a:path w="331470" h="555625">
                  <a:moveTo>
                    <a:pt x="298450" y="0"/>
                  </a:moveTo>
                  <a:lnTo>
                    <a:pt x="40639" y="446912"/>
                  </a:lnTo>
                  <a:lnTo>
                    <a:pt x="73659" y="465962"/>
                  </a:lnTo>
                  <a:lnTo>
                    <a:pt x="331470" y="19050"/>
                  </a:lnTo>
                  <a:lnTo>
                    <a:pt x="29845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78942" y="175641"/>
            <a:ext cx="60871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A nagy földi légkörzés kialakulása</a:t>
            </a:r>
            <a:r>
              <a:rPr spc="-15" dirty="0"/>
              <a:t> </a:t>
            </a:r>
            <a:r>
              <a:rPr spc="-5" dirty="0"/>
              <a:t>–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06704" y="395745"/>
            <a:ext cx="8049259" cy="1468755"/>
          </a:xfrm>
          <a:prstGeom prst="rect">
            <a:avLst/>
          </a:prstGeom>
        </p:spPr>
        <p:txBody>
          <a:bodyPr vert="horz" wrap="square" lIns="0" tIns="184150" rIns="0" bIns="0" rtlCol="0">
            <a:spAutoFit/>
          </a:bodyPr>
          <a:lstStyle/>
          <a:p>
            <a:pPr marL="84455">
              <a:lnSpc>
                <a:spcPct val="100000"/>
              </a:lnSpc>
              <a:spcBef>
                <a:spcPts val="1450"/>
              </a:spcBef>
            </a:pP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A </a:t>
            </a: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poláris és </a:t>
            </a: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a </a:t>
            </a: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szubtrópusi</a:t>
            </a:r>
            <a:r>
              <a:rPr sz="2400" b="1" spc="-1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frontálzóna</a:t>
            </a:r>
            <a:endParaRPr sz="2400">
              <a:latin typeface="Arial"/>
              <a:cs typeface="Arial"/>
            </a:endParaRPr>
          </a:p>
          <a:p>
            <a:pPr marL="242570" indent="-230504">
              <a:lnSpc>
                <a:spcPct val="100000"/>
              </a:lnSpc>
              <a:spcBef>
                <a:spcPts val="1130"/>
              </a:spcBef>
              <a:buFont typeface="Arial"/>
              <a:buChar char="•"/>
              <a:tabLst>
                <a:tab pos="242570" algn="l"/>
                <a:tab pos="243204" algn="l"/>
              </a:tabLst>
            </a:pPr>
            <a:r>
              <a:rPr sz="2000" spc="-5" dirty="0">
                <a:latin typeface="Calibri"/>
                <a:cs typeface="Calibri"/>
              </a:rPr>
              <a:t>Megvan </a:t>
            </a:r>
            <a:r>
              <a:rPr sz="2000" spc="-10" dirty="0">
                <a:latin typeface="Calibri"/>
                <a:cs typeface="Calibri"/>
              </a:rPr>
              <a:t>tehát </a:t>
            </a:r>
            <a:r>
              <a:rPr sz="2000" dirty="0">
                <a:latin typeface="Calibri"/>
                <a:cs typeface="Calibri"/>
              </a:rPr>
              <a:t>a nagy </a:t>
            </a:r>
            <a:r>
              <a:rPr sz="2000" spc="-10" dirty="0">
                <a:latin typeface="Calibri"/>
                <a:cs typeface="Calibri"/>
              </a:rPr>
              <a:t>földi </a:t>
            </a:r>
            <a:r>
              <a:rPr sz="2000" spc="-20" dirty="0">
                <a:latin typeface="Calibri"/>
                <a:cs typeface="Calibri"/>
              </a:rPr>
              <a:t>légkörzést </a:t>
            </a:r>
            <a:r>
              <a:rPr sz="2000" spc="-5" dirty="0">
                <a:latin typeface="Calibri"/>
                <a:cs typeface="Calibri"/>
              </a:rPr>
              <a:t>kialakító </a:t>
            </a:r>
            <a:r>
              <a:rPr sz="2000" spc="-10" dirty="0">
                <a:latin typeface="Calibri"/>
                <a:cs typeface="Calibri"/>
              </a:rPr>
              <a:t>három </a:t>
            </a:r>
            <a:r>
              <a:rPr sz="2000" spc="-5" dirty="0">
                <a:latin typeface="Calibri"/>
                <a:cs typeface="Calibri"/>
              </a:rPr>
              <a:t>cirkulációs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cella.</a:t>
            </a:r>
            <a:endParaRPr sz="2000">
              <a:latin typeface="Calibri"/>
              <a:cs typeface="Calibri"/>
            </a:endParaRPr>
          </a:p>
          <a:p>
            <a:pPr marL="242570" indent="-230504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242570" algn="l"/>
                <a:tab pos="243204" algn="l"/>
              </a:tabLst>
            </a:pPr>
            <a:r>
              <a:rPr sz="2000" dirty="0">
                <a:latin typeface="Calibri"/>
                <a:cs typeface="Calibri"/>
              </a:rPr>
              <a:t>A </a:t>
            </a:r>
            <a:r>
              <a:rPr sz="2000" spc="-10" dirty="0">
                <a:latin typeface="Calibri"/>
                <a:cs typeface="Calibri"/>
              </a:rPr>
              <a:t>három </a:t>
            </a:r>
            <a:r>
              <a:rPr sz="2000" spc="-5" dirty="0">
                <a:latin typeface="Calibri"/>
                <a:cs typeface="Calibri"/>
              </a:rPr>
              <a:t>cirkulációs </a:t>
            </a:r>
            <a:r>
              <a:rPr sz="2000" dirty="0">
                <a:latin typeface="Calibri"/>
                <a:cs typeface="Calibri"/>
              </a:rPr>
              <a:t>cellában </a:t>
            </a:r>
            <a:r>
              <a:rPr sz="2000" spc="-10" dirty="0">
                <a:latin typeface="Calibri"/>
                <a:cs typeface="Calibri"/>
              </a:rPr>
              <a:t>három </a:t>
            </a:r>
            <a:r>
              <a:rPr sz="2000" spc="-15" dirty="0">
                <a:latin typeface="Calibri"/>
                <a:cs typeface="Calibri"/>
              </a:rPr>
              <a:t>eltérő </a:t>
            </a:r>
            <a:r>
              <a:rPr sz="2000" dirty="0">
                <a:latin typeface="Calibri"/>
                <a:cs typeface="Calibri"/>
              </a:rPr>
              <a:t>tulajdonságú </a:t>
            </a:r>
            <a:r>
              <a:rPr sz="2000" spc="-10" dirty="0">
                <a:latin typeface="Calibri"/>
                <a:cs typeface="Calibri"/>
              </a:rPr>
              <a:t>légtömeg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található: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816088" y="1962404"/>
            <a:ext cx="78041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30" dirty="0">
                <a:solidFill>
                  <a:srgbClr val="44536A"/>
                </a:solidFill>
                <a:latin typeface="Calibri"/>
                <a:cs typeface="Calibri"/>
              </a:rPr>
              <a:t>P</a:t>
            </a:r>
            <a:r>
              <a:rPr sz="1400" b="1" dirty="0">
                <a:solidFill>
                  <a:srgbClr val="44536A"/>
                </a:solidFill>
                <a:latin typeface="Calibri"/>
                <a:cs typeface="Calibri"/>
              </a:rPr>
              <a:t>olár</a:t>
            </a:r>
            <a:r>
              <a:rPr sz="1400" b="1" spc="-5" dirty="0">
                <a:solidFill>
                  <a:srgbClr val="44536A"/>
                </a:solidFill>
                <a:latin typeface="Calibri"/>
                <a:cs typeface="Calibri"/>
              </a:rPr>
              <a:t>f</a:t>
            </a:r>
            <a:r>
              <a:rPr sz="1400" b="1" spc="-10" dirty="0">
                <a:solidFill>
                  <a:srgbClr val="44536A"/>
                </a:solidFill>
                <a:latin typeface="Calibri"/>
                <a:cs typeface="Calibri"/>
              </a:rPr>
              <a:t>r</a:t>
            </a:r>
            <a:r>
              <a:rPr sz="1400" b="1" dirty="0">
                <a:solidFill>
                  <a:srgbClr val="44536A"/>
                </a:solidFill>
                <a:latin typeface="Calibri"/>
                <a:cs typeface="Calibri"/>
              </a:rPr>
              <a:t>o</a:t>
            </a:r>
            <a:r>
              <a:rPr sz="1400" b="1" spc="-10" dirty="0">
                <a:solidFill>
                  <a:srgbClr val="44536A"/>
                </a:solidFill>
                <a:latin typeface="Calibri"/>
                <a:cs typeface="Calibri"/>
              </a:rPr>
              <a:t>n</a:t>
            </a:r>
            <a:r>
              <a:rPr sz="1400" b="1" dirty="0">
                <a:solidFill>
                  <a:srgbClr val="44536A"/>
                </a:solidFill>
                <a:latin typeface="Calibri"/>
                <a:cs typeface="Calibri"/>
              </a:rPr>
              <a:t>t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972170" y="3448939"/>
            <a:ext cx="259715" cy="1513205"/>
          </a:xfrm>
          <a:custGeom>
            <a:avLst/>
            <a:gdLst/>
            <a:ahLst/>
            <a:cxnLst/>
            <a:rect l="l" t="t" r="r" b="b"/>
            <a:pathLst>
              <a:path w="259715" h="1513204">
                <a:moveTo>
                  <a:pt x="183831" y="110783"/>
                </a:moveTo>
                <a:lnTo>
                  <a:pt x="0" y="1508252"/>
                </a:lnTo>
                <a:lnTo>
                  <a:pt x="37719" y="1513205"/>
                </a:lnTo>
                <a:lnTo>
                  <a:pt x="221669" y="115783"/>
                </a:lnTo>
                <a:lnTo>
                  <a:pt x="183831" y="110783"/>
                </a:lnTo>
                <a:close/>
              </a:path>
              <a:path w="259715" h="1513204">
                <a:moveTo>
                  <a:pt x="249487" y="91948"/>
                </a:moveTo>
                <a:lnTo>
                  <a:pt x="186308" y="91948"/>
                </a:lnTo>
                <a:lnTo>
                  <a:pt x="224154" y="96900"/>
                </a:lnTo>
                <a:lnTo>
                  <a:pt x="221669" y="115783"/>
                </a:lnTo>
                <a:lnTo>
                  <a:pt x="259460" y="120776"/>
                </a:lnTo>
                <a:lnTo>
                  <a:pt x="249487" y="91948"/>
                </a:lnTo>
                <a:close/>
              </a:path>
              <a:path w="259715" h="1513204">
                <a:moveTo>
                  <a:pt x="186308" y="91948"/>
                </a:moveTo>
                <a:lnTo>
                  <a:pt x="183831" y="110783"/>
                </a:lnTo>
                <a:lnTo>
                  <a:pt x="221669" y="115783"/>
                </a:lnTo>
                <a:lnTo>
                  <a:pt x="224154" y="96900"/>
                </a:lnTo>
                <a:lnTo>
                  <a:pt x="186308" y="91948"/>
                </a:lnTo>
                <a:close/>
              </a:path>
              <a:path w="259715" h="1513204">
                <a:moveTo>
                  <a:pt x="217677" y="0"/>
                </a:moveTo>
                <a:lnTo>
                  <a:pt x="146050" y="105790"/>
                </a:lnTo>
                <a:lnTo>
                  <a:pt x="183831" y="110783"/>
                </a:lnTo>
                <a:lnTo>
                  <a:pt x="186308" y="91948"/>
                </a:lnTo>
                <a:lnTo>
                  <a:pt x="249487" y="91948"/>
                </a:lnTo>
                <a:lnTo>
                  <a:pt x="217677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669151" y="4941570"/>
            <a:ext cx="2028189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44536A"/>
                </a:solidFill>
                <a:latin typeface="Calibri"/>
                <a:cs typeface="Calibri"/>
              </a:rPr>
              <a:t>Szubtrópusi</a:t>
            </a:r>
            <a:r>
              <a:rPr sz="1600" b="1" spc="3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44536A"/>
                </a:solidFill>
                <a:latin typeface="Calibri"/>
                <a:cs typeface="Calibri"/>
              </a:rPr>
              <a:t>frontálzóna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2570" indent="-230504">
              <a:lnSpc>
                <a:spcPct val="100000"/>
              </a:lnSpc>
              <a:spcBef>
                <a:spcPts val="105"/>
              </a:spcBef>
              <a:buFont typeface="Calibri"/>
              <a:buChar char="-"/>
              <a:tabLst>
                <a:tab pos="242570" algn="l"/>
                <a:tab pos="243204" algn="l"/>
              </a:tabLst>
            </a:pPr>
            <a:r>
              <a:rPr dirty="0"/>
              <a:t>a 30° </a:t>
            </a:r>
            <a:r>
              <a:rPr spc="-10" dirty="0"/>
              <a:t>szélesség mentén </a:t>
            </a:r>
            <a:r>
              <a:rPr spc="-15" dirty="0"/>
              <a:t>elhelyezkedő</a:t>
            </a:r>
            <a:r>
              <a:rPr spc="-5" dirty="0"/>
              <a:t> szubtrópusi</a:t>
            </a:r>
          </a:p>
          <a:p>
            <a:pPr marL="242570" indent="-230504">
              <a:lnSpc>
                <a:spcPct val="100000"/>
              </a:lnSpc>
              <a:buFont typeface="Calibri"/>
              <a:buChar char="-"/>
              <a:tabLst>
                <a:tab pos="242570" algn="l"/>
                <a:tab pos="243204" algn="l"/>
              </a:tabLst>
            </a:pPr>
            <a:r>
              <a:rPr spc="-5" dirty="0"/>
              <a:t>illetve az </a:t>
            </a:r>
            <a:r>
              <a:rPr dirty="0"/>
              <a:t>50–60° </a:t>
            </a:r>
            <a:r>
              <a:rPr spc="-10" dirty="0"/>
              <a:t>szélességek </a:t>
            </a:r>
            <a:r>
              <a:rPr spc="-25" dirty="0"/>
              <a:t>közötti</a:t>
            </a:r>
            <a:r>
              <a:rPr spc="-60" dirty="0"/>
              <a:t> </a:t>
            </a:r>
            <a:r>
              <a:rPr dirty="0"/>
              <a:t>poláris</a:t>
            </a:r>
          </a:p>
          <a:p>
            <a:pPr marL="242570">
              <a:lnSpc>
                <a:spcPct val="100000"/>
              </a:lnSpc>
            </a:pPr>
            <a:r>
              <a:rPr spc="-10" dirty="0"/>
              <a:t>frontálzóna.</a:t>
            </a:r>
          </a:p>
          <a:p>
            <a:pPr marL="242570" marR="5080">
              <a:lnSpc>
                <a:spcPct val="100000"/>
              </a:lnSpc>
            </a:pP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A </a:t>
            </a:r>
            <a:r>
              <a:rPr b="0" spc="-10" dirty="0">
                <a:solidFill>
                  <a:srgbClr val="000000"/>
                </a:solidFill>
                <a:latin typeface="Calibri"/>
                <a:cs typeface="Calibri"/>
              </a:rPr>
              <a:t>meteorológiában 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a </a:t>
            </a:r>
            <a:r>
              <a:rPr b="0" spc="-15" dirty="0">
                <a:solidFill>
                  <a:srgbClr val="000000"/>
                </a:solidFill>
                <a:latin typeface="Calibri"/>
                <a:cs typeface="Calibri"/>
              </a:rPr>
              <a:t>frontok </a:t>
            </a:r>
            <a:r>
              <a:rPr b="0" spc="-10" dirty="0">
                <a:solidFill>
                  <a:srgbClr val="000000"/>
                </a:solidFill>
                <a:latin typeface="Calibri"/>
                <a:cs typeface="Calibri"/>
              </a:rPr>
              <a:t>olyan </a:t>
            </a:r>
            <a:r>
              <a:rPr b="0" spc="-15" dirty="0">
                <a:solidFill>
                  <a:srgbClr val="000000"/>
                </a:solidFill>
                <a:latin typeface="Calibri"/>
                <a:cs typeface="Calibri"/>
              </a:rPr>
              <a:t>választófelülete  </a:t>
            </a:r>
            <a:r>
              <a:rPr b="0" spc="-5" dirty="0">
                <a:solidFill>
                  <a:srgbClr val="000000"/>
                </a:solidFill>
                <a:latin typeface="Calibri"/>
                <a:cs typeface="Calibri"/>
              </a:rPr>
              <a:t>amelyek </a:t>
            </a:r>
            <a:r>
              <a:rPr b="0" spc="-15" dirty="0">
                <a:solidFill>
                  <a:srgbClr val="000000"/>
                </a:solidFill>
                <a:latin typeface="Calibri"/>
                <a:cs typeface="Calibri"/>
              </a:rPr>
              <a:t>eltérő 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tulajdonságú </a:t>
            </a:r>
            <a:r>
              <a:rPr b="0" spc="-15" dirty="0">
                <a:solidFill>
                  <a:srgbClr val="000000"/>
                </a:solidFill>
                <a:latin typeface="Calibri"/>
                <a:cs typeface="Calibri"/>
              </a:rPr>
              <a:t>légtömegeket  </a:t>
            </a:r>
            <a:r>
              <a:rPr b="0" spc="-10" dirty="0">
                <a:solidFill>
                  <a:srgbClr val="000000"/>
                </a:solidFill>
                <a:latin typeface="Calibri"/>
                <a:cs typeface="Calibri"/>
              </a:rPr>
              <a:t>választanak </a:t>
            </a:r>
            <a:r>
              <a:rPr b="0" spc="-5" dirty="0">
                <a:solidFill>
                  <a:srgbClr val="000000"/>
                </a:solidFill>
                <a:latin typeface="Calibri"/>
                <a:cs typeface="Calibri"/>
              </a:rPr>
              <a:t>el</a:t>
            </a:r>
            <a:r>
              <a:rPr b="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spc="-10" dirty="0">
                <a:solidFill>
                  <a:srgbClr val="000000"/>
                </a:solidFill>
                <a:latin typeface="Calibri"/>
                <a:cs typeface="Calibri"/>
              </a:rPr>
              <a:t>egymástól.</a:t>
            </a:r>
          </a:p>
          <a:p>
            <a:pPr marL="322580" indent="-280670">
              <a:lnSpc>
                <a:spcPct val="100000"/>
              </a:lnSpc>
              <a:spcBef>
                <a:spcPts val="1055"/>
              </a:spcBef>
              <a:buFont typeface="Arial"/>
              <a:buChar char="•"/>
              <a:tabLst>
                <a:tab pos="322580" algn="l"/>
                <a:tab pos="323215" algn="l"/>
              </a:tabLst>
            </a:pPr>
            <a:r>
              <a:rPr sz="1800" b="0" dirty="0">
                <a:solidFill>
                  <a:srgbClr val="000000"/>
                </a:solidFill>
                <a:latin typeface="Calibri"/>
                <a:cs typeface="Calibri"/>
              </a:rPr>
              <a:t>A </a:t>
            </a:r>
            <a:r>
              <a:rPr sz="1800" b="0" spc="-10" dirty="0">
                <a:solidFill>
                  <a:srgbClr val="000000"/>
                </a:solidFill>
                <a:latin typeface="Calibri"/>
                <a:cs typeface="Calibri"/>
              </a:rPr>
              <a:t>szubtrópusi frontok </a:t>
            </a:r>
            <a:r>
              <a:rPr sz="1800" b="0" spc="-5" dirty="0">
                <a:solidFill>
                  <a:srgbClr val="000000"/>
                </a:solidFill>
                <a:latin typeface="Calibri"/>
                <a:cs typeface="Calibri"/>
              </a:rPr>
              <a:t>nem </a:t>
            </a:r>
            <a:r>
              <a:rPr sz="1800" b="0" dirty="0">
                <a:solidFill>
                  <a:srgbClr val="000000"/>
                </a:solidFill>
                <a:latin typeface="Calibri"/>
                <a:cs typeface="Calibri"/>
              </a:rPr>
              <a:t>különösebben</a:t>
            </a:r>
            <a:r>
              <a:rPr sz="1800" b="0" spc="-5" dirty="0">
                <a:solidFill>
                  <a:srgbClr val="000000"/>
                </a:solidFill>
                <a:latin typeface="Calibri"/>
                <a:cs typeface="Calibri"/>
              </a:rPr>
              <a:t> markánsak.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66699" y="5600801"/>
            <a:ext cx="76403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Annál </a:t>
            </a:r>
            <a:r>
              <a:rPr sz="1800" spc="-5" dirty="0">
                <a:latin typeface="Calibri"/>
                <a:cs typeface="Calibri"/>
              </a:rPr>
              <a:t>markánsabbak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15" dirty="0">
                <a:latin typeface="Calibri"/>
                <a:cs typeface="Calibri"/>
              </a:rPr>
              <a:t>mérsékeltövi </a:t>
            </a:r>
            <a:r>
              <a:rPr sz="1800" spc="-10" dirty="0">
                <a:latin typeface="Calibri"/>
                <a:cs typeface="Calibri"/>
              </a:rPr>
              <a:t>polárfrontok, </a:t>
            </a:r>
            <a:r>
              <a:rPr sz="1800" spc="-5" dirty="0">
                <a:latin typeface="Calibri"/>
                <a:cs typeface="Calibri"/>
              </a:rPr>
              <a:t>mivel </a:t>
            </a:r>
            <a:r>
              <a:rPr sz="1800" spc="-15" dirty="0">
                <a:latin typeface="Calibri"/>
                <a:cs typeface="Calibri"/>
              </a:rPr>
              <a:t>itt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10" dirty="0">
                <a:latin typeface="Calibri"/>
                <a:cs typeface="Calibri"/>
              </a:rPr>
              <a:t>szubtrópusi </a:t>
            </a:r>
            <a:r>
              <a:rPr sz="1800" dirty="0">
                <a:latin typeface="Calibri"/>
                <a:cs typeface="Calibri"/>
              </a:rPr>
              <a:t>és a </a:t>
            </a:r>
            <a:r>
              <a:rPr sz="1800" spc="-5" dirty="0">
                <a:latin typeface="Calibri"/>
                <a:cs typeface="Calibri"/>
              </a:rPr>
              <a:t>sarki  </a:t>
            </a:r>
            <a:r>
              <a:rPr sz="1800" spc="-10" dirty="0">
                <a:latin typeface="Calibri"/>
                <a:cs typeface="Calibri"/>
              </a:rPr>
              <a:t>légtömegek </a:t>
            </a:r>
            <a:r>
              <a:rPr sz="1800" spc="-30" dirty="0">
                <a:latin typeface="Calibri"/>
                <a:cs typeface="Calibri"/>
              </a:rPr>
              <a:t>között </a:t>
            </a:r>
            <a:r>
              <a:rPr sz="1800" spc="-10" dirty="0">
                <a:latin typeface="Calibri"/>
                <a:cs typeface="Calibri"/>
              </a:rPr>
              <a:t>sokkal nagyobb hőmérsékleti </a:t>
            </a:r>
            <a:r>
              <a:rPr sz="1800" spc="-15" dirty="0">
                <a:latin typeface="Calibri"/>
                <a:cs typeface="Calibri"/>
              </a:rPr>
              <a:t>kontraszt </a:t>
            </a:r>
            <a:r>
              <a:rPr sz="1800" spc="-10" dirty="0">
                <a:latin typeface="Calibri"/>
                <a:cs typeface="Calibri"/>
              </a:rPr>
              <a:t>alakul</a:t>
            </a:r>
            <a:r>
              <a:rPr sz="1800" spc="7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ki.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335140" y="1111377"/>
            <a:ext cx="2809240" cy="3025140"/>
            <a:chOff x="6335140" y="1111377"/>
            <a:chExt cx="2809240" cy="3025140"/>
          </a:xfrm>
        </p:grpSpPr>
        <p:sp>
          <p:nvSpPr>
            <p:cNvPr id="3" name="object 3"/>
            <p:cNvSpPr/>
            <p:nvPr/>
          </p:nvSpPr>
          <p:spPr>
            <a:xfrm>
              <a:off x="6335140" y="1200023"/>
              <a:ext cx="2808858" cy="275539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996440" y="1111376"/>
              <a:ext cx="314325" cy="3025140"/>
            </a:xfrm>
            <a:custGeom>
              <a:avLst/>
              <a:gdLst/>
              <a:ahLst/>
              <a:cxnLst/>
              <a:rect l="l" t="t" r="r" b="b"/>
              <a:pathLst>
                <a:path w="314325" h="3025140">
                  <a:moveTo>
                    <a:pt x="207378" y="3021838"/>
                  </a:moveTo>
                  <a:lnTo>
                    <a:pt x="101269" y="1609039"/>
                  </a:lnTo>
                  <a:lnTo>
                    <a:pt x="136385" y="1660017"/>
                  </a:lnTo>
                  <a:lnTo>
                    <a:pt x="141757" y="1665262"/>
                  </a:lnTo>
                  <a:lnTo>
                    <a:pt x="148539" y="1667916"/>
                  </a:lnTo>
                  <a:lnTo>
                    <a:pt x="155841" y="1667827"/>
                  </a:lnTo>
                  <a:lnTo>
                    <a:pt x="162801" y="1664843"/>
                  </a:lnTo>
                  <a:lnTo>
                    <a:pt x="168046" y="1659420"/>
                  </a:lnTo>
                  <a:lnTo>
                    <a:pt x="170751" y="1652638"/>
                  </a:lnTo>
                  <a:lnTo>
                    <a:pt x="170700" y="1645361"/>
                  </a:lnTo>
                  <a:lnTo>
                    <a:pt x="167754" y="1638427"/>
                  </a:lnTo>
                  <a:lnTo>
                    <a:pt x="99161" y="1538859"/>
                  </a:lnTo>
                  <a:lnTo>
                    <a:pt x="74155" y="1502537"/>
                  </a:lnTo>
                  <a:lnTo>
                    <a:pt x="1892" y="1650873"/>
                  </a:lnTo>
                  <a:lnTo>
                    <a:pt x="0" y="1658175"/>
                  </a:lnTo>
                  <a:lnTo>
                    <a:pt x="1028" y="1665389"/>
                  </a:lnTo>
                  <a:lnTo>
                    <a:pt x="4673" y="1671701"/>
                  </a:lnTo>
                  <a:lnTo>
                    <a:pt x="10655" y="1676273"/>
                  </a:lnTo>
                  <a:lnTo>
                    <a:pt x="18008" y="1678228"/>
                  </a:lnTo>
                  <a:lnTo>
                    <a:pt x="25273" y="1677225"/>
                  </a:lnTo>
                  <a:lnTo>
                    <a:pt x="31597" y="1673567"/>
                  </a:lnTo>
                  <a:lnTo>
                    <a:pt x="36182" y="1667510"/>
                  </a:lnTo>
                  <a:lnTo>
                    <a:pt x="63182" y="1612023"/>
                  </a:lnTo>
                  <a:lnTo>
                    <a:pt x="169405" y="3024759"/>
                  </a:lnTo>
                  <a:lnTo>
                    <a:pt x="207378" y="3021838"/>
                  </a:lnTo>
                  <a:close/>
                </a:path>
                <a:path w="314325" h="3025140">
                  <a:moveTo>
                    <a:pt x="314172" y="580288"/>
                  </a:moveTo>
                  <a:lnTo>
                    <a:pt x="313004" y="573087"/>
                  </a:lnTo>
                  <a:lnTo>
                    <a:pt x="309219" y="566851"/>
                  </a:lnTo>
                  <a:lnTo>
                    <a:pt x="303136" y="562356"/>
                  </a:lnTo>
                  <a:lnTo>
                    <a:pt x="295783" y="560590"/>
                  </a:lnTo>
                  <a:lnTo>
                    <a:pt x="288594" y="561759"/>
                  </a:lnTo>
                  <a:lnTo>
                    <a:pt x="282346" y="565543"/>
                  </a:lnTo>
                  <a:lnTo>
                    <a:pt x="277863" y="571627"/>
                  </a:lnTo>
                  <a:lnTo>
                    <a:pt x="251904" y="627697"/>
                  </a:lnTo>
                  <a:lnTo>
                    <a:pt x="192519" y="0"/>
                  </a:lnTo>
                  <a:lnTo>
                    <a:pt x="154546" y="3556"/>
                  </a:lnTo>
                  <a:lnTo>
                    <a:pt x="213944" y="631380"/>
                  </a:lnTo>
                  <a:lnTo>
                    <a:pt x="177914" y="581152"/>
                  </a:lnTo>
                  <a:lnTo>
                    <a:pt x="172326" y="576021"/>
                  </a:lnTo>
                  <a:lnTo>
                    <a:pt x="165481" y="573455"/>
                  </a:lnTo>
                  <a:lnTo>
                    <a:pt x="158178" y="573633"/>
                  </a:lnTo>
                  <a:lnTo>
                    <a:pt x="151244" y="576707"/>
                  </a:lnTo>
                  <a:lnTo>
                    <a:pt x="146113" y="582295"/>
                  </a:lnTo>
                  <a:lnTo>
                    <a:pt x="143598" y="589140"/>
                  </a:lnTo>
                  <a:lnTo>
                    <a:pt x="143827" y="596442"/>
                  </a:lnTo>
                  <a:lnTo>
                    <a:pt x="146926" y="603377"/>
                  </a:lnTo>
                  <a:lnTo>
                    <a:pt x="243065" y="737362"/>
                  </a:lnTo>
                  <a:lnTo>
                    <a:pt x="259638" y="701548"/>
                  </a:lnTo>
                  <a:lnTo>
                    <a:pt x="312407" y="587629"/>
                  </a:lnTo>
                  <a:lnTo>
                    <a:pt x="314172" y="580288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78942" y="175641"/>
            <a:ext cx="60871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A nagy földi légkörzés kialakulása</a:t>
            </a:r>
            <a:r>
              <a:rPr spc="-15" dirty="0"/>
              <a:t> </a:t>
            </a:r>
            <a:r>
              <a:rPr spc="-5" dirty="0"/>
              <a:t>–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57657" y="391334"/>
            <a:ext cx="6014720" cy="3992245"/>
          </a:xfrm>
          <a:prstGeom prst="rect">
            <a:avLst/>
          </a:prstGeom>
        </p:spPr>
        <p:txBody>
          <a:bodyPr vert="horz" wrap="square" lIns="0" tIns="188595" rIns="0" bIns="0" rtlCol="0">
            <a:spAutoFit/>
          </a:bodyPr>
          <a:lstStyle/>
          <a:p>
            <a:pPr marL="233679">
              <a:lnSpc>
                <a:spcPct val="100000"/>
              </a:lnSpc>
              <a:spcBef>
                <a:spcPts val="1485"/>
              </a:spcBef>
            </a:pP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A futóáramlások </a:t>
            </a: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(Jet</a:t>
            </a:r>
            <a:r>
              <a:rPr sz="2400" b="1" spc="-10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stream)</a:t>
            </a:r>
            <a:endParaRPr sz="2400">
              <a:latin typeface="Arial"/>
              <a:cs typeface="Arial"/>
            </a:endParaRPr>
          </a:p>
          <a:p>
            <a:pPr marL="242570" marR="74930" indent="-230504">
              <a:lnSpc>
                <a:spcPct val="100000"/>
              </a:lnSpc>
              <a:spcBef>
                <a:spcPts val="1160"/>
              </a:spcBef>
              <a:buFont typeface="Arial"/>
              <a:buChar char="•"/>
              <a:tabLst>
                <a:tab pos="242570" algn="l"/>
                <a:tab pos="243204" algn="l"/>
              </a:tabLst>
            </a:pPr>
            <a:r>
              <a:rPr sz="2000" spc="-10" dirty="0">
                <a:latin typeface="Calibri"/>
                <a:cs typeface="Calibri"/>
              </a:rPr>
              <a:t>Mivel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10" dirty="0">
                <a:latin typeface="Calibri"/>
                <a:cs typeface="Calibri"/>
              </a:rPr>
              <a:t>frontálzónákban </a:t>
            </a:r>
            <a:r>
              <a:rPr sz="2000" dirty="0">
                <a:latin typeface="Calibri"/>
                <a:cs typeface="Calibri"/>
              </a:rPr>
              <a:t>nagy a </a:t>
            </a:r>
            <a:r>
              <a:rPr sz="2000" spc="-10" dirty="0">
                <a:latin typeface="Calibri"/>
                <a:cs typeface="Calibri"/>
              </a:rPr>
              <a:t>hőmérsékleti </a:t>
            </a:r>
            <a:r>
              <a:rPr sz="2000" spc="-20" dirty="0">
                <a:latin typeface="Calibri"/>
                <a:cs typeface="Calibri"/>
              </a:rPr>
              <a:t>kontraszt,  </a:t>
            </a:r>
            <a:r>
              <a:rPr sz="2000" dirty="0">
                <a:latin typeface="Calibri"/>
                <a:cs typeface="Calibri"/>
              </a:rPr>
              <a:t>ennek </a:t>
            </a:r>
            <a:r>
              <a:rPr sz="2000" spc="-15" dirty="0">
                <a:latin typeface="Calibri"/>
                <a:cs typeface="Calibri"/>
              </a:rPr>
              <a:t>hatására </a:t>
            </a:r>
            <a:r>
              <a:rPr sz="2000" spc="-5" dirty="0">
                <a:latin typeface="Calibri"/>
                <a:cs typeface="Calibri"/>
              </a:rPr>
              <a:t>igen </a:t>
            </a:r>
            <a:r>
              <a:rPr sz="2000" spc="-15" dirty="0">
                <a:latin typeface="Calibri"/>
                <a:cs typeface="Calibri"/>
              </a:rPr>
              <a:t>erős szelek </a:t>
            </a:r>
            <a:r>
              <a:rPr sz="2000" spc="-5" dirty="0">
                <a:latin typeface="Calibri"/>
                <a:cs typeface="Calibri"/>
              </a:rPr>
              <a:t>jönnek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létre.</a:t>
            </a:r>
            <a:endParaRPr sz="2000">
              <a:latin typeface="Calibri"/>
              <a:cs typeface="Calibri"/>
            </a:endParaRPr>
          </a:p>
          <a:p>
            <a:pPr marL="242570" marR="5080" indent="-230504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242570" algn="l"/>
                <a:tab pos="243204" algn="l"/>
              </a:tabLst>
            </a:pPr>
            <a:r>
              <a:rPr sz="2000" spc="-10" dirty="0">
                <a:latin typeface="Calibri"/>
                <a:cs typeface="Calibri"/>
              </a:rPr>
              <a:t>Különösen igaz </a:t>
            </a:r>
            <a:r>
              <a:rPr sz="2000" spc="-15" dirty="0">
                <a:latin typeface="Calibri"/>
                <a:cs typeface="Calibri"/>
              </a:rPr>
              <a:t>ez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10" dirty="0">
                <a:latin typeface="Calibri"/>
                <a:cs typeface="Calibri"/>
              </a:rPr>
              <a:t>magaslégkörben,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15" dirty="0">
                <a:latin typeface="Calibri"/>
                <a:cs typeface="Calibri"/>
              </a:rPr>
              <a:t>troposzféra felső  határán, </a:t>
            </a:r>
            <a:r>
              <a:rPr sz="2000" dirty="0">
                <a:latin typeface="Calibri"/>
                <a:cs typeface="Calibri"/>
              </a:rPr>
              <a:t>ahol a </a:t>
            </a:r>
            <a:r>
              <a:rPr sz="2000" spc="-15" dirty="0">
                <a:latin typeface="Calibri"/>
                <a:cs typeface="Calibri"/>
              </a:rPr>
              <a:t>földfelszíni </a:t>
            </a:r>
            <a:r>
              <a:rPr sz="2000" spc="-5" dirty="0">
                <a:latin typeface="Calibri"/>
                <a:cs typeface="Calibri"/>
              </a:rPr>
              <a:t>súrlódási </a:t>
            </a:r>
            <a:r>
              <a:rPr sz="2000" spc="-15" dirty="0">
                <a:latin typeface="Calibri"/>
                <a:cs typeface="Calibri"/>
              </a:rPr>
              <a:t>erő </a:t>
            </a:r>
            <a:r>
              <a:rPr sz="2000" spc="-5" dirty="0">
                <a:latin typeface="Calibri"/>
                <a:cs typeface="Calibri"/>
              </a:rPr>
              <a:t>sem </a:t>
            </a:r>
            <a:r>
              <a:rPr sz="2000" spc="-10" dirty="0">
                <a:latin typeface="Calibri"/>
                <a:cs typeface="Calibri"/>
              </a:rPr>
              <a:t>csökkenti 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20" dirty="0">
                <a:latin typeface="Calibri"/>
                <a:cs typeface="Calibri"/>
              </a:rPr>
              <a:t>szél </a:t>
            </a:r>
            <a:r>
              <a:rPr sz="2000" spc="-5" dirty="0">
                <a:latin typeface="Calibri"/>
                <a:cs typeface="Calibri"/>
              </a:rPr>
              <a:t>sebességét.</a:t>
            </a:r>
            <a:endParaRPr sz="2000">
              <a:latin typeface="Calibri"/>
              <a:cs typeface="Calibri"/>
            </a:endParaRPr>
          </a:p>
          <a:p>
            <a:pPr marL="242570" marR="168275" indent="-230504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242570" algn="l"/>
                <a:tab pos="243204" algn="l"/>
              </a:tabLst>
            </a:pPr>
            <a:r>
              <a:rPr sz="2000" b="1" dirty="0">
                <a:solidFill>
                  <a:srgbClr val="44536A"/>
                </a:solidFill>
                <a:latin typeface="Calibri"/>
                <a:cs typeface="Calibri"/>
              </a:rPr>
              <a:t>Így a </a:t>
            </a:r>
            <a:r>
              <a:rPr sz="2000" b="1" spc="-10" dirty="0">
                <a:solidFill>
                  <a:srgbClr val="44536A"/>
                </a:solidFill>
                <a:latin typeface="Calibri"/>
                <a:cs typeface="Calibri"/>
              </a:rPr>
              <a:t>frontálzónákhoz </a:t>
            </a:r>
            <a:r>
              <a:rPr sz="2000" b="1" dirty="0">
                <a:solidFill>
                  <a:srgbClr val="44536A"/>
                </a:solidFill>
                <a:latin typeface="Calibri"/>
                <a:cs typeface="Calibri"/>
              </a:rPr>
              <a:t>a </a:t>
            </a:r>
            <a:r>
              <a:rPr sz="2000" b="1" spc="-15" dirty="0">
                <a:solidFill>
                  <a:srgbClr val="44536A"/>
                </a:solidFill>
                <a:latin typeface="Calibri"/>
                <a:cs typeface="Calibri"/>
              </a:rPr>
              <a:t>troposzféra </a:t>
            </a:r>
            <a:r>
              <a:rPr sz="2000" b="1" spc="-10" dirty="0">
                <a:solidFill>
                  <a:srgbClr val="44536A"/>
                </a:solidFill>
                <a:latin typeface="Calibri"/>
                <a:cs typeface="Calibri"/>
              </a:rPr>
              <a:t>felső </a:t>
            </a:r>
            <a:r>
              <a:rPr sz="2000" b="1" spc="-15" dirty="0">
                <a:solidFill>
                  <a:srgbClr val="44536A"/>
                </a:solidFill>
                <a:latin typeface="Calibri"/>
                <a:cs typeface="Calibri"/>
              </a:rPr>
              <a:t>határánál </a:t>
            </a:r>
            <a:r>
              <a:rPr sz="2000" b="1" dirty="0">
                <a:solidFill>
                  <a:srgbClr val="44536A"/>
                </a:solidFill>
                <a:latin typeface="Calibri"/>
                <a:cs typeface="Calibri"/>
              </a:rPr>
              <a:t>az  </a:t>
            </a:r>
            <a:r>
              <a:rPr sz="2000" b="1" spc="-10" dirty="0">
                <a:solidFill>
                  <a:srgbClr val="44536A"/>
                </a:solidFill>
                <a:latin typeface="Calibri"/>
                <a:cs typeface="Calibri"/>
              </a:rPr>
              <a:t>egész </a:t>
            </a:r>
            <a:r>
              <a:rPr sz="2000" b="1" spc="-5" dirty="0">
                <a:solidFill>
                  <a:srgbClr val="44536A"/>
                </a:solidFill>
                <a:latin typeface="Calibri"/>
                <a:cs typeface="Calibri"/>
              </a:rPr>
              <a:t>Földet </a:t>
            </a:r>
            <a:r>
              <a:rPr sz="2000" b="1" spc="-10" dirty="0">
                <a:solidFill>
                  <a:srgbClr val="44536A"/>
                </a:solidFill>
                <a:latin typeface="Calibri"/>
                <a:cs typeface="Calibri"/>
              </a:rPr>
              <a:t>körülfutó </a:t>
            </a:r>
            <a:r>
              <a:rPr sz="2000" b="1" dirty="0">
                <a:solidFill>
                  <a:srgbClr val="44536A"/>
                </a:solidFill>
                <a:latin typeface="Calibri"/>
                <a:cs typeface="Calibri"/>
              </a:rPr>
              <a:t>nagy sebességű</a:t>
            </a:r>
            <a:r>
              <a:rPr sz="2000" b="1" spc="-6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44536A"/>
                </a:solidFill>
                <a:latin typeface="Calibri"/>
                <a:cs typeface="Calibri"/>
              </a:rPr>
              <a:t>szelek</a:t>
            </a:r>
            <a:endParaRPr sz="2000">
              <a:latin typeface="Calibri"/>
              <a:cs typeface="Calibri"/>
            </a:endParaRPr>
          </a:p>
          <a:p>
            <a:pPr marL="242570">
              <a:lnSpc>
                <a:spcPct val="100000"/>
              </a:lnSpc>
              <a:spcBef>
                <a:spcPts val="5"/>
              </a:spcBef>
            </a:pPr>
            <a:r>
              <a:rPr sz="2000" b="1" dirty="0">
                <a:solidFill>
                  <a:srgbClr val="44536A"/>
                </a:solidFill>
                <a:latin typeface="Calibri"/>
                <a:cs typeface="Calibri"/>
              </a:rPr>
              <a:t>kapcsolódnak. </a:t>
            </a:r>
            <a:r>
              <a:rPr sz="2000" b="1" spc="-15" dirty="0">
                <a:solidFill>
                  <a:srgbClr val="44536A"/>
                </a:solidFill>
                <a:latin typeface="Calibri"/>
                <a:cs typeface="Calibri"/>
              </a:rPr>
              <a:t>Ezek </a:t>
            </a:r>
            <a:r>
              <a:rPr sz="2000" b="1" dirty="0">
                <a:solidFill>
                  <a:srgbClr val="44536A"/>
                </a:solidFill>
                <a:latin typeface="Calibri"/>
                <a:cs typeface="Calibri"/>
              </a:rPr>
              <a:t>a </a:t>
            </a:r>
            <a:r>
              <a:rPr sz="2000" b="1" spc="-10" dirty="0">
                <a:solidFill>
                  <a:srgbClr val="44536A"/>
                </a:solidFill>
                <a:latin typeface="Calibri"/>
                <a:cs typeface="Calibri"/>
              </a:rPr>
              <a:t>futóáramlások</a:t>
            </a:r>
            <a:r>
              <a:rPr sz="2000" spc="-10" dirty="0">
                <a:latin typeface="Calibri"/>
                <a:cs typeface="Calibri"/>
              </a:rPr>
              <a:t>, </a:t>
            </a:r>
            <a:r>
              <a:rPr sz="2000" spc="-5" dirty="0">
                <a:latin typeface="Calibri"/>
                <a:cs typeface="Calibri"/>
              </a:rPr>
              <a:t>angol nevük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jet</a:t>
            </a:r>
            <a:endParaRPr sz="2000">
              <a:latin typeface="Calibri"/>
              <a:cs typeface="Calibri"/>
            </a:endParaRPr>
          </a:p>
          <a:p>
            <a:pPr marL="242570">
              <a:lnSpc>
                <a:spcPct val="100000"/>
              </a:lnSpc>
            </a:pPr>
            <a:r>
              <a:rPr sz="2000" spc="-10" dirty="0">
                <a:latin typeface="Calibri"/>
                <a:cs typeface="Calibri"/>
              </a:rPr>
              <a:t>stream.</a:t>
            </a:r>
            <a:endParaRPr sz="2000">
              <a:latin typeface="Calibri"/>
              <a:cs typeface="Calibri"/>
            </a:endParaRPr>
          </a:p>
          <a:p>
            <a:pPr marL="242570" indent="-230504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242570" algn="l"/>
                <a:tab pos="243204" algn="l"/>
              </a:tabLst>
            </a:pPr>
            <a:r>
              <a:rPr sz="2000" dirty="0">
                <a:latin typeface="Calibri"/>
                <a:cs typeface="Calibri"/>
              </a:rPr>
              <a:t>A </a:t>
            </a:r>
            <a:r>
              <a:rPr sz="2000" spc="-10" dirty="0">
                <a:latin typeface="Calibri"/>
                <a:cs typeface="Calibri"/>
              </a:rPr>
              <a:t>futóáramlások </a:t>
            </a:r>
            <a:r>
              <a:rPr sz="2000" dirty="0">
                <a:latin typeface="Calibri"/>
                <a:cs typeface="Calibri"/>
              </a:rPr>
              <a:t>mindig </a:t>
            </a:r>
            <a:r>
              <a:rPr sz="2000" spc="-15" dirty="0">
                <a:latin typeface="Calibri"/>
                <a:cs typeface="Calibri"/>
              </a:rPr>
              <a:t>nyugat </a:t>
            </a:r>
            <a:r>
              <a:rPr sz="2000" dirty="0">
                <a:latin typeface="Calibri"/>
                <a:cs typeface="Calibri"/>
              </a:rPr>
              <a:t>– &gt; </a:t>
            </a:r>
            <a:r>
              <a:rPr sz="2000" spc="-20" dirty="0">
                <a:latin typeface="Calibri"/>
                <a:cs typeface="Calibri"/>
              </a:rPr>
              <a:t>kelet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irányúak.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7340" y="4628515"/>
            <a:ext cx="8330565" cy="2160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2570" marR="337820" indent="-230504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2570" algn="l"/>
                <a:tab pos="243204" algn="l"/>
              </a:tabLst>
            </a:pPr>
            <a:r>
              <a:rPr sz="2000" dirty="0">
                <a:latin typeface="Calibri"/>
                <a:cs typeface="Calibri"/>
              </a:rPr>
              <a:t>Ahogy a </a:t>
            </a:r>
            <a:r>
              <a:rPr sz="2000" spc="-10" dirty="0">
                <a:latin typeface="Calibri"/>
                <a:cs typeface="Calibri"/>
              </a:rPr>
              <a:t>polárfrontok </a:t>
            </a:r>
            <a:r>
              <a:rPr sz="2000" spc="-5" dirty="0">
                <a:latin typeface="Calibri"/>
                <a:cs typeface="Calibri"/>
              </a:rPr>
              <a:t>esetében, </a:t>
            </a:r>
            <a:r>
              <a:rPr sz="2000" spc="-10" dirty="0">
                <a:latin typeface="Calibri"/>
                <a:cs typeface="Calibri"/>
              </a:rPr>
              <a:t>itt </a:t>
            </a:r>
            <a:r>
              <a:rPr sz="2000" dirty="0">
                <a:latin typeface="Calibri"/>
                <a:cs typeface="Calibri"/>
              </a:rPr>
              <a:t>is a </a:t>
            </a:r>
            <a:r>
              <a:rPr sz="2000" spc="-5" dirty="0">
                <a:latin typeface="Calibri"/>
                <a:cs typeface="Calibri"/>
              </a:rPr>
              <a:t>poláris </a:t>
            </a:r>
            <a:r>
              <a:rPr sz="2000" spc="-15" dirty="0">
                <a:latin typeface="Calibri"/>
                <a:cs typeface="Calibri"/>
              </a:rPr>
              <a:t>frontokhoz </a:t>
            </a:r>
            <a:r>
              <a:rPr sz="2000" spc="-20" dirty="0">
                <a:latin typeface="Calibri"/>
                <a:cs typeface="Calibri"/>
              </a:rPr>
              <a:t>tartozó </a:t>
            </a:r>
            <a:r>
              <a:rPr sz="2000" spc="-5" dirty="0">
                <a:latin typeface="Calibri"/>
                <a:cs typeface="Calibri"/>
              </a:rPr>
              <a:t>poláris </a:t>
            </a:r>
            <a:r>
              <a:rPr sz="2000" spc="-10" dirty="0">
                <a:latin typeface="Calibri"/>
                <a:cs typeface="Calibri"/>
              </a:rPr>
              <a:t>jet  sokkal erősebb, </a:t>
            </a:r>
            <a:r>
              <a:rPr sz="2000" spc="-5" dirty="0">
                <a:latin typeface="Calibri"/>
                <a:cs typeface="Calibri"/>
              </a:rPr>
              <a:t>markánsabb, </a:t>
            </a:r>
            <a:r>
              <a:rPr sz="2000" spc="-10" dirty="0">
                <a:latin typeface="Calibri"/>
                <a:cs typeface="Calibri"/>
              </a:rPr>
              <a:t>mint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10" dirty="0">
                <a:latin typeface="Calibri"/>
                <a:cs typeface="Calibri"/>
              </a:rPr>
              <a:t>szubtrópusi </a:t>
            </a:r>
            <a:r>
              <a:rPr sz="2000" spc="-15" dirty="0">
                <a:latin typeface="Calibri"/>
                <a:cs typeface="Calibri"/>
              </a:rPr>
              <a:t>frontokhoz </a:t>
            </a:r>
            <a:r>
              <a:rPr sz="2000" spc="-20" dirty="0">
                <a:latin typeface="Calibri"/>
                <a:cs typeface="Calibri"/>
              </a:rPr>
              <a:t>tartozó  </a:t>
            </a:r>
            <a:r>
              <a:rPr sz="2000" spc="-10" dirty="0">
                <a:latin typeface="Calibri"/>
                <a:cs typeface="Calibri"/>
              </a:rPr>
              <a:t>szubtrópusi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jet.</a:t>
            </a:r>
            <a:endParaRPr sz="2000">
              <a:latin typeface="Calibri"/>
              <a:cs typeface="Calibri"/>
            </a:endParaRPr>
          </a:p>
          <a:p>
            <a:pPr marL="242570" indent="-230504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42570" algn="l"/>
                <a:tab pos="243204" algn="l"/>
              </a:tabLst>
            </a:pPr>
            <a:r>
              <a:rPr sz="2000" dirty="0">
                <a:latin typeface="Calibri"/>
                <a:cs typeface="Calibri"/>
              </a:rPr>
              <a:t>A </a:t>
            </a:r>
            <a:r>
              <a:rPr sz="2000" spc="-5" dirty="0">
                <a:latin typeface="Calibri"/>
                <a:cs typeface="Calibri"/>
              </a:rPr>
              <a:t>poláris jet sebessége </a:t>
            </a:r>
            <a:r>
              <a:rPr sz="2000" spc="-10" dirty="0">
                <a:latin typeface="Calibri"/>
                <a:cs typeface="Calibri"/>
              </a:rPr>
              <a:t>gyakran </a:t>
            </a:r>
            <a:r>
              <a:rPr sz="2000" dirty="0">
                <a:latin typeface="Calibri"/>
                <a:cs typeface="Calibri"/>
              </a:rPr>
              <a:t>meghaladja a 200 km/h-t, de </a:t>
            </a:r>
            <a:r>
              <a:rPr sz="2000" spc="-5" dirty="0">
                <a:latin typeface="Calibri"/>
                <a:cs typeface="Calibri"/>
              </a:rPr>
              <a:t>néha </a:t>
            </a:r>
            <a:r>
              <a:rPr sz="2000" spc="-10" dirty="0">
                <a:latin typeface="Calibri"/>
                <a:cs typeface="Calibri"/>
              </a:rPr>
              <a:t>akár </a:t>
            </a:r>
            <a:r>
              <a:rPr sz="2000" dirty="0">
                <a:latin typeface="Calibri"/>
                <a:cs typeface="Calibri"/>
              </a:rPr>
              <a:t>a 400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-</a:t>
            </a:r>
            <a:endParaRPr sz="2000">
              <a:latin typeface="Calibri"/>
              <a:cs typeface="Calibri"/>
            </a:endParaRPr>
          </a:p>
          <a:p>
            <a:pPr marL="24257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500 km/h </a:t>
            </a:r>
            <a:r>
              <a:rPr sz="2000" spc="-5" dirty="0">
                <a:latin typeface="Calibri"/>
                <a:cs typeface="Calibri"/>
              </a:rPr>
              <a:t>sebességet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eléri.</a:t>
            </a:r>
            <a:endParaRPr sz="2000">
              <a:latin typeface="Calibri"/>
              <a:cs typeface="Calibri"/>
            </a:endParaRPr>
          </a:p>
          <a:p>
            <a:pPr marL="242570" marR="170180" indent="-230504">
              <a:lnSpc>
                <a:spcPct val="100000"/>
              </a:lnSpc>
              <a:buFont typeface="Arial"/>
              <a:buChar char="•"/>
              <a:tabLst>
                <a:tab pos="242570" algn="l"/>
                <a:tab pos="243204" algn="l"/>
              </a:tabLst>
            </a:pPr>
            <a:r>
              <a:rPr sz="2000" spc="-40" dirty="0">
                <a:latin typeface="Calibri"/>
                <a:cs typeface="Calibri"/>
              </a:rPr>
              <a:t>Télen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10" dirty="0">
                <a:latin typeface="Calibri"/>
                <a:cs typeface="Calibri"/>
              </a:rPr>
              <a:t>jet </a:t>
            </a:r>
            <a:r>
              <a:rPr sz="2000" spc="-5" dirty="0">
                <a:latin typeface="Calibri"/>
                <a:cs typeface="Calibri"/>
              </a:rPr>
              <a:t>sebessége nagyobb, </a:t>
            </a:r>
            <a:r>
              <a:rPr sz="2000" spc="-10" dirty="0">
                <a:latin typeface="Calibri"/>
                <a:cs typeface="Calibri"/>
              </a:rPr>
              <a:t>mint </a:t>
            </a:r>
            <a:r>
              <a:rPr sz="2000" spc="-20" dirty="0">
                <a:latin typeface="Calibri"/>
                <a:cs typeface="Calibri"/>
              </a:rPr>
              <a:t>nyáron, </a:t>
            </a:r>
            <a:r>
              <a:rPr sz="2000" spc="-10" dirty="0">
                <a:latin typeface="Calibri"/>
                <a:cs typeface="Calibri"/>
              </a:rPr>
              <a:t>mivel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10" dirty="0">
                <a:latin typeface="Calibri"/>
                <a:cs typeface="Calibri"/>
              </a:rPr>
              <a:t>hőmérséklet </a:t>
            </a:r>
            <a:r>
              <a:rPr sz="2000" spc="-20" dirty="0">
                <a:latin typeface="Calibri"/>
                <a:cs typeface="Calibri"/>
              </a:rPr>
              <a:t>kontraszt </a:t>
            </a:r>
            <a:r>
              <a:rPr sz="2000" dirty="0">
                <a:latin typeface="Calibri"/>
                <a:cs typeface="Calibri"/>
              </a:rPr>
              <a:t>is  </a:t>
            </a:r>
            <a:r>
              <a:rPr sz="2000" spc="-5" dirty="0">
                <a:latin typeface="Calibri"/>
                <a:cs typeface="Calibri"/>
              </a:rPr>
              <a:t>nagyobb.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603997" y="793241"/>
            <a:ext cx="937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Poláris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jet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305802" y="4153280"/>
            <a:ext cx="140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Szubtrópusi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jet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2437" y="139700"/>
            <a:ext cx="7025005" cy="7207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dirty="0">
                <a:solidFill>
                  <a:srgbClr val="44536A"/>
                </a:solidFill>
              </a:rPr>
              <a:t>A </a:t>
            </a:r>
            <a:r>
              <a:rPr sz="2400" spc="-5" dirty="0">
                <a:solidFill>
                  <a:srgbClr val="44536A"/>
                </a:solidFill>
              </a:rPr>
              <a:t>légkör nagy szélrendszereinek megismerése</a:t>
            </a:r>
            <a:r>
              <a:rPr sz="2400" spc="-145" dirty="0">
                <a:solidFill>
                  <a:srgbClr val="44536A"/>
                </a:solidFill>
              </a:rPr>
              <a:t> </a:t>
            </a:r>
            <a:r>
              <a:rPr sz="2400" dirty="0">
                <a:solidFill>
                  <a:srgbClr val="44536A"/>
                </a:solidFill>
              </a:rPr>
              <a:t>a  </a:t>
            </a:r>
            <a:r>
              <a:rPr sz="2400" spc="-5" dirty="0">
                <a:solidFill>
                  <a:srgbClr val="44536A"/>
                </a:solidFill>
              </a:rPr>
              <a:t>hajózásnak</a:t>
            </a:r>
            <a:r>
              <a:rPr sz="2400" spc="-15" dirty="0">
                <a:solidFill>
                  <a:srgbClr val="44536A"/>
                </a:solidFill>
              </a:rPr>
              <a:t> </a:t>
            </a:r>
            <a:r>
              <a:rPr sz="2400" spc="-5" dirty="0">
                <a:solidFill>
                  <a:srgbClr val="44536A"/>
                </a:solidFill>
              </a:rPr>
              <a:t>köszönhető.</a:t>
            </a:r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465277" y="2011426"/>
            <a:ext cx="3449828" cy="34532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29234" y="973328"/>
            <a:ext cx="8174990" cy="5552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A </a:t>
            </a:r>
            <a:r>
              <a:rPr sz="1800" spc="-5" dirty="0">
                <a:latin typeface="Calibri"/>
                <a:cs typeface="Calibri"/>
              </a:rPr>
              <a:t>hajósok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65" dirty="0">
                <a:latin typeface="Calibri"/>
                <a:cs typeface="Calibri"/>
              </a:rPr>
              <a:t>XV. </a:t>
            </a:r>
            <a:r>
              <a:rPr sz="1800" spc="-15" dirty="0">
                <a:latin typeface="Calibri"/>
                <a:cs typeface="Calibri"/>
              </a:rPr>
              <a:t>század </a:t>
            </a:r>
            <a:r>
              <a:rPr sz="1800" spc="-5" dirty="0">
                <a:latin typeface="Calibri"/>
                <a:cs typeface="Calibri"/>
              </a:rPr>
              <a:t>vége </a:t>
            </a:r>
            <a:r>
              <a:rPr sz="1800" spc="-15" dirty="0">
                <a:latin typeface="Calibri"/>
                <a:cs typeface="Calibri"/>
              </a:rPr>
              <a:t>felé </a:t>
            </a:r>
            <a:r>
              <a:rPr sz="1800" spc="-25" dirty="0">
                <a:latin typeface="Calibri"/>
                <a:cs typeface="Calibri"/>
              </a:rPr>
              <a:t>kezdtek </a:t>
            </a:r>
            <a:r>
              <a:rPr sz="1800" spc="-10" dirty="0">
                <a:latin typeface="Calibri"/>
                <a:cs typeface="Calibri"/>
              </a:rPr>
              <a:t>kimerészkedni </a:t>
            </a:r>
            <a:r>
              <a:rPr sz="1800" dirty="0">
                <a:latin typeface="Calibri"/>
                <a:cs typeface="Calibri"/>
              </a:rPr>
              <a:t>az</a:t>
            </a:r>
            <a:r>
              <a:rPr sz="1800" spc="114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óceánokra.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A </a:t>
            </a:r>
            <a:r>
              <a:rPr sz="1800" spc="-5" dirty="0">
                <a:latin typeface="Calibri"/>
                <a:cs typeface="Calibri"/>
              </a:rPr>
              <a:t>XVII. sz. elejére </a:t>
            </a:r>
            <a:r>
              <a:rPr sz="1800" dirty="0">
                <a:latin typeface="Calibri"/>
                <a:cs typeface="Calibri"/>
              </a:rPr>
              <a:t>már </a:t>
            </a:r>
            <a:r>
              <a:rPr sz="1800" spc="-10" dirty="0">
                <a:latin typeface="Calibri"/>
                <a:cs typeface="Calibri"/>
              </a:rPr>
              <a:t>viszonylag kialakult </a:t>
            </a:r>
            <a:r>
              <a:rPr sz="1800" spc="-15" dirty="0">
                <a:latin typeface="Calibri"/>
                <a:cs typeface="Calibri"/>
              </a:rPr>
              <a:t>képük </a:t>
            </a:r>
            <a:r>
              <a:rPr sz="1800" spc="-10" dirty="0">
                <a:latin typeface="Calibri"/>
                <a:cs typeface="Calibri"/>
              </a:rPr>
              <a:t>volt </a:t>
            </a:r>
            <a:r>
              <a:rPr sz="1800" dirty="0">
                <a:latin typeface="Calibri"/>
                <a:cs typeface="Calibri"/>
              </a:rPr>
              <a:t>az </a:t>
            </a:r>
            <a:r>
              <a:rPr sz="1800" spc="-20" dirty="0">
                <a:latin typeface="Calibri"/>
                <a:cs typeface="Calibri"/>
              </a:rPr>
              <a:t>uralkodó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szelekről.</a:t>
            </a:r>
            <a:endParaRPr sz="1800">
              <a:latin typeface="Calibri"/>
              <a:cs typeface="Calibri"/>
            </a:endParaRPr>
          </a:p>
          <a:p>
            <a:pPr marL="3766185" marR="234950">
              <a:lnSpc>
                <a:spcPct val="100000"/>
              </a:lnSpc>
              <a:spcBef>
                <a:spcPts val="994"/>
              </a:spcBef>
            </a:pPr>
            <a:r>
              <a:rPr sz="1800" dirty="0">
                <a:latin typeface="Calibri"/>
                <a:cs typeface="Calibri"/>
              </a:rPr>
              <a:t>A </a:t>
            </a:r>
            <a:r>
              <a:rPr sz="1800" spc="-10" dirty="0">
                <a:latin typeface="Calibri"/>
                <a:cs typeface="Calibri"/>
              </a:rPr>
              <a:t>passzátszél </a:t>
            </a:r>
            <a:r>
              <a:rPr sz="1800" spc="-5" dirty="0">
                <a:latin typeface="Calibri"/>
                <a:cs typeface="Calibri"/>
              </a:rPr>
              <a:t>angol neve: </a:t>
            </a:r>
            <a:r>
              <a:rPr sz="1800" spc="-10" dirty="0">
                <a:latin typeface="Calibri"/>
                <a:cs typeface="Calibri"/>
              </a:rPr>
              <a:t>trade </a:t>
            </a:r>
            <a:r>
              <a:rPr sz="1800" spc="-5" dirty="0">
                <a:latin typeface="Calibri"/>
                <a:cs typeface="Calibri"/>
              </a:rPr>
              <a:t>winds, </a:t>
            </a:r>
            <a:r>
              <a:rPr sz="1800" spc="-10" dirty="0">
                <a:latin typeface="Calibri"/>
                <a:cs typeface="Calibri"/>
              </a:rPr>
              <a:t>azaz  </a:t>
            </a:r>
            <a:r>
              <a:rPr sz="1800" spc="-15" dirty="0">
                <a:latin typeface="Calibri"/>
                <a:cs typeface="Calibri"/>
              </a:rPr>
              <a:t>kereskedelmi </a:t>
            </a:r>
            <a:r>
              <a:rPr sz="1800" spc="-10" dirty="0">
                <a:latin typeface="Calibri"/>
                <a:cs typeface="Calibri"/>
              </a:rPr>
              <a:t>szelek.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5" dirty="0">
                <a:latin typeface="Calibri"/>
                <a:cs typeface="Calibri"/>
              </a:rPr>
              <a:t>név </a:t>
            </a:r>
            <a:r>
              <a:rPr sz="1800" spc="-15" dirty="0">
                <a:latin typeface="Calibri"/>
                <a:cs typeface="Calibri"/>
              </a:rPr>
              <a:t>arra </a:t>
            </a:r>
            <a:r>
              <a:rPr sz="1800" spc="-10" dirty="0">
                <a:latin typeface="Calibri"/>
                <a:cs typeface="Calibri"/>
              </a:rPr>
              <a:t>utal,, </a:t>
            </a:r>
            <a:r>
              <a:rPr sz="1800" spc="-5" dirty="0">
                <a:latin typeface="Calibri"/>
                <a:cs typeface="Calibri"/>
              </a:rPr>
              <a:t>hogy </a:t>
            </a:r>
            <a:r>
              <a:rPr sz="1800" dirty="0">
                <a:latin typeface="Calibri"/>
                <a:cs typeface="Calibri"/>
              </a:rPr>
              <a:t>az  </a:t>
            </a:r>
            <a:r>
              <a:rPr sz="1800" spc="-5" dirty="0">
                <a:latin typeface="Calibri"/>
                <a:cs typeface="Calibri"/>
              </a:rPr>
              <a:t>óceánt </a:t>
            </a:r>
            <a:r>
              <a:rPr sz="1800" spc="-10" dirty="0">
                <a:latin typeface="Calibri"/>
                <a:cs typeface="Calibri"/>
              </a:rPr>
              <a:t>átszelő </a:t>
            </a:r>
            <a:r>
              <a:rPr sz="1800" spc="-15" dirty="0">
                <a:latin typeface="Calibri"/>
                <a:cs typeface="Calibri"/>
              </a:rPr>
              <a:t>kereskedelmi utakat </a:t>
            </a:r>
            <a:r>
              <a:rPr sz="1800" dirty="0">
                <a:latin typeface="Calibri"/>
                <a:cs typeface="Calibri"/>
              </a:rPr>
              <a:t>ebben az  </a:t>
            </a:r>
            <a:r>
              <a:rPr sz="1800" spc="-5" dirty="0">
                <a:latin typeface="Calibri"/>
                <a:cs typeface="Calibri"/>
              </a:rPr>
              <a:t>övben volt érdemes tervezni, ez </a:t>
            </a:r>
            <a:r>
              <a:rPr sz="1800" spc="-15" dirty="0">
                <a:latin typeface="Calibri"/>
                <a:cs typeface="Calibri"/>
              </a:rPr>
              <a:t>vitte </a:t>
            </a:r>
            <a:r>
              <a:rPr sz="1800" dirty="0">
                <a:latin typeface="Calibri"/>
                <a:cs typeface="Calibri"/>
              </a:rPr>
              <a:t>a  </a:t>
            </a:r>
            <a:r>
              <a:rPr sz="1800" spc="-10" dirty="0">
                <a:latin typeface="Calibri"/>
                <a:cs typeface="Calibri"/>
              </a:rPr>
              <a:t>hajósokat </a:t>
            </a:r>
            <a:r>
              <a:rPr sz="1800" spc="-5" dirty="0">
                <a:latin typeface="Calibri"/>
                <a:cs typeface="Calibri"/>
              </a:rPr>
              <a:t>biztonságosan </a:t>
            </a:r>
            <a:r>
              <a:rPr sz="1800" dirty="0">
                <a:latin typeface="Calibri"/>
                <a:cs typeface="Calibri"/>
              </a:rPr>
              <a:t>az </a:t>
            </a:r>
            <a:r>
              <a:rPr sz="1800" spc="-5" dirty="0">
                <a:latin typeface="Calibri"/>
                <a:cs typeface="Calibri"/>
              </a:rPr>
              <a:t>Újvilág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felé.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Calibri"/>
              <a:cs typeface="Calibri"/>
            </a:endParaRPr>
          </a:p>
          <a:p>
            <a:pPr marL="3766185" marR="17145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A </a:t>
            </a:r>
            <a:r>
              <a:rPr sz="1800" spc="-5" dirty="0">
                <a:latin typeface="Calibri"/>
                <a:cs typeface="Calibri"/>
              </a:rPr>
              <a:t>Hadley cella </a:t>
            </a:r>
            <a:r>
              <a:rPr sz="1800" spc="-10" dirty="0">
                <a:latin typeface="Calibri"/>
                <a:cs typeface="Calibri"/>
              </a:rPr>
              <a:t>leszálló ága miatt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10" dirty="0">
                <a:latin typeface="Calibri"/>
                <a:cs typeface="Calibri"/>
              </a:rPr>
              <a:t>térítők  </a:t>
            </a:r>
            <a:r>
              <a:rPr sz="1800" spc="-25" dirty="0">
                <a:latin typeface="Calibri"/>
                <a:cs typeface="Calibri"/>
              </a:rPr>
              <a:t>környékén </a:t>
            </a:r>
            <a:r>
              <a:rPr sz="1800" spc="-5" dirty="0">
                <a:latin typeface="Calibri"/>
                <a:cs typeface="Calibri"/>
              </a:rPr>
              <a:t>kialakult </a:t>
            </a:r>
            <a:r>
              <a:rPr sz="1800" spc="-10" dirty="0">
                <a:latin typeface="Calibri"/>
                <a:cs typeface="Calibri"/>
              </a:rPr>
              <a:t>szélcsendes </a:t>
            </a:r>
            <a:r>
              <a:rPr sz="1800" spc="-15" dirty="0">
                <a:latin typeface="Calibri"/>
                <a:cs typeface="Calibri"/>
              </a:rPr>
              <a:t>övezetet </a:t>
            </a:r>
            <a:r>
              <a:rPr sz="1800" spc="-5" dirty="0">
                <a:latin typeface="Calibri"/>
                <a:cs typeface="Calibri"/>
              </a:rPr>
              <a:t>„ló”  szélességnek </a:t>
            </a:r>
            <a:r>
              <a:rPr sz="1800" spc="-10" dirty="0">
                <a:latin typeface="Calibri"/>
                <a:cs typeface="Calibri"/>
              </a:rPr>
              <a:t>(horse </a:t>
            </a:r>
            <a:r>
              <a:rPr sz="1800" spc="-5" dirty="0">
                <a:latin typeface="Calibri"/>
                <a:cs typeface="Calibri"/>
              </a:rPr>
              <a:t>latitude) </a:t>
            </a:r>
            <a:r>
              <a:rPr sz="1800" spc="-10" dirty="0">
                <a:latin typeface="Calibri"/>
                <a:cs typeface="Calibri"/>
              </a:rPr>
              <a:t>nevezték </a:t>
            </a:r>
            <a:r>
              <a:rPr sz="1800" dirty="0">
                <a:latin typeface="Calibri"/>
                <a:cs typeface="Calibri"/>
              </a:rPr>
              <a:t>a  </a:t>
            </a:r>
            <a:r>
              <a:rPr sz="1800" spc="-5" dirty="0">
                <a:latin typeface="Calibri"/>
                <a:cs typeface="Calibri"/>
              </a:rPr>
              <a:t>hajósok. </a:t>
            </a:r>
            <a:r>
              <a:rPr sz="1800" dirty="0">
                <a:latin typeface="Calibri"/>
                <a:cs typeface="Calibri"/>
              </a:rPr>
              <a:t>Az </a:t>
            </a:r>
            <a:r>
              <a:rPr sz="1800" spc="-10" dirty="0">
                <a:latin typeface="Calibri"/>
                <a:cs typeface="Calibri"/>
              </a:rPr>
              <a:t>elnevezés </a:t>
            </a:r>
            <a:r>
              <a:rPr sz="1800" spc="-5" dirty="0">
                <a:latin typeface="Calibri"/>
                <a:cs typeface="Calibri"/>
              </a:rPr>
              <a:t>onnan származik, hogy </a:t>
            </a:r>
            <a:r>
              <a:rPr sz="1800" dirty="0">
                <a:latin typeface="Calibri"/>
                <a:cs typeface="Calibri"/>
              </a:rPr>
              <a:t>a  </a:t>
            </a:r>
            <a:r>
              <a:rPr sz="1800" spc="-5" dirty="0">
                <a:latin typeface="Calibri"/>
                <a:cs typeface="Calibri"/>
              </a:rPr>
              <a:t>legendák </a:t>
            </a:r>
            <a:r>
              <a:rPr sz="1800" spc="-15" dirty="0">
                <a:latin typeface="Calibri"/>
                <a:cs typeface="Calibri"/>
              </a:rPr>
              <a:t>szerint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5" dirty="0">
                <a:latin typeface="Calibri"/>
                <a:cs typeface="Calibri"/>
              </a:rPr>
              <a:t>hosszú </a:t>
            </a:r>
            <a:r>
              <a:rPr sz="1800" spc="-10" dirty="0">
                <a:latin typeface="Calibri"/>
                <a:cs typeface="Calibri"/>
              </a:rPr>
              <a:t>szélmentes </a:t>
            </a:r>
            <a:r>
              <a:rPr sz="1800" spc="-15" dirty="0">
                <a:latin typeface="Calibri"/>
                <a:cs typeface="Calibri"/>
              </a:rPr>
              <a:t>időszakok  </a:t>
            </a:r>
            <a:r>
              <a:rPr sz="1800" spc="-10" dirty="0">
                <a:latin typeface="Calibri"/>
                <a:cs typeface="Calibri"/>
              </a:rPr>
              <a:t>során </a:t>
            </a:r>
            <a:r>
              <a:rPr sz="1800" dirty="0">
                <a:latin typeface="Calibri"/>
                <a:cs typeface="Calibri"/>
              </a:rPr>
              <a:t>nem </a:t>
            </a:r>
            <a:r>
              <a:rPr sz="1800" spc="-10" dirty="0">
                <a:latin typeface="Calibri"/>
                <a:cs typeface="Calibri"/>
              </a:rPr>
              <a:t>egyszer </a:t>
            </a:r>
            <a:r>
              <a:rPr sz="1800" spc="-20" dirty="0">
                <a:latin typeface="Calibri"/>
                <a:cs typeface="Calibri"/>
              </a:rPr>
              <a:t>kényszerültek </a:t>
            </a:r>
            <a:r>
              <a:rPr sz="1800" dirty="0">
                <a:latin typeface="Calibri"/>
                <a:cs typeface="Calibri"/>
              </a:rPr>
              <a:t>az </a:t>
            </a:r>
            <a:r>
              <a:rPr sz="1800" spc="-5" dirty="0">
                <a:latin typeface="Calibri"/>
                <a:cs typeface="Calibri"/>
              </a:rPr>
              <a:t>óceánon</a:t>
            </a:r>
            <a:endParaRPr sz="1800">
              <a:latin typeface="Calibri"/>
              <a:cs typeface="Calibri"/>
            </a:endParaRPr>
          </a:p>
          <a:p>
            <a:pPr marL="3766185" marR="5080">
              <a:lnSpc>
                <a:spcPct val="100000"/>
              </a:lnSpc>
              <a:spcBef>
                <a:spcPts val="5"/>
              </a:spcBef>
            </a:pPr>
            <a:r>
              <a:rPr sz="1800" spc="-15" dirty="0">
                <a:latin typeface="Calibri"/>
                <a:cs typeface="Calibri"/>
              </a:rPr>
              <a:t>átkelő </a:t>
            </a:r>
            <a:r>
              <a:rPr sz="1800" spc="-5" dirty="0">
                <a:latin typeface="Calibri"/>
                <a:cs typeface="Calibri"/>
              </a:rPr>
              <a:t>hódító </a:t>
            </a:r>
            <a:r>
              <a:rPr sz="1800" spc="-10" dirty="0">
                <a:latin typeface="Calibri"/>
                <a:cs typeface="Calibri"/>
              </a:rPr>
              <a:t>harcosok </a:t>
            </a:r>
            <a:r>
              <a:rPr sz="1800" spc="-15" dirty="0">
                <a:latin typeface="Calibri"/>
                <a:cs typeface="Calibri"/>
              </a:rPr>
              <a:t>lovaikat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5" dirty="0">
                <a:latin typeface="Calibri"/>
                <a:cs typeface="Calibri"/>
              </a:rPr>
              <a:t>tengerbe ölni,  </a:t>
            </a:r>
            <a:r>
              <a:rPr sz="1800" spc="-15" dirty="0">
                <a:latin typeface="Calibri"/>
                <a:cs typeface="Calibri"/>
              </a:rPr>
              <a:t>mikor </a:t>
            </a:r>
            <a:r>
              <a:rPr sz="1800" dirty="0">
                <a:latin typeface="Calibri"/>
                <a:cs typeface="Calibri"/>
              </a:rPr>
              <a:t>már </a:t>
            </a:r>
            <a:r>
              <a:rPr sz="1800" spc="-15" dirty="0">
                <a:latin typeface="Calibri"/>
                <a:cs typeface="Calibri"/>
              </a:rPr>
              <a:t>elfogyott </a:t>
            </a:r>
            <a:r>
              <a:rPr sz="1800" dirty="0">
                <a:latin typeface="Calibri"/>
                <a:cs typeface="Calibri"/>
              </a:rPr>
              <a:t>a hajón az </a:t>
            </a:r>
            <a:r>
              <a:rPr sz="1800" spc="-10" dirty="0">
                <a:latin typeface="Calibri"/>
                <a:cs typeface="Calibri"/>
              </a:rPr>
              <a:t>etetésükhöz,  itatásukhoz </a:t>
            </a:r>
            <a:r>
              <a:rPr sz="1800" spc="-5" dirty="0">
                <a:latin typeface="Calibri"/>
                <a:cs typeface="Calibri"/>
              </a:rPr>
              <a:t>szükséges </a:t>
            </a:r>
            <a:r>
              <a:rPr sz="1800" spc="-10" dirty="0">
                <a:latin typeface="Calibri"/>
                <a:cs typeface="Calibri"/>
              </a:rPr>
              <a:t>abrak </a:t>
            </a:r>
            <a:r>
              <a:rPr sz="1800" dirty="0">
                <a:latin typeface="Calibri"/>
                <a:cs typeface="Calibri"/>
              </a:rPr>
              <a:t>és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víz.</a:t>
            </a:r>
            <a:endParaRPr sz="1800">
              <a:latin typeface="Calibri"/>
              <a:cs typeface="Calibri"/>
            </a:endParaRPr>
          </a:p>
          <a:p>
            <a:pPr marL="27305">
              <a:lnSpc>
                <a:spcPct val="100000"/>
              </a:lnSpc>
              <a:spcBef>
                <a:spcPts val="1475"/>
              </a:spcBef>
            </a:pPr>
            <a:r>
              <a:rPr sz="1800" dirty="0">
                <a:latin typeface="Calibri"/>
                <a:cs typeface="Calibri"/>
              </a:rPr>
              <a:t>A </a:t>
            </a:r>
            <a:r>
              <a:rPr sz="1800" spc="-15" dirty="0">
                <a:latin typeface="Calibri"/>
                <a:cs typeface="Calibri"/>
              </a:rPr>
              <a:t>mérsékelt övezetek </a:t>
            </a:r>
            <a:r>
              <a:rPr sz="1800" spc="-5" dirty="0">
                <a:latin typeface="Calibri"/>
                <a:cs typeface="Calibri"/>
              </a:rPr>
              <a:t>állandóan fújó </a:t>
            </a:r>
            <a:r>
              <a:rPr sz="1800" spc="-15" dirty="0">
                <a:latin typeface="Calibri"/>
                <a:cs typeface="Calibri"/>
              </a:rPr>
              <a:t>nyugati </a:t>
            </a:r>
            <a:r>
              <a:rPr sz="1800" spc="-10" dirty="0">
                <a:latin typeface="Calibri"/>
                <a:cs typeface="Calibri"/>
              </a:rPr>
              <a:t>szeleinek </a:t>
            </a:r>
            <a:r>
              <a:rPr sz="1800" dirty="0">
                <a:latin typeface="Calibri"/>
                <a:cs typeface="Calibri"/>
              </a:rPr>
              <a:t>az </a:t>
            </a:r>
            <a:r>
              <a:rPr sz="1800" spc="-10" dirty="0">
                <a:latin typeface="Calibri"/>
                <a:cs typeface="Calibri"/>
              </a:rPr>
              <a:t>üvöltő </a:t>
            </a:r>
            <a:r>
              <a:rPr sz="1800" spc="-5" dirty="0">
                <a:latin typeface="Calibri"/>
                <a:cs typeface="Calibri"/>
              </a:rPr>
              <a:t>negyvenesek</a:t>
            </a:r>
            <a:r>
              <a:rPr sz="1800" spc="1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(roaring</a:t>
            </a:r>
            <a:endParaRPr sz="1800">
              <a:latin typeface="Calibri"/>
              <a:cs typeface="Calibri"/>
            </a:endParaRPr>
          </a:p>
          <a:p>
            <a:pPr marL="27305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forties) nevet </a:t>
            </a:r>
            <a:r>
              <a:rPr sz="1800" spc="-5" dirty="0">
                <a:latin typeface="Calibri"/>
                <a:cs typeface="Calibri"/>
              </a:rPr>
              <a:t>adták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hajósok.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02169" y="152400"/>
            <a:ext cx="3321685" cy="500380"/>
            <a:chOff x="502169" y="152400"/>
            <a:chExt cx="3321685" cy="500380"/>
          </a:xfrm>
        </p:grpSpPr>
        <p:sp>
          <p:nvSpPr>
            <p:cNvPr id="3" name="object 3"/>
            <p:cNvSpPr/>
            <p:nvPr/>
          </p:nvSpPr>
          <p:spPr>
            <a:xfrm>
              <a:off x="502169" y="335045"/>
              <a:ext cx="210400" cy="23071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62356" y="152400"/>
              <a:ext cx="743712" cy="49987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66216" y="152400"/>
              <a:ext cx="1290828" cy="49987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917191" y="152400"/>
              <a:ext cx="1906524" cy="4998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88391" y="218059"/>
            <a:ext cx="31280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44536A"/>
                </a:solidFill>
                <a:latin typeface="Calibri"/>
                <a:cs typeface="Calibri"/>
              </a:rPr>
              <a:t>A </a:t>
            </a:r>
            <a:r>
              <a:rPr sz="2400" spc="-5" dirty="0">
                <a:solidFill>
                  <a:srgbClr val="44536A"/>
                </a:solidFill>
                <a:latin typeface="Calibri"/>
                <a:cs typeface="Calibri"/>
              </a:rPr>
              <a:t>jet </a:t>
            </a:r>
            <a:r>
              <a:rPr sz="2400" spc="-10" dirty="0">
                <a:solidFill>
                  <a:srgbClr val="44536A"/>
                </a:solidFill>
                <a:latin typeface="Calibri"/>
                <a:cs typeface="Calibri"/>
              </a:rPr>
              <a:t>stream </a:t>
            </a:r>
            <a:r>
              <a:rPr sz="2400" spc="-5" dirty="0">
                <a:solidFill>
                  <a:srgbClr val="44536A"/>
                </a:solidFill>
                <a:latin typeface="Calibri"/>
                <a:cs typeface="Calibri"/>
              </a:rPr>
              <a:t>és </a:t>
            </a:r>
            <a:r>
              <a:rPr sz="2400" dirty="0">
                <a:solidFill>
                  <a:srgbClr val="44536A"/>
                </a:solidFill>
                <a:latin typeface="Calibri"/>
                <a:cs typeface="Calibri"/>
              </a:rPr>
              <a:t>a</a:t>
            </a:r>
            <a:r>
              <a:rPr sz="2400" spc="-11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4536A"/>
                </a:solidFill>
                <a:latin typeface="Calibri"/>
                <a:cs typeface="Calibri"/>
              </a:rPr>
              <a:t>repülés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88391" y="795909"/>
            <a:ext cx="8087995" cy="2022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33045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A </a:t>
            </a:r>
            <a:r>
              <a:rPr sz="1800" spc="-10" dirty="0">
                <a:latin typeface="Calibri"/>
                <a:cs typeface="Calibri"/>
              </a:rPr>
              <a:t>futóáramlások </a:t>
            </a:r>
            <a:r>
              <a:rPr sz="1800" spc="-15" dirty="0">
                <a:latin typeface="Calibri"/>
                <a:cs typeface="Calibri"/>
              </a:rPr>
              <a:t>fontos </a:t>
            </a:r>
            <a:r>
              <a:rPr sz="1800" spc="-10" dirty="0">
                <a:latin typeface="Calibri"/>
                <a:cs typeface="Calibri"/>
              </a:rPr>
              <a:t>szerepet játszanak </a:t>
            </a:r>
            <a:r>
              <a:rPr sz="1800" dirty="0">
                <a:latin typeface="Calibri"/>
                <a:cs typeface="Calibri"/>
              </a:rPr>
              <a:t>a légi </a:t>
            </a:r>
            <a:r>
              <a:rPr sz="1800" spc="-15" dirty="0">
                <a:latin typeface="Calibri"/>
                <a:cs typeface="Calibri"/>
              </a:rPr>
              <a:t>közlekedésben. </a:t>
            </a:r>
            <a:r>
              <a:rPr sz="1800" spc="-5" dirty="0">
                <a:latin typeface="Calibri"/>
                <a:cs typeface="Calibri"/>
              </a:rPr>
              <a:t>Mivel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5" dirty="0">
                <a:latin typeface="Calibri"/>
                <a:cs typeface="Calibri"/>
              </a:rPr>
              <a:t>jet </a:t>
            </a:r>
            <a:r>
              <a:rPr sz="1800" spc="-10" dirty="0">
                <a:latin typeface="Calibri"/>
                <a:cs typeface="Calibri"/>
              </a:rPr>
              <a:t>stream  </a:t>
            </a:r>
            <a:r>
              <a:rPr sz="1800" spc="-20" dirty="0">
                <a:latin typeface="Calibri"/>
                <a:cs typeface="Calibri"/>
              </a:rPr>
              <a:t>iránya </a:t>
            </a:r>
            <a:r>
              <a:rPr sz="1800" dirty="0">
                <a:latin typeface="Calibri"/>
                <a:cs typeface="Calibri"/>
              </a:rPr>
              <a:t>mindig </a:t>
            </a:r>
            <a:r>
              <a:rPr sz="1800" spc="-15" dirty="0">
                <a:latin typeface="Calibri"/>
                <a:cs typeface="Calibri"/>
              </a:rPr>
              <a:t>nyugati, </a:t>
            </a:r>
            <a:r>
              <a:rPr sz="1800" spc="-10" dirty="0">
                <a:latin typeface="Calibri"/>
                <a:cs typeface="Calibri"/>
              </a:rPr>
              <a:t>ezért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15" dirty="0">
                <a:latin typeface="Calibri"/>
                <a:cs typeface="Calibri"/>
              </a:rPr>
              <a:t>nyugatról </a:t>
            </a:r>
            <a:r>
              <a:rPr sz="1800" spc="-20" dirty="0">
                <a:latin typeface="Calibri"/>
                <a:cs typeface="Calibri"/>
              </a:rPr>
              <a:t>keletre </a:t>
            </a:r>
            <a:r>
              <a:rPr sz="1800" spc="-10" dirty="0">
                <a:latin typeface="Calibri"/>
                <a:cs typeface="Calibri"/>
              </a:rPr>
              <a:t>tartó </a:t>
            </a:r>
            <a:r>
              <a:rPr sz="1800" dirty="0">
                <a:latin typeface="Calibri"/>
                <a:cs typeface="Calibri"/>
              </a:rPr>
              <a:t>légi </a:t>
            </a:r>
            <a:r>
              <a:rPr sz="1800" spc="-15" dirty="0">
                <a:latin typeface="Calibri"/>
                <a:cs typeface="Calibri"/>
              </a:rPr>
              <a:t>járatok </a:t>
            </a:r>
            <a:r>
              <a:rPr sz="1800" spc="-10" dirty="0">
                <a:latin typeface="Calibri"/>
                <a:cs typeface="Calibri"/>
              </a:rPr>
              <a:t>rövidebb </a:t>
            </a:r>
            <a:r>
              <a:rPr sz="1800" spc="-5" dirty="0">
                <a:latin typeface="Calibri"/>
                <a:cs typeface="Calibri"/>
              </a:rPr>
              <a:t>menetidőt  </a:t>
            </a:r>
            <a:r>
              <a:rPr sz="1800" spc="-10" dirty="0">
                <a:latin typeface="Calibri"/>
                <a:cs typeface="Calibri"/>
              </a:rPr>
              <a:t>igényelnek </a:t>
            </a:r>
            <a:r>
              <a:rPr sz="1800" dirty="0">
                <a:latin typeface="Calibri"/>
                <a:cs typeface="Calibri"/>
              </a:rPr>
              <a:t>és </a:t>
            </a:r>
            <a:r>
              <a:rPr sz="1800" spc="-10" dirty="0">
                <a:latin typeface="Calibri"/>
                <a:cs typeface="Calibri"/>
              </a:rPr>
              <a:t>kevesebb </a:t>
            </a:r>
            <a:r>
              <a:rPr sz="1800" spc="-15" dirty="0">
                <a:latin typeface="Calibri"/>
                <a:cs typeface="Calibri"/>
              </a:rPr>
              <a:t>üzemanyagot </a:t>
            </a:r>
            <a:r>
              <a:rPr sz="1800" spc="-10" dirty="0">
                <a:latin typeface="Calibri"/>
                <a:cs typeface="Calibri"/>
              </a:rPr>
              <a:t>fogyasztanak, </a:t>
            </a:r>
            <a:r>
              <a:rPr sz="1800" spc="-5" dirty="0">
                <a:latin typeface="Calibri"/>
                <a:cs typeface="Calibri"/>
              </a:rPr>
              <a:t>mint </a:t>
            </a:r>
            <a:r>
              <a:rPr sz="1800" spc="-10" dirty="0">
                <a:latin typeface="Calibri"/>
                <a:cs typeface="Calibri"/>
              </a:rPr>
              <a:t>ugyanazon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10" dirty="0">
                <a:latin typeface="Calibri"/>
                <a:cs typeface="Calibri"/>
              </a:rPr>
              <a:t>távolságon </a:t>
            </a:r>
            <a:r>
              <a:rPr sz="1800" dirty="0">
                <a:latin typeface="Calibri"/>
                <a:cs typeface="Calibri"/>
              </a:rPr>
              <a:t>a  </a:t>
            </a:r>
            <a:r>
              <a:rPr sz="1800" spc="-15" dirty="0">
                <a:latin typeface="Calibri"/>
                <a:cs typeface="Calibri"/>
              </a:rPr>
              <a:t>keletről </a:t>
            </a:r>
            <a:r>
              <a:rPr sz="1800" spc="-20" dirty="0">
                <a:latin typeface="Calibri"/>
                <a:cs typeface="Calibri"/>
              </a:rPr>
              <a:t>nyugatra </a:t>
            </a:r>
            <a:r>
              <a:rPr sz="1800" spc="-10" dirty="0">
                <a:latin typeface="Calibri"/>
                <a:cs typeface="Calibri"/>
              </a:rPr>
              <a:t>tartó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járatok.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600"/>
              </a:spcBef>
            </a:pPr>
            <a:r>
              <a:rPr sz="1800" spc="-5" dirty="0">
                <a:latin typeface="Calibri"/>
                <a:cs typeface="Calibri"/>
              </a:rPr>
              <a:t>Másrészt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5" dirty="0">
                <a:latin typeface="Calibri"/>
                <a:cs typeface="Calibri"/>
              </a:rPr>
              <a:t>pilótáknak </a:t>
            </a:r>
            <a:r>
              <a:rPr sz="1800" spc="-10" dirty="0">
                <a:latin typeface="Calibri"/>
                <a:cs typeface="Calibri"/>
              </a:rPr>
              <a:t>óvatosnak </a:t>
            </a:r>
            <a:r>
              <a:rPr sz="1800" spc="-5" dirty="0">
                <a:latin typeface="Calibri"/>
                <a:cs typeface="Calibri"/>
              </a:rPr>
              <a:t>is </a:t>
            </a:r>
            <a:r>
              <a:rPr sz="1800" spc="-20" dirty="0">
                <a:latin typeface="Calibri"/>
                <a:cs typeface="Calibri"/>
              </a:rPr>
              <a:t>kell </a:t>
            </a:r>
            <a:r>
              <a:rPr sz="1800" spc="-5" dirty="0">
                <a:latin typeface="Calibri"/>
                <a:cs typeface="Calibri"/>
              </a:rPr>
              <a:t>lenni, </a:t>
            </a:r>
            <a:r>
              <a:rPr sz="1800" dirty="0">
                <a:latin typeface="Calibri"/>
                <a:cs typeface="Calibri"/>
              </a:rPr>
              <a:t>mert a </a:t>
            </a:r>
            <a:r>
              <a:rPr sz="1800" spc="-10" dirty="0">
                <a:latin typeface="Calibri"/>
                <a:cs typeface="Calibri"/>
              </a:rPr>
              <a:t>futóáramlások </a:t>
            </a:r>
            <a:r>
              <a:rPr sz="1800" spc="-15" dirty="0">
                <a:latin typeface="Calibri"/>
                <a:cs typeface="Calibri"/>
              </a:rPr>
              <a:t>közelében gyakori </a:t>
            </a:r>
            <a:r>
              <a:rPr sz="1800" dirty="0">
                <a:latin typeface="Calibri"/>
                <a:cs typeface="Calibri"/>
              </a:rPr>
              <a:t>a  </a:t>
            </a:r>
            <a:r>
              <a:rPr sz="1800" spc="-15" dirty="0">
                <a:latin typeface="Calibri"/>
                <a:cs typeface="Calibri"/>
              </a:rPr>
              <a:t>szél drasztikus </a:t>
            </a:r>
            <a:r>
              <a:rPr sz="1800" dirty="0">
                <a:latin typeface="Calibri"/>
                <a:cs typeface="Calibri"/>
              </a:rPr>
              <a:t>és </a:t>
            </a:r>
            <a:r>
              <a:rPr sz="1800" spc="-10" dirty="0">
                <a:latin typeface="Calibri"/>
                <a:cs typeface="Calibri"/>
              </a:rPr>
              <a:t>hirtelen </a:t>
            </a:r>
            <a:r>
              <a:rPr sz="1800" spc="-15" dirty="0">
                <a:latin typeface="Calibri"/>
                <a:cs typeface="Calibri"/>
              </a:rPr>
              <a:t>változása. Ezek </a:t>
            </a:r>
            <a:r>
              <a:rPr sz="1800" dirty="0">
                <a:latin typeface="Calibri"/>
                <a:cs typeface="Calibri"/>
              </a:rPr>
              <a:t>a jelenségek </a:t>
            </a:r>
            <a:r>
              <a:rPr sz="1800" spc="-10" dirty="0">
                <a:latin typeface="Calibri"/>
                <a:cs typeface="Calibri"/>
              </a:rPr>
              <a:t>hirtelen </a:t>
            </a:r>
            <a:r>
              <a:rPr sz="1800" spc="-5" dirty="0">
                <a:latin typeface="Calibri"/>
                <a:cs typeface="Calibri"/>
              </a:rPr>
              <a:t>süllyedésre</a:t>
            </a:r>
            <a:r>
              <a:rPr sz="1800" spc="15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kényszerítik,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„dobálják”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5" dirty="0">
                <a:latin typeface="Calibri"/>
                <a:cs typeface="Calibri"/>
              </a:rPr>
              <a:t>gépet, </a:t>
            </a:r>
            <a:r>
              <a:rPr sz="1800" dirty="0">
                <a:latin typeface="Calibri"/>
                <a:cs typeface="Calibri"/>
              </a:rPr>
              <a:t>ami </a:t>
            </a:r>
            <a:r>
              <a:rPr sz="1800" spc="-5" dirty="0">
                <a:latin typeface="Calibri"/>
                <a:cs typeface="Calibri"/>
              </a:rPr>
              <a:t>nemcsak </a:t>
            </a:r>
            <a:r>
              <a:rPr sz="1800" spc="-10" dirty="0">
                <a:latin typeface="Calibri"/>
                <a:cs typeface="Calibri"/>
              </a:rPr>
              <a:t>kellemetlen, </a:t>
            </a:r>
            <a:r>
              <a:rPr sz="1800" spc="-5" dirty="0">
                <a:latin typeface="Calibri"/>
                <a:cs typeface="Calibri"/>
              </a:rPr>
              <a:t>de </a:t>
            </a:r>
            <a:r>
              <a:rPr sz="1800" spc="-10" dirty="0">
                <a:latin typeface="Calibri"/>
                <a:cs typeface="Calibri"/>
              </a:rPr>
              <a:t>veszélyes </a:t>
            </a:r>
            <a:r>
              <a:rPr sz="1800" spc="-5" dirty="0">
                <a:latin typeface="Calibri"/>
                <a:cs typeface="Calibri"/>
              </a:rPr>
              <a:t>is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lehet.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776471" y="3264387"/>
            <a:ext cx="4780660" cy="313159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06069" y="2960370"/>
            <a:ext cx="2797810" cy="1946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A </a:t>
            </a:r>
            <a:r>
              <a:rPr sz="1800" spc="-10" dirty="0">
                <a:latin typeface="Calibri"/>
                <a:cs typeface="Calibri"/>
              </a:rPr>
              <a:t>pilóták </a:t>
            </a:r>
            <a:r>
              <a:rPr sz="1800" spc="-5" dirty="0">
                <a:latin typeface="Calibri"/>
                <a:cs typeface="Calibri"/>
              </a:rPr>
              <a:t>repülés </a:t>
            </a:r>
            <a:r>
              <a:rPr sz="1800" spc="-10" dirty="0">
                <a:latin typeface="Calibri"/>
                <a:cs typeface="Calibri"/>
              </a:rPr>
              <a:t>előtt </a:t>
            </a:r>
            <a:r>
              <a:rPr sz="1800" dirty="0">
                <a:latin typeface="Calibri"/>
                <a:cs typeface="Calibri"/>
              </a:rPr>
              <a:t>és </a:t>
            </a:r>
            <a:r>
              <a:rPr sz="1800" spc="-10" dirty="0">
                <a:latin typeface="Calibri"/>
                <a:cs typeface="Calibri"/>
              </a:rPr>
              <a:t>alatt  </a:t>
            </a:r>
            <a:r>
              <a:rPr sz="1800" dirty="0">
                <a:latin typeface="Calibri"/>
                <a:cs typeface="Calibri"/>
              </a:rPr>
              <a:t>mindig </a:t>
            </a:r>
            <a:r>
              <a:rPr sz="1800" spc="-5" dirty="0">
                <a:latin typeface="Calibri"/>
                <a:cs typeface="Calibri"/>
              </a:rPr>
              <a:t>friss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időjárási</a:t>
            </a:r>
            <a:endParaRPr sz="1800">
              <a:latin typeface="Calibri"/>
              <a:cs typeface="Calibri"/>
            </a:endParaRPr>
          </a:p>
          <a:p>
            <a:pPr marL="12700" marR="48895">
              <a:lnSpc>
                <a:spcPct val="100000"/>
              </a:lnSpc>
            </a:pPr>
            <a:r>
              <a:rPr sz="1800" spc="-20" dirty="0">
                <a:latin typeface="Calibri"/>
                <a:cs typeface="Calibri"/>
              </a:rPr>
              <a:t>térképeket </a:t>
            </a:r>
            <a:r>
              <a:rPr sz="1800" spc="-10" dirty="0">
                <a:latin typeface="Calibri"/>
                <a:cs typeface="Calibri"/>
              </a:rPr>
              <a:t>kapnak </a:t>
            </a:r>
            <a:r>
              <a:rPr sz="1800" dirty="0">
                <a:latin typeface="Calibri"/>
                <a:cs typeface="Calibri"/>
              </a:rPr>
              <a:t>az </a:t>
            </a:r>
            <a:r>
              <a:rPr sz="1800" spc="-5" dirty="0">
                <a:latin typeface="Calibri"/>
                <a:cs typeface="Calibri"/>
              </a:rPr>
              <a:t>aktuális  </a:t>
            </a:r>
            <a:r>
              <a:rPr sz="1800" spc="-15" dirty="0">
                <a:latin typeface="Calibri"/>
                <a:cs typeface="Calibri"/>
              </a:rPr>
              <a:t>szélviszonyokról, </a:t>
            </a:r>
            <a:r>
              <a:rPr sz="1800" spc="-5" dirty="0">
                <a:latin typeface="Calibri"/>
                <a:cs typeface="Calibri"/>
              </a:rPr>
              <a:t>amelyen </a:t>
            </a:r>
            <a:r>
              <a:rPr sz="1800" dirty="0">
                <a:latin typeface="Calibri"/>
                <a:cs typeface="Calibri"/>
              </a:rPr>
              <a:t>a  </a:t>
            </a:r>
            <a:r>
              <a:rPr sz="1800" spc="-10" dirty="0">
                <a:latin typeface="Calibri"/>
                <a:cs typeface="Calibri"/>
              </a:rPr>
              <a:t>futóáramlások </a:t>
            </a:r>
            <a:r>
              <a:rPr sz="1800" dirty="0">
                <a:latin typeface="Calibri"/>
                <a:cs typeface="Calibri"/>
              </a:rPr>
              <a:t>és a </a:t>
            </a:r>
            <a:r>
              <a:rPr sz="1800" spc="-10" dirty="0">
                <a:latin typeface="Calibri"/>
                <a:cs typeface="Calibri"/>
              </a:rPr>
              <a:t>veszélyes  </a:t>
            </a:r>
            <a:r>
              <a:rPr sz="1800" spc="-5" dirty="0">
                <a:latin typeface="Calibri"/>
                <a:cs typeface="Calibri"/>
              </a:rPr>
              <a:t>turbulenciák helyei is </a:t>
            </a:r>
            <a:r>
              <a:rPr sz="1800" dirty="0">
                <a:latin typeface="Calibri"/>
                <a:cs typeface="Calibri"/>
              </a:rPr>
              <a:t>be  </a:t>
            </a:r>
            <a:r>
              <a:rPr sz="1800" spc="-5" dirty="0">
                <a:latin typeface="Calibri"/>
                <a:cs typeface="Calibri"/>
              </a:rPr>
              <a:t>vannak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jelölve.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98399" y="5149291"/>
            <a:ext cx="3238500" cy="14097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771772" y="3106864"/>
            <a:ext cx="4790440" cy="3503929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35560" rIns="0" bIns="0" rtlCol="0">
            <a:spAutoFit/>
          </a:bodyPr>
          <a:lstStyle/>
          <a:p>
            <a:pPr marL="1140460">
              <a:lnSpc>
                <a:spcPct val="100000"/>
              </a:lnSpc>
              <a:spcBef>
                <a:spcPts val="280"/>
              </a:spcBef>
            </a:pP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Jet</a:t>
            </a:r>
            <a:r>
              <a:rPr sz="18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stream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662932" y="3479545"/>
            <a:ext cx="1122045" cy="1542415"/>
          </a:xfrm>
          <a:custGeom>
            <a:avLst/>
            <a:gdLst/>
            <a:ahLst/>
            <a:cxnLst/>
            <a:rect l="l" t="t" r="r" b="b"/>
            <a:pathLst>
              <a:path w="1122045" h="1542414">
                <a:moveTo>
                  <a:pt x="512191" y="130302"/>
                </a:moveTo>
                <a:lnTo>
                  <a:pt x="501650" y="123317"/>
                </a:lnTo>
                <a:lnTo>
                  <a:pt x="14643" y="858583"/>
                </a:lnTo>
                <a:lnTo>
                  <a:pt x="18338" y="793242"/>
                </a:lnTo>
                <a:lnTo>
                  <a:pt x="18542" y="790448"/>
                </a:lnTo>
                <a:lnTo>
                  <a:pt x="15875" y="787400"/>
                </a:lnTo>
                <a:lnTo>
                  <a:pt x="12319" y="787273"/>
                </a:lnTo>
                <a:lnTo>
                  <a:pt x="8890" y="787019"/>
                </a:lnTo>
                <a:lnTo>
                  <a:pt x="5842" y="789686"/>
                </a:lnTo>
                <a:lnTo>
                  <a:pt x="5715" y="793242"/>
                </a:lnTo>
                <a:lnTo>
                  <a:pt x="0" y="892175"/>
                </a:lnTo>
                <a:lnTo>
                  <a:pt x="14160" y="885190"/>
                </a:lnTo>
                <a:lnTo>
                  <a:pt x="88900" y="848360"/>
                </a:lnTo>
                <a:lnTo>
                  <a:pt x="92075" y="846836"/>
                </a:lnTo>
                <a:lnTo>
                  <a:pt x="93345" y="843026"/>
                </a:lnTo>
                <a:lnTo>
                  <a:pt x="90297" y="836676"/>
                </a:lnTo>
                <a:lnTo>
                  <a:pt x="86487" y="835406"/>
                </a:lnTo>
                <a:lnTo>
                  <a:pt x="83312" y="836930"/>
                </a:lnTo>
                <a:lnTo>
                  <a:pt x="25361" y="865492"/>
                </a:lnTo>
                <a:lnTo>
                  <a:pt x="512191" y="130302"/>
                </a:lnTo>
                <a:close/>
              </a:path>
              <a:path w="1122045" h="1542414">
                <a:moveTo>
                  <a:pt x="1121537" y="1443863"/>
                </a:moveTo>
                <a:lnTo>
                  <a:pt x="1119632" y="1440307"/>
                </a:lnTo>
                <a:lnTo>
                  <a:pt x="1116330" y="1439291"/>
                </a:lnTo>
                <a:lnTo>
                  <a:pt x="1112901" y="1438275"/>
                </a:lnTo>
                <a:lnTo>
                  <a:pt x="1109345" y="1440180"/>
                </a:lnTo>
                <a:lnTo>
                  <a:pt x="1108202" y="1443863"/>
                </a:lnTo>
                <a:lnTo>
                  <a:pt x="1089621" y="1505343"/>
                </a:lnTo>
                <a:lnTo>
                  <a:pt x="730250" y="0"/>
                </a:lnTo>
                <a:lnTo>
                  <a:pt x="717931" y="2921"/>
                </a:lnTo>
                <a:lnTo>
                  <a:pt x="1077214" y="1508404"/>
                </a:lnTo>
                <a:lnTo>
                  <a:pt x="1030097" y="1459103"/>
                </a:lnTo>
                <a:lnTo>
                  <a:pt x="1026160" y="1458976"/>
                </a:lnTo>
                <a:lnTo>
                  <a:pt x="1021080" y="1463802"/>
                </a:lnTo>
                <a:lnTo>
                  <a:pt x="1020953" y="1467866"/>
                </a:lnTo>
                <a:lnTo>
                  <a:pt x="1091819" y="1542034"/>
                </a:lnTo>
                <a:lnTo>
                  <a:pt x="1095082" y="1531239"/>
                </a:lnTo>
                <a:lnTo>
                  <a:pt x="1120521" y="1447165"/>
                </a:lnTo>
                <a:lnTo>
                  <a:pt x="1121537" y="1443863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67868" y="293624"/>
            <a:ext cx="6287770" cy="880110"/>
            <a:chOff x="467868" y="293624"/>
            <a:chExt cx="6287770" cy="880110"/>
          </a:xfrm>
        </p:grpSpPr>
        <p:sp>
          <p:nvSpPr>
            <p:cNvPr id="3" name="object 3"/>
            <p:cNvSpPr/>
            <p:nvPr/>
          </p:nvSpPr>
          <p:spPr>
            <a:xfrm>
              <a:off x="725087" y="293624"/>
              <a:ext cx="6030357" cy="43135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67868" y="512064"/>
              <a:ext cx="2683764" cy="66141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07542" y="178688"/>
            <a:ext cx="6051550" cy="95313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535"/>
              </a:spcBef>
            </a:pPr>
            <a:r>
              <a:rPr sz="3200" dirty="0"/>
              <a:t>A </a:t>
            </a:r>
            <a:r>
              <a:rPr sz="3200" spc="-5" dirty="0"/>
              <a:t>légkörben minden</a:t>
            </a:r>
            <a:r>
              <a:rPr sz="3200" spc="-260" dirty="0"/>
              <a:t> </a:t>
            </a:r>
            <a:r>
              <a:rPr sz="3200" spc="-5" dirty="0"/>
              <a:t>mindennel  összefügg!</a:t>
            </a:r>
            <a:endParaRPr sz="3200"/>
          </a:p>
        </p:txBody>
      </p:sp>
      <p:sp>
        <p:nvSpPr>
          <p:cNvPr id="6" name="object 6"/>
          <p:cNvSpPr txBox="1"/>
          <p:nvPr/>
        </p:nvSpPr>
        <p:spPr>
          <a:xfrm>
            <a:off x="939495" y="1296669"/>
            <a:ext cx="7716520" cy="40614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ts val="2510"/>
              </a:lnSpc>
              <a:spcBef>
                <a:spcPts val="9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5" dirty="0">
                <a:latin typeface="Calibri"/>
                <a:cs typeface="Calibri"/>
              </a:rPr>
              <a:t>Az elmúlt </a:t>
            </a:r>
            <a:r>
              <a:rPr sz="2200" spc="-25" dirty="0">
                <a:latin typeface="Calibri"/>
                <a:cs typeface="Calibri"/>
              </a:rPr>
              <a:t>órákon </a:t>
            </a:r>
            <a:r>
              <a:rPr sz="2200" spc="-10" dirty="0">
                <a:latin typeface="Calibri"/>
                <a:cs typeface="Calibri"/>
              </a:rPr>
              <a:t>megismerkedtünk </a:t>
            </a:r>
            <a:r>
              <a:rPr sz="2200" spc="-5" dirty="0">
                <a:latin typeface="Calibri"/>
                <a:cs typeface="Calibri"/>
              </a:rPr>
              <a:t>az </a:t>
            </a:r>
            <a:r>
              <a:rPr sz="2200" spc="-10" dirty="0">
                <a:latin typeface="Calibri"/>
                <a:cs typeface="Calibri"/>
              </a:rPr>
              <a:t>időjárási</a:t>
            </a:r>
            <a:r>
              <a:rPr sz="2200" spc="6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elemekkel,</a:t>
            </a:r>
            <a:endParaRPr sz="2200">
              <a:latin typeface="Calibri"/>
              <a:cs typeface="Calibri"/>
            </a:endParaRPr>
          </a:p>
          <a:p>
            <a:pPr marL="241300" marR="5080">
              <a:lnSpc>
                <a:spcPts val="2380"/>
              </a:lnSpc>
              <a:spcBef>
                <a:spcPts val="165"/>
              </a:spcBef>
            </a:pPr>
            <a:r>
              <a:rPr sz="2200" spc="-10" dirty="0">
                <a:latin typeface="Calibri"/>
                <a:cs typeface="Calibri"/>
              </a:rPr>
              <a:t>valamint azzal, hogy </a:t>
            </a:r>
            <a:r>
              <a:rPr sz="2200" spc="-5" dirty="0">
                <a:latin typeface="Calibri"/>
                <a:cs typeface="Calibri"/>
              </a:rPr>
              <a:t>a Nap </a:t>
            </a:r>
            <a:r>
              <a:rPr sz="2200" spc="-15" dirty="0">
                <a:latin typeface="Calibri"/>
                <a:cs typeface="Calibri"/>
              </a:rPr>
              <a:t>sugárzása hogyan </a:t>
            </a:r>
            <a:r>
              <a:rPr sz="2200" spc="-5" dirty="0">
                <a:latin typeface="Calibri"/>
                <a:cs typeface="Calibri"/>
              </a:rPr>
              <a:t>melegíti </a:t>
            </a:r>
            <a:r>
              <a:rPr sz="2200" spc="-25" dirty="0">
                <a:latin typeface="Calibri"/>
                <a:cs typeface="Calibri"/>
              </a:rPr>
              <a:t>fel </a:t>
            </a:r>
            <a:r>
              <a:rPr sz="2200" spc="-5" dirty="0">
                <a:latin typeface="Calibri"/>
                <a:cs typeface="Calibri"/>
              </a:rPr>
              <a:t>a </a:t>
            </a:r>
            <a:r>
              <a:rPr sz="2200" spc="-10" dirty="0">
                <a:latin typeface="Calibri"/>
                <a:cs typeface="Calibri"/>
              </a:rPr>
              <a:t>levegőt  </a:t>
            </a:r>
            <a:r>
              <a:rPr sz="2200" spc="-5" dirty="0">
                <a:latin typeface="Calibri"/>
                <a:cs typeface="Calibri"/>
              </a:rPr>
              <a:t>és </a:t>
            </a:r>
            <a:r>
              <a:rPr sz="2200" spc="-10" dirty="0">
                <a:latin typeface="Calibri"/>
                <a:cs typeface="Calibri"/>
              </a:rPr>
              <a:t>milyen </a:t>
            </a:r>
            <a:r>
              <a:rPr sz="2200" spc="-25" dirty="0">
                <a:latin typeface="Calibri"/>
                <a:cs typeface="Calibri"/>
              </a:rPr>
              <a:t>tényezők </a:t>
            </a:r>
            <a:r>
              <a:rPr sz="2200" spc="-15" dirty="0">
                <a:latin typeface="Calibri"/>
                <a:cs typeface="Calibri"/>
              </a:rPr>
              <a:t>befolyásolják </a:t>
            </a:r>
            <a:r>
              <a:rPr sz="2200" spc="-5" dirty="0">
                <a:latin typeface="Calibri"/>
                <a:cs typeface="Calibri"/>
              </a:rPr>
              <a:t>a</a:t>
            </a:r>
            <a:r>
              <a:rPr sz="2200" spc="9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felmelegedést.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ts val="2510"/>
              </a:lnSpc>
              <a:spcBef>
                <a:spcPts val="69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5" dirty="0">
                <a:latin typeface="Calibri"/>
                <a:cs typeface="Calibri"/>
              </a:rPr>
              <a:t>A </a:t>
            </a:r>
            <a:r>
              <a:rPr sz="2200" spc="-35" dirty="0">
                <a:latin typeface="Calibri"/>
                <a:cs typeface="Calibri"/>
              </a:rPr>
              <a:t>következő </a:t>
            </a:r>
            <a:r>
              <a:rPr sz="2200" spc="-25" dirty="0">
                <a:latin typeface="Calibri"/>
                <a:cs typeface="Calibri"/>
              </a:rPr>
              <a:t>órákon </a:t>
            </a:r>
            <a:r>
              <a:rPr sz="2200" spc="-5" dirty="0">
                <a:latin typeface="Calibri"/>
                <a:cs typeface="Calibri"/>
              </a:rPr>
              <a:t>a </a:t>
            </a:r>
            <a:r>
              <a:rPr sz="2200" spc="-15" dirty="0">
                <a:latin typeface="Calibri"/>
                <a:cs typeface="Calibri"/>
              </a:rPr>
              <a:t>légköri </a:t>
            </a:r>
            <a:r>
              <a:rPr sz="2200" spc="-20" dirty="0">
                <a:latin typeface="Calibri"/>
                <a:cs typeface="Calibri"/>
              </a:rPr>
              <a:t>folyamatok </a:t>
            </a:r>
            <a:r>
              <a:rPr sz="2200" spc="-25" dirty="0">
                <a:latin typeface="Calibri"/>
                <a:cs typeface="Calibri"/>
              </a:rPr>
              <a:t>mozgató</a:t>
            </a:r>
            <a:r>
              <a:rPr sz="2200" spc="17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rugóival</a:t>
            </a:r>
            <a:endParaRPr sz="2200">
              <a:latin typeface="Calibri"/>
              <a:cs typeface="Calibri"/>
            </a:endParaRPr>
          </a:p>
          <a:p>
            <a:pPr marL="241300">
              <a:lnSpc>
                <a:spcPts val="2510"/>
              </a:lnSpc>
            </a:pPr>
            <a:r>
              <a:rPr sz="2200" spc="-10" dirty="0">
                <a:latin typeface="Calibri"/>
                <a:cs typeface="Calibri"/>
              </a:rPr>
              <a:t>ismerkedünk </a:t>
            </a:r>
            <a:r>
              <a:rPr sz="2200" dirty="0">
                <a:latin typeface="Calibri"/>
                <a:cs typeface="Calibri"/>
              </a:rPr>
              <a:t>meg, </a:t>
            </a:r>
            <a:r>
              <a:rPr sz="2200" spc="-10" dirty="0">
                <a:latin typeface="Calibri"/>
                <a:cs typeface="Calibri"/>
              </a:rPr>
              <a:t>amelyek </a:t>
            </a:r>
            <a:r>
              <a:rPr sz="2200" spc="-5" dirty="0">
                <a:latin typeface="Calibri"/>
                <a:cs typeface="Calibri"/>
              </a:rPr>
              <a:t>az </a:t>
            </a:r>
            <a:r>
              <a:rPr sz="2200" spc="-10" dirty="0">
                <a:latin typeface="Calibri"/>
                <a:cs typeface="Calibri"/>
              </a:rPr>
              <a:t>időjárást</a:t>
            </a:r>
            <a:r>
              <a:rPr sz="2200" spc="3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alakítják.</a:t>
            </a:r>
            <a:endParaRPr sz="2200">
              <a:latin typeface="Calibri"/>
              <a:cs typeface="Calibri"/>
            </a:endParaRPr>
          </a:p>
          <a:p>
            <a:pPr marL="241300" marR="1478915" indent="-228600">
              <a:lnSpc>
                <a:spcPts val="2380"/>
              </a:lnSpc>
              <a:spcBef>
                <a:spcPts val="102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10" dirty="0">
                <a:latin typeface="Calibri"/>
                <a:cs typeface="Calibri"/>
              </a:rPr>
              <a:t>Meg fogjuk </a:t>
            </a:r>
            <a:r>
              <a:rPr sz="2200" spc="-5" dirty="0">
                <a:latin typeface="Calibri"/>
                <a:cs typeface="Calibri"/>
              </a:rPr>
              <a:t>látni, </a:t>
            </a:r>
            <a:r>
              <a:rPr sz="2200" spc="-10" dirty="0">
                <a:latin typeface="Calibri"/>
                <a:cs typeface="Calibri"/>
              </a:rPr>
              <a:t>hogy </a:t>
            </a:r>
            <a:r>
              <a:rPr sz="2200" spc="-5" dirty="0">
                <a:latin typeface="Calibri"/>
                <a:cs typeface="Calibri"/>
              </a:rPr>
              <a:t>az </a:t>
            </a:r>
            <a:r>
              <a:rPr sz="2200" spc="-15" dirty="0">
                <a:latin typeface="Calibri"/>
                <a:cs typeface="Calibri"/>
              </a:rPr>
              <a:t>egész </a:t>
            </a:r>
            <a:r>
              <a:rPr sz="2200" spc="-10" dirty="0">
                <a:latin typeface="Calibri"/>
                <a:cs typeface="Calibri"/>
              </a:rPr>
              <a:t>Földet </a:t>
            </a:r>
            <a:r>
              <a:rPr sz="2200" spc="-20" dirty="0">
                <a:latin typeface="Calibri"/>
                <a:cs typeface="Calibri"/>
              </a:rPr>
              <a:t>átfogó </a:t>
            </a:r>
            <a:r>
              <a:rPr sz="2200" spc="-10" dirty="0">
                <a:latin typeface="Calibri"/>
                <a:cs typeface="Calibri"/>
              </a:rPr>
              <a:t>nagy  </a:t>
            </a:r>
            <a:r>
              <a:rPr sz="2200" spc="-20" dirty="0">
                <a:latin typeface="Calibri"/>
                <a:cs typeface="Calibri"/>
              </a:rPr>
              <a:t>szélrendszerektől egészen </a:t>
            </a:r>
            <a:r>
              <a:rPr sz="2200" spc="-5" dirty="0">
                <a:latin typeface="Calibri"/>
                <a:cs typeface="Calibri"/>
              </a:rPr>
              <a:t>a </a:t>
            </a:r>
            <a:r>
              <a:rPr sz="2200" spc="-10" dirty="0">
                <a:latin typeface="Calibri"/>
                <a:cs typeface="Calibri"/>
              </a:rPr>
              <a:t>helyi léptékben</a:t>
            </a:r>
            <a:r>
              <a:rPr sz="2200" spc="19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kialakuló</a:t>
            </a:r>
            <a:endParaRPr sz="2200">
              <a:latin typeface="Calibri"/>
              <a:cs typeface="Calibri"/>
            </a:endParaRPr>
          </a:p>
          <a:p>
            <a:pPr marL="241300">
              <a:lnSpc>
                <a:spcPts val="2205"/>
              </a:lnSpc>
            </a:pPr>
            <a:r>
              <a:rPr sz="2200" spc="-10" dirty="0">
                <a:latin typeface="Calibri"/>
                <a:cs typeface="Calibri"/>
              </a:rPr>
              <a:t>portölcsérekig </a:t>
            </a:r>
            <a:r>
              <a:rPr sz="2200" spc="-15" dirty="0">
                <a:latin typeface="Calibri"/>
                <a:cs typeface="Calibri"/>
              </a:rPr>
              <a:t>ugyanazok </a:t>
            </a:r>
            <a:r>
              <a:rPr sz="2200" spc="-5" dirty="0">
                <a:latin typeface="Calibri"/>
                <a:cs typeface="Calibri"/>
              </a:rPr>
              <a:t>a </a:t>
            </a:r>
            <a:r>
              <a:rPr sz="2200" spc="-15" dirty="0">
                <a:latin typeface="Calibri"/>
                <a:cs typeface="Calibri"/>
              </a:rPr>
              <a:t>fizikai törvények </a:t>
            </a:r>
            <a:r>
              <a:rPr sz="2200" spc="-5" dirty="0">
                <a:latin typeface="Calibri"/>
                <a:cs typeface="Calibri"/>
              </a:rPr>
              <a:t>és</a:t>
            </a:r>
            <a:r>
              <a:rPr sz="2200" spc="8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jelenségek</a:t>
            </a:r>
            <a:endParaRPr sz="2200">
              <a:latin typeface="Calibri"/>
              <a:cs typeface="Calibri"/>
            </a:endParaRPr>
          </a:p>
          <a:p>
            <a:pPr marL="241300">
              <a:lnSpc>
                <a:spcPts val="2510"/>
              </a:lnSpc>
            </a:pPr>
            <a:r>
              <a:rPr sz="2200" spc="-10" dirty="0">
                <a:latin typeface="Calibri"/>
                <a:cs typeface="Calibri"/>
              </a:rPr>
              <a:t>irányítják </a:t>
            </a:r>
            <a:r>
              <a:rPr sz="2200" spc="-5" dirty="0">
                <a:latin typeface="Calibri"/>
                <a:cs typeface="Calibri"/>
              </a:rPr>
              <a:t>a </a:t>
            </a:r>
            <a:r>
              <a:rPr sz="2200" spc="-15" dirty="0">
                <a:latin typeface="Calibri"/>
                <a:cs typeface="Calibri"/>
              </a:rPr>
              <a:t>légköri</a:t>
            </a:r>
            <a:r>
              <a:rPr sz="2200" spc="-20" dirty="0">
                <a:latin typeface="Calibri"/>
                <a:cs typeface="Calibri"/>
              </a:rPr>
              <a:t> folyamatokat.</a:t>
            </a:r>
            <a:endParaRPr sz="2200">
              <a:latin typeface="Calibri"/>
              <a:cs typeface="Calibri"/>
            </a:endParaRPr>
          </a:p>
          <a:p>
            <a:pPr marL="241300" marR="546735" indent="-228600">
              <a:lnSpc>
                <a:spcPts val="2380"/>
              </a:lnSpc>
              <a:spcBef>
                <a:spcPts val="104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5" dirty="0">
                <a:latin typeface="Calibri"/>
                <a:cs typeface="Calibri"/>
              </a:rPr>
              <a:t>A </a:t>
            </a:r>
            <a:r>
              <a:rPr sz="2200" spc="-15" dirty="0">
                <a:latin typeface="Calibri"/>
                <a:cs typeface="Calibri"/>
              </a:rPr>
              <a:t>légköri áramlásokat </a:t>
            </a:r>
            <a:r>
              <a:rPr sz="2200" spc="-5" dirty="0">
                <a:latin typeface="Calibri"/>
                <a:cs typeface="Calibri"/>
              </a:rPr>
              <a:t>kialakító </a:t>
            </a:r>
            <a:r>
              <a:rPr sz="2200" spc="-20" dirty="0">
                <a:latin typeface="Calibri"/>
                <a:cs typeface="Calibri"/>
              </a:rPr>
              <a:t>folyamatok </a:t>
            </a:r>
            <a:r>
              <a:rPr sz="2200" spc="-5" dirty="0">
                <a:latin typeface="Calibri"/>
                <a:cs typeface="Calibri"/>
              </a:rPr>
              <a:t>egymással  </a:t>
            </a:r>
            <a:r>
              <a:rPr sz="2200" spc="-15" dirty="0">
                <a:latin typeface="Calibri"/>
                <a:cs typeface="Calibri"/>
              </a:rPr>
              <a:t>összefüggenek, </a:t>
            </a:r>
            <a:r>
              <a:rPr sz="2200" spc="-5" dirty="0">
                <a:latin typeface="Calibri"/>
                <a:cs typeface="Calibri"/>
              </a:rPr>
              <a:t>egy </a:t>
            </a:r>
            <a:r>
              <a:rPr sz="2200" spc="-10" dirty="0">
                <a:latin typeface="Calibri"/>
                <a:cs typeface="Calibri"/>
              </a:rPr>
              <a:t>nagy RENDSZERT alkotnak, amelyen belül  </a:t>
            </a:r>
            <a:r>
              <a:rPr sz="2200" spc="-15" dirty="0">
                <a:latin typeface="Calibri"/>
                <a:cs typeface="Calibri"/>
              </a:rPr>
              <a:t>mindenféle mozgási </a:t>
            </a:r>
            <a:r>
              <a:rPr sz="2200" spc="-10" dirty="0">
                <a:latin typeface="Calibri"/>
                <a:cs typeface="Calibri"/>
              </a:rPr>
              <a:t>skálának </a:t>
            </a:r>
            <a:r>
              <a:rPr sz="2200" spc="-15" dirty="0">
                <a:latin typeface="Calibri"/>
                <a:cs typeface="Calibri"/>
              </a:rPr>
              <a:t>megvan </a:t>
            </a:r>
            <a:r>
              <a:rPr sz="2200" spc="-5" dirty="0">
                <a:latin typeface="Calibri"/>
                <a:cs typeface="Calibri"/>
              </a:rPr>
              <a:t>a </a:t>
            </a:r>
            <a:r>
              <a:rPr sz="2200" spc="-15" dirty="0">
                <a:latin typeface="Calibri"/>
                <a:cs typeface="Calibri"/>
              </a:rPr>
              <a:t>maga</a:t>
            </a:r>
            <a:r>
              <a:rPr sz="2200" spc="8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szerepe.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67868" y="385063"/>
            <a:ext cx="7754620" cy="880110"/>
            <a:chOff x="467868" y="385063"/>
            <a:chExt cx="7754620" cy="880110"/>
          </a:xfrm>
        </p:grpSpPr>
        <p:sp>
          <p:nvSpPr>
            <p:cNvPr id="3" name="object 3"/>
            <p:cNvSpPr/>
            <p:nvPr/>
          </p:nvSpPr>
          <p:spPr>
            <a:xfrm>
              <a:off x="724932" y="385063"/>
              <a:ext cx="6493270" cy="43135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67868" y="603504"/>
              <a:ext cx="7754111" cy="66141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07542" y="270763"/>
            <a:ext cx="7241540" cy="95313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535"/>
              </a:spcBef>
            </a:pPr>
            <a:r>
              <a:rPr sz="3200" spc="-5" dirty="0"/>
              <a:t>Az időjárási folyamatokat irányító  </a:t>
            </a:r>
            <a:r>
              <a:rPr sz="3200" dirty="0"/>
              <a:t>fizikai </a:t>
            </a:r>
            <a:r>
              <a:rPr sz="3200" spc="-5" dirty="0"/>
              <a:t>törvényszerűségek,</a:t>
            </a:r>
            <a:r>
              <a:rPr sz="3200" spc="-100" dirty="0"/>
              <a:t> </a:t>
            </a:r>
            <a:r>
              <a:rPr sz="3200" spc="-5" dirty="0"/>
              <a:t>jelenségek</a:t>
            </a:r>
            <a:endParaRPr sz="3200"/>
          </a:p>
        </p:txBody>
      </p:sp>
      <p:sp>
        <p:nvSpPr>
          <p:cNvPr id="6" name="object 6"/>
          <p:cNvSpPr txBox="1"/>
          <p:nvPr/>
        </p:nvSpPr>
        <p:spPr>
          <a:xfrm>
            <a:off x="707542" y="1429004"/>
            <a:ext cx="7731125" cy="426910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241300" marR="92075" indent="-228600">
              <a:lnSpc>
                <a:spcPts val="2380"/>
              </a:lnSpc>
              <a:spcBef>
                <a:spcPts val="39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10" dirty="0">
                <a:latin typeface="Calibri"/>
                <a:cs typeface="Calibri"/>
              </a:rPr>
              <a:t>Ahhoz, hogy </a:t>
            </a:r>
            <a:r>
              <a:rPr sz="2200" spc="-15" dirty="0">
                <a:latin typeface="Calibri"/>
                <a:cs typeface="Calibri"/>
              </a:rPr>
              <a:t>ezt </a:t>
            </a:r>
            <a:r>
              <a:rPr sz="2200" spc="-5" dirty="0">
                <a:latin typeface="Calibri"/>
                <a:cs typeface="Calibri"/>
              </a:rPr>
              <a:t>a </a:t>
            </a:r>
            <a:r>
              <a:rPr sz="2200" spc="-15" dirty="0">
                <a:latin typeface="Calibri"/>
                <a:cs typeface="Calibri"/>
              </a:rPr>
              <a:t>rendszert </a:t>
            </a:r>
            <a:r>
              <a:rPr sz="2200" spc="-5" dirty="0">
                <a:latin typeface="Calibri"/>
                <a:cs typeface="Calibri"/>
              </a:rPr>
              <a:t>jobban </a:t>
            </a:r>
            <a:r>
              <a:rPr sz="2200" spc="-10" dirty="0">
                <a:latin typeface="Calibri"/>
                <a:cs typeface="Calibri"/>
              </a:rPr>
              <a:t>megértsük, tekintsük át, hogy  milyen </a:t>
            </a:r>
            <a:r>
              <a:rPr sz="2200" spc="-15" dirty="0">
                <a:latin typeface="Calibri"/>
                <a:cs typeface="Calibri"/>
              </a:rPr>
              <a:t>fizikai törvényszerűségek </a:t>
            </a:r>
            <a:r>
              <a:rPr sz="2200" spc="-10" dirty="0">
                <a:latin typeface="Calibri"/>
                <a:cs typeface="Calibri"/>
              </a:rPr>
              <a:t>jelenségek vannak </a:t>
            </a:r>
            <a:r>
              <a:rPr sz="2200" spc="-5" dirty="0">
                <a:latin typeface="Calibri"/>
                <a:cs typeface="Calibri"/>
              </a:rPr>
              <a:t>a</a:t>
            </a:r>
            <a:r>
              <a:rPr sz="2200" spc="14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hátterében.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9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10" dirty="0">
                <a:latin typeface="Calibri"/>
                <a:cs typeface="Calibri"/>
              </a:rPr>
              <a:t>Alapszinten </a:t>
            </a:r>
            <a:r>
              <a:rPr sz="2200" spc="-25" dirty="0">
                <a:latin typeface="Calibri"/>
                <a:cs typeface="Calibri"/>
              </a:rPr>
              <a:t>ezekkel </a:t>
            </a:r>
            <a:r>
              <a:rPr sz="2200" spc="-5" dirty="0">
                <a:latin typeface="Calibri"/>
                <a:cs typeface="Calibri"/>
              </a:rPr>
              <a:t>már </a:t>
            </a:r>
            <a:r>
              <a:rPr sz="2200" dirty="0">
                <a:latin typeface="Calibri"/>
                <a:cs typeface="Calibri"/>
              </a:rPr>
              <a:t>az </a:t>
            </a:r>
            <a:r>
              <a:rPr sz="2200" spc="-5" dirty="0">
                <a:latin typeface="Calibri"/>
                <a:cs typeface="Calibri"/>
              </a:rPr>
              <a:t>általános </a:t>
            </a:r>
            <a:r>
              <a:rPr sz="2200" spc="-15" dirty="0">
                <a:latin typeface="Calibri"/>
                <a:cs typeface="Calibri"/>
              </a:rPr>
              <a:t>iskolában</a:t>
            </a:r>
            <a:r>
              <a:rPr sz="2200" spc="7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megismerkedtetek.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469265" algn="l"/>
              </a:tabLst>
            </a:pPr>
            <a:r>
              <a:rPr sz="2400" b="1" spc="-5" dirty="0">
                <a:solidFill>
                  <a:srgbClr val="44536A"/>
                </a:solidFill>
                <a:latin typeface="Calibri"/>
                <a:cs typeface="Calibri"/>
              </a:rPr>
              <a:t>1.	</a:t>
            </a:r>
            <a:r>
              <a:rPr sz="2400" b="1" dirty="0">
                <a:solidFill>
                  <a:srgbClr val="44536A"/>
                </a:solidFill>
                <a:latin typeface="Calibri"/>
                <a:cs typeface="Calibri"/>
              </a:rPr>
              <a:t>A </a:t>
            </a:r>
            <a:r>
              <a:rPr sz="2400" b="1" spc="-10" dirty="0">
                <a:solidFill>
                  <a:srgbClr val="44536A"/>
                </a:solidFill>
                <a:latin typeface="Calibri"/>
                <a:cs typeface="Calibri"/>
              </a:rPr>
              <a:t>sugárzási </a:t>
            </a:r>
            <a:r>
              <a:rPr sz="2400" b="1" spc="-5" dirty="0">
                <a:solidFill>
                  <a:srgbClr val="44536A"/>
                </a:solidFill>
                <a:latin typeface="Calibri"/>
                <a:cs typeface="Calibri"/>
              </a:rPr>
              <a:t>és </a:t>
            </a:r>
            <a:r>
              <a:rPr sz="2400" b="1" spc="-10" dirty="0">
                <a:solidFill>
                  <a:srgbClr val="44536A"/>
                </a:solidFill>
                <a:latin typeface="Calibri"/>
                <a:cs typeface="Calibri"/>
              </a:rPr>
              <a:t>hőátadási</a:t>
            </a:r>
            <a:r>
              <a:rPr sz="2400" b="1" spc="-2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44536A"/>
                </a:solidFill>
                <a:latin typeface="Calibri"/>
                <a:cs typeface="Calibri"/>
              </a:rPr>
              <a:t>törvények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510"/>
              </a:lnSpc>
              <a:spcBef>
                <a:spcPts val="960"/>
              </a:spcBef>
            </a:pPr>
            <a:r>
              <a:rPr sz="2200" spc="-5" dirty="0">
                <a:latin typeface="Calibri"/>
                <a:cs typeface="Calibri"/>
              </a:rPr>
              <a:t>Ismerjük a </a:t>
            </a:r>
            <a:r>
              <a:rPr sz="2200" spc="-10" dirty="0">
                <a:latin typeface="Calibri"/>
                <a:cs typeface="Calibri"/>
              </a:rPr>
              <a:t>Föld- </a:t>
            </a:r>
            <a:r>
              <a:rPr sz="2200" spc="-20" dirty="0">
                <a:latin typeface="Calibri"/>
                <a:cs typeface="Calibri"/>
              </a:rPr>
              <a:t>légkör </a:t>
            </a:r>
            <a:r>
              <a:rPr sz="2200" spc="-15" dirty="0">
                <a:latin typeface="Calibri"/>
                <a:cs typeface="Calibri"/>
              </a:rPr>
              <a:t>rendszer sugárzási </a:t>
            </a:r>
            <a:r>
              <a:rPr sz="2200" spc="-10" dirty="0">
                <a:latin typeface="Calibri"/>
                <a:cs typeface="Calibri"/>
              </a:rPr>
              <a:t>mérlegét. </a:t>
            </a:r>
            <a:r>
              <a:rPr sz="2200" spc="-25" dirty="0">
                <a:latin typeface="Calibri"/>
                <a:cs typeface="Calibri"/>
              </a:rPr>
              <a:t>Tudjuk, </a:t>
            </a:r>
            <a:r>
              <a:rPr sz="2200" spc="-5" dirty="0">
                <a:latin typeface="Calibri"/>
                <a:cs typeface="Calibri"/>
              </a:rPr>
              <a:t>hogy</a:t>
            </a:r>
            <a:r>
              <a:rPr sz="2200" spc="15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</a:t>
            </a:r>
            <a:endParaRPr sz="2200">
              <a:latin typeface="Calibri"/>
              <a:cs typeface="Calibri"/>
            </a:endParaRPr>
          </a:p>
          <a:p>
            <a:pPr marL="12700" marR="617220">
              <a:lnSpc>
                <a:spcPts val="2380"/>
              </a:lnSpc>
              <a:spcBef>
                <a:spcPts val="165"/>
              </a:spcBef>
            </a:pPr>
            <a:r>
              <a:rPr sz="2200" spc="-20" dirty="0">
                <a:latin typeface="Calibri"/>
                <a:cs typeface="Calibri"/>
              </a:rPr>
              <a:t>légkör </a:t>
            </a:r>
            <a:r>
              <a:rPr sz="2200" spc="-5" dirty="0">
                <a:latin typeface="Calibri"/>
                <a:cs typeface="Calibri"/>
              </a:rPr>
              <a:t>a </a:t>
            </a:r>
            <a:r>
              <a:rPr sz="2200" spc="-15" dirty="0">
                <a:latin typeface="Calibri"/>
                <a:cs typeface="Calibri"/>
              </a:rPr>
              <a:t>földfelszín </a:t>
            </a:r>
            <a:r>
              <a:rPr sz="2200" spc="-20" dirty="0">
                <a:latin typeface="Calibri"/>
                <a:cs typeface="Calibri"/>
              </a:rPr>
              <a:t>közvetítésével </a:t>
            </a:r>
            <a:r>
              <a:rPr sz="2200" spc="-10" dirty="0">
                <a:latin typeface="Calibri"/>
                <a:cs typeface="Calibri"/>
              </a:rPr>
              <a:t>hőátadás útján melegszik </a:t>
            </a:r>
            <a:r>
              <a:rPr sz="2200" spc="-20" dirty="0">
                <a:latin typeface="Calibri"/>
                <a:cs typeface="Calibri"/>
              </a:rPr>
              <a:t>fel.  </a:t>
            </a:r>
            <a:r>
              <a:rPr sz="2200" spc="-5" dirty="0">
                <a:latin typeface="Calibri"/>
                <a:cs typeface="Calibri"/>
              </a:rPr>
              <a:t>Azt is tudjuk, hogy a </a:t>
            </a:r>
            <a:r>
              <a:rPr sz="2200" spc="-10" dirty="0">
                <a:latin typeface="Calibri"/>
                <a:cs typeface="Calibri"/>
              </a:rPr>
              <a:t>gömb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alakú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ts val="2205"/>
              </a:lnSpc>
            </a:pPr>
            <a:r>
              <a:rPr sz="2200" spc="-10" dirty="0">
                <a:latin typeface="Calibri"/>
                <a:cs typeface="Calibri"/>
              </a:rPr>
              <a:t>Földön </a:t>
            </a:r>
            <a:r>
              <a:rPr sz="2200" spc="-5" dirty="0">
                <a:latin typeface="Calibri"/>
                <a:cs typeface="Calibri"/>
              </a:rPr>
              <a:t>a Nap </a:t>
            </a:r>
            <a:r>
              <a:rPr sz="2200" spc="-10" dirty="0">
                <a:latin typeface="Calibri"/>
                <a:cs typeface="Calibri"/>
              </a:rPr>
              <a:t>rövidhullámú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ts val="2375"/>
              </a:lnSpc>
            </a:pPr>
            <a:r>
              <a:rPr sz="2200" spc="-10" dirty="0">
                <a:latin typeface="Calibri"/>
                <a:cs typeface="Calibri"/>
              </a:rPr>
              <a:t>besugárzása </a:t>
            </a:r>
            <a:r>
              <a:rPr sz="2200" spc="-5" dirty="0">
                <a:latin typeface="Calibri"/>
                <a:cs typeface="Calibri"/>
              </a:rPr>
              <a:t>az </a:t>
            </a:r>
            <a:r>
              <a:rPr sz="2200" spc="-10" dirty="0">
                <a:latin typeface="Calibri"/>
                <a:cs typeface="Calibri"/>
              </a:rPr>
              <a:t>Egyenlítőnél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jóval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ts val="2375"/>
              </a:lnSpc>
            </a:pPr>
            <a:r>
              <a:rPr sz="2200" spc="-10" dirty="0">
                <a:latin typeface="Calibri"/>
                <a:cs typeface="Calibri"/>
              </a:rPr>
              <a:t>nagyobb, </a:t>
            </a:r>
            <a:r>
              <a:rPr sz="2200" spc="-5" dirty="0">
                <a:latin typeface="Calibri"/>
                <a:cs typeface="Calibri"/>
              </a:rPr>
              <a:t>míg a </a:t>
            </a:r>
            <a:r>
              <a:rPr sz="2200" spc="-25" dirty="0">
                <a:latin typeface="Calibri"/>
                <a:cs typeface="Calibri"/>
              </a:rPr>
              <a:t>sarkokat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alig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ts val="2510"/>
              </a:lnSpc>
            </a:pPr>
            <a:r>
              <a:rPr sz="2200" spc="-5" dirty="0">
                <a:latin typeface="Calibri"/>
                <a:cs typeface="Calibri"/>
              </a:rPr>
              <a:t>éri </a:t>
            </a:r>
            <a:r>
              <a:rPr sz="2200" spc="-10" dirty="0">
                <a:latin typeface="Calibri"/>
                <a:cs typeface="Calibri"/>
              </a:rPr>
              <a:t>besugárzás.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281042" y="4067251"/>
            <a:ext cx="4347845" cy="272986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164719"/>
            <a:ext cx="79463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9265" algn="l"/>
              </a:tabLst>
            </a:pPr>
            <a:r>
              <a:rPr sz="2400" spc="-5" dirty="0">
                <a:solidFill>
                  <a:srgbClr val="44536A"/>
                </a:solidFill>
                <a:latin typeface="Calibri"/>
                <a:cs typeface="Calibri"/>
              </a:rPr>
              <a:t>2.	</a:t>
            </a:r>
            <a:r>
              <a:rPr sz="2400" dirty="0">
                <a:solidFill>
                  <a:srgbClr val="44536A"/>
                </a:solidFill>
                <a:latin typeface="Calibri"/>
                <a:cs typeface="Calibri"/>
              </a:rPr>
              <a:t>A </a:t>
            </a:r>
            <a:r>
              <a:rPr sz="2400" spc="-5" dirty="0">
                <a:solidFill>
                  <a:srgbClr val="44536A"/>
                </a:solidFill>
                <a:latin typeface="Calibri"/>
                <a:cs typeface="Calibri"/>
              </a:rPr>
              <a:t>termodinamika </a:t>
            </a:r>
            <a:r>
              <a:rPr sz="2400" dirty="0">
                <a:solidFill>
                  <a:srgbClr val="44536A"/>
                </a:solidFill>
                <a:latin typeface="Calibri"/>
                <a:cs typeface="Calibri"/>
              </a:rPr>
              <a:t>I. </a:t>
            </a:r>
            <a:r>
              <a:rPr sz="2400" spc="-15" dirty="0">
                <a:solidFill>
                  <a:srgbClr val="44536A"/>
                </a:solidFill>
                <a:latin typeface="Calibri"/>
                <a:cs typeface="Calibri"/>
              </a:rPr>
              <a:t>főtétele </a:t>
            </a:r>
            <a:r>
              <a:rPr sz="2400" b="0" dirty="0">
                <a:solidFill>
                  <a:srgbClr val="000000"/>
                </a:solidFill>
                <a:latin typeface="Calibri"/>
                <a:cs typeface="Calibri"/>
              </a:rPr>
              <a:t>– </a:t>
            </a:r>
            <a:r>
              <a:rPr sz="2400" dirty="0">
                <a:solidFill>
                  <a:srgbClr val="44536A"/>
                </a:solidFill>
                <a:latin typeface="Calibri"/>
                <a:cs typeface="Calibri"/>
              </a:rPr>
              <a:t>A </a:t>
            </a:r>
            <a:r>
              <a:rPr sz="2400" spc="-15" dirty="0">
                <a:solidFill>
                  <a:srgbClr val="44536A"/>
                </a:solidFill>
                <a:latin typeface="Calibri"/>
                <a:cs typeface="Calibri"/>
              </a:rPr>
              <a:t>légkör </a:t>
            </a:r>
            <a:r>
              <a:rPr sz="2400" spc="-5" dirty="0">
                <a:solidFill>
                  <a:srgbClr val="44536A"/>
                </a:solidFill>
                <a:latin typeface="Calibri"/>
                <a:cs typeface="Calibri"/>
              </a:rPr>
              <a:t>egy </a:t>
            </a:r>
            <a:r>
              <a:rPr sz="2400" dirty="0">
                <a:solidFill>
                  <a:srgbClr val="44536A"/>
                </a:solidFill>
                <a:latin typeface="Calibri"/>
                <a:cs typeface="Calibri"/>
              </a:rPr>
              <a:t>óriási</a:t>
            </a:r>
            <a:r>
              <a:rPr sz="2400" spc="-10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4536A"/>
                </a:solidFill>
                <a:latin typeface="Calibri"/>
                <a:cs typeface="Calibri"/>
              </a:rPr>
              <a:t>hőerőgép!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7542" y="629538"/>
            <a:ext cx="7954009" cy="223202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5080">
              <a:lnSpc>
                <a:spcPts val="2160"/>
              </a:lnSpc>
              <a:spcBef>
                <a:spcPts val="375"/>
              </a:spcBef>
            </a:pPr>
            <a:r>
              <a:rPr sz="2000" dirty="0">
                <a:latin typeface="Calibri"/>
                <a:cs typeface="Calibri"/>
              </a:rPr>
              <a:t>Az I. </a:t>
            </a:r>
            <a:r>
              <a:rPr sz="2000" spc="-15" dirty="0">
                <a:latin typeface="Calibri"/>
                <a:cs typeface="Calibri"/>
              </a:rPr>
              <a:t>főtétel </a:t>
            </a:r>
            <a:r>
              <a:rPr sz="2000" spc="-10" dirty="0">
                <a:latin typeface="Calibri"/>
                <a:cs typeface="Calibri"/>
              </a:rPr>
              <a:t>termodinamikai </a:t>
            </a:r>
            <a:r>
              <a:rPr sz="2000" spc="-15" dirty="0">
                <a:latin typeface="Calibri"/>
                <a:cs typeface="Calibri"/>
              </a:rPr>
              <a:t>rendszerekre </a:t>
            </a:r>
            <a:r>
              <a:rPr sz="2000" spc="-5" dirty="0">
                <a:latin typeface="Calibri"/>
                <a:cs typeface="Calibri"/>
              </a:rPr>
              <a:t>kimondja </a:t>
            </a:r>
            <a:r>
              <a:rPr sz="2000" dirty="0">
                <a:latin typeface="Calibri"/>
                <a:cs typeface="Calibri"/>
              </a:rPr>
              <a:t>az </a:t>
            </a:r>
            <a:r>
              <a:rPr sz="2000" spc="-5" dirty="0">
                <a:latin typeface="Calibri"/>
                <a:cs typeface="Calibri"/>
              </a:rPr>
              <a:t>energia megmaradást,  vagyis </a:t>
            </a:r>
            <a:r>
              <a:rPr sz="2000" dirty="0">
                <a:latin typeface="Calibri"/>
                <a:cs typeface="Calibri"/>
              </a:rPr>
              <a:t>azt, </a:t>
            </a:r>
            <a:r>
              <a:rPr sz="2000" spc="-5" dirty="0">
                <a:latin typeface="Calibri"/>
                <a:cs typeface="Calibri"/>
              </a:rPr>
              <a:t>hogy </a:t>
            </a:r>
            <a:r>
              <a:rPr sz="2000" dirty="0">
                <a:latin typeface="Calibri"/>
                <a:cs typeface="Calibri"/>
              </a:rPr>
              <a:t>az </a:t>
            </a:r>
            <a:r>
              <a:rPr sz="2000" spc="-5" dirty="0">
                <a:latin typeface="Calibri"/>
                <a:cs typeface="Calibri"/>
              </a:rPr>
              <a:t>energia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10" dirty="0">
                <a:latin typeface="Calibri"/>
                <a:cs typeface="Calibri"/>
              </a:rPr>
              <a:t>termodinamikai </a:t>
            </a:r>
            <a:r>
              <a:rPr sz="2000" spc="-15" dirty="0">
                <a:latin typeface="Calibri"/>
                <a:cs typeface="Calibri"/>
              </a:rPr>
              <a:t>folyamatok </a:t>
            </a:r>
            <a:r>
              <a:rPr sz="2000" spc="-10" dirty="0">
                <a:latin typeface="Calibri"/>
                <a:cs typeface="Calibri"/>
              </a:rPr>
              <a:t>során átalakulhat,  </a:t>
            </a:r>
            <a:r>
              <a:rPr sz="2000" spc="-5" dirty="0">
                <a:latin typeface="Calibri"/>
                <a:cs typeface="Calibri"/>
              </a:rPr>
              <a:t>de nem </a:t>
            </a:r>
            <a:r>
              <a:rPr sz="2000" spc="-20" dirty="0">
                <a:latin typeface="Calibri"/>
                <a:cs typeface="Calibri"/>
              </a:rPr>
              <a:t>keletkezhet </a:t>
            </a:r>
            <a:r>
              <a:rPr sz="2000" dirty="0">
                <a:latin typeface="Calibri"/>
                <a:cs typeface="Calibri"/>
              </a:rPr>
              <a:t>és </a:t>
            </a:r>
            <a:r>
              <a:rPr sz="2000" spc="-5" dirty="0">
                <a:latin typeface="Calibri"/>
                <a:cs typeface="Calibri"/>
              </a:rPr>
              <a:t>nem </a:t>
            </a:r>
            <a:r>
              <a:rPr sz="2000" spc="-10" dirty="0">
                <a:latin typeface="Calibri"/>
                <a:cs typeface="Calibri"/>
              </a:rPr>
              <a:t>veszhet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el.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280"/>
              </a:lnSpc>
              <a:spcBef>
                <a:spcPts val="740"/>
              </a:spcBef>
            </a:pPr>
            <a:r>
              <a:rPr sz="2000" dirty="0">
                <a:latin typeface="Calibri"/>
                <a:cs typeface="Calibri"/>
              </a:rPr>
              <a:t>A </a:t>
            </a:r>
            <a:r>
              <a:rPr sz="2000" spc="-5" dirty="0">
                <a:latin typeface="Calibri"/>
                <a:cs typeface="Calibri"/>
              </a:rPr>
              <a:t>mi </a:t>
            </a:r>
            <a:r>
              <a:rPr sz="2000" dirty="0">
                <a:latin typeface="Calibri"/>
                <a:cs typeface="Calibri"/>
              </a:rPr>
              <a:t>esetünkben a Nap </a:t>
            </a:r>
            <a:r>
              <a:rPr sz="2000" spc="-10" dirty="0">
                <a:latin typeface="Calibri"/>
                <a:cs typeface="Calibri"/>
              </a:rPr>
              <a:t>sugárzása </a:t>
            </a:r>
            <a:r>
              <a:rPr sz="2000" spc="-20" dirty="0">
                <a:latin typeface="Calibri"/>
                <a:cs typeface="Calibri"/>
              </a:rPr>
              <a:t>következtében </a:t>
            </a:r>
            <a:r>
              <a:rPr sz="2000" spc="-10" dirty="0">
                <a:latin typeface="Calibri"/>
                <a:cs typeface="Calibri"/>
              </a:rPr>
              <a:t>felmelegedett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levegő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280"/>
              </a:lnSpc>
            </a:pPr>
            <a:r>
              <a:rPr sz="2000" spc="-5" dirty="0">
                <a:latin typeface="Calibri"/>
                <a:cs typeface="Calibri"/>
              </a:rPr>
              <a:t>hőenergiája mechanikai </a:t>
            </a:r>
            <a:r>
              <a:rPr sz="2000" spc="-10" dirty="0">
                <a:latin typeface="Calibri"/>
                <a:cs typeface="Calibri"/>
              </a:rPr>
              <a:t>energiává (mozgássá, azaz széllé) </a:t>
            </a:r>
            <a:r>
              <a:rPr sz="2000" spc="-5" dirty="0">
                <a:latin typeface="Calibri"/>
                <a:cs typeface="Calibri"/>
              </a:rPr>
              <a:t>alakul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át.</a:t>
            </a:r>
            <a:endParaRPr sz="2000">
              <a:latin typeface="Calibri"/>
              <a:cs typeface="Calibri"/>
            </a:endParaRPr>
          </a:p>
          <a:p>
            <a:pPr marL="12700" marR="363855">
              <a:lnSpc>
                <a:spcPts val="2160"/>
              </a:lnSpc>
              <a:spcBef>
                <a:spcPts val="1025"/>
              </a:spcBef>
            </a:pPr>
            <a:r>
              <a:rPr sz="2000" spc="-20" dirty="0">
                <a:latin typeface="Calibri"/>
                <a:cs typeface="Calibri"/>
              </a:rPr>
              <a:t>Tudjuk, </a:t>
            </a:r>
            <a:r>
              <a:rPr sz="2000" dirty="0">
                <a:latin typeface="Calibri"/>
                <a:cs typeface="Calibri"/>
              </a:rPr>
              <a:t>hogy a </a:t>
            </a:r>
            <a:r>
              <a:rPr sz="2000" spc="-15" dirty="0">
                <a:latin typeface="Calibri"/>
                <a:cs typeface="Calibri"/>
              </a:rPr>
              <a:t>légkör eltérő </a:t>
            </a:r>
            <a:r>
              <a:rPr sz="2000" spc="-5" dirty="0">
                <a:latin typeface="Calibri"/>
                <a:cs typeface="Calibri"/>
              </a:rPr>
              <a:t>felmelegedése </a:t>
            </a:r>
            <a:r>
              <a:rPr sz="2000" spc="-15" dirty="0">
                <a:latin typeface="Calibri"/>
                <a:cs typeface="Calibri"/>
              </a:rPr>
              <a:t>eltérő </a:t>
            </a:r>
            <a:r>
              <a:rPr sz="2000" spc="-10" dirty="0">
                <a:latin typeface="Calibri"/>
                <a:cs typeface="Calibri"/>
              </a:rPr>
              <a:t>légnyomású </a:t>
            </a:r>
            <a:r>
              <a:rPr sz="2000" spc="-15" dirty="0">
                <a:latin typeface="Calibri"/>
                <a:cs typeface="Calibri"/>
              </a:rPr>
              <a:t>területeket  </a:t>
            </a:r>
            <a:r>
              <a:rPr sz="2000" spc="-10" dirty="0">
                <a:latin typeface="Calibri"/>
                <a:cs typeface="Calibri"/>
              </a:rPr>
              <a:t>hoz létre, </a:t>
            </a:r>
            <a:r>
              <a:rPr sz="2000" dirty="0">
                <a:latin typeface="Calibri"/>
                <a:cs typeface="Calibri"/>
              </a:rPr>
              <a:t>és </a:t>
            </a:r>
            <a:r>
              <a:rPr sz="2000" spc="-15" dirty="0">
                <a:latin typeface="Calibri"/>
                <a:cs typeface="Calibri"/>
              </a:rPr>
              <a:t>ez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5" dirty="0">
                <a:latin typeface="Calibri"/>
                <a:cs typeface="Calibri"/>
              </a:rPr>
              <a:t>légnyomáskülönbség </a:t>
            </a:r>
            <a:r>
              <a:rPr sz="2000" dirty="0">
                <a:latin typeface="Calibri"/>
                <a:cs typeface="Calibri"/>
              </a:rPr>
              <a:t>indítja meg a </a:t>
            </a:r>
            <a:r>
              <a:rPr sz="2000" spc="-10" dirty="0">
                <a:latin typeface="Calibri"/>
                <a:cs typeface="Calibri"/>
              </a:rPr>
              <a:t>levegő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áramlását.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99580" y="2989579"/>
            <a:ext cx="8390255" cy="2988310"/>
            <a:chOff x="399580" y="2989579"/>
            <a:chExt cx="8390255" cy="2988310"/>
          </a:xfrm>
        </p:grpSpPr>
        <p:sp>
          <p:nvSpPr>
            <p:cNvPr id="5" name="object 5"/>
            <p:cNvSpPr/>
            <p:nvPr/>
          </p:nvSpPr>
          <p:spPr>
            <a:xfrm>
              <a:off x="399580" y="3459937"/>
              <a:ext cx="2737231" cy="251777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405251" y="3460051"/>
              <a:ext cx="2605024" cy="23948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800350" y="2995929"/>
              <a:ext cx="1255395" cy="682625"/>
            </a:xfrm>
            <a:custGeom>
              <a:avLst/>
              <a:gdLst/>
              <a:ahLst/>
              <a:cxnLst/>
              <a:rect l="l" t="t" r="r" b="b"/>
              <a:pathLst>
                <a:path w="1255395" h="682625">
                  <a:moveTo>
                    <a:pt x="1255140" y="511810"/>
                  </a:moveTo>
                  <a:lnTo>
                    <a:pt x="914019" y="511810"/>
                  </a:lnTo>
                  <a:lnTo>
                    <a:pt x="1117346" y="682498"/>
                  </a:lnTo>
                  <a:lnTo>
                    <a:pt x="1255140" y="511810"/>
                  </a:lnTo>
                  <a:close/>
                </a:path>
                <a:path w="1255395" h="682625">
                  <a:moveTo>
                    <a:pt x="170561" y="0"/>
                  </a:moveTo>
                  <a:lnTo>
                    <a:pt x="0" y="0"/>
                  </a:lnTo>
                  <a:lnTo>
                    <a:pt x="56177" y="1003"/>
                  </a:lnTo>
                  <a:lnTo>
                    <a:pt x="111693" y="3981"/>
                  </a:lnTo>
                  <a:lnTo>
                    <a:pt x="166456" y="8889"/>
                  </a:lnTo>
                  <a:lnTo>
                    <a:pt x="220376" y="15680"/>
                  </a:lnTo>
                  <a:lnTo>
                    <a:pt x="273365" y="24308"/>
                  </a:lnTo>
                  <a:lnTo>
                    <a:pt x="325333" y="34728"/>
                  </a:lnTo>
                  <a:lnTo>
                    <a:pt x="376190" y="46893"/>
                  </a:lnTo>
                  <a:lnTo>
                    <a:pt x="425845" y="60757"/>
                  </a:lnTo>
                  <a:lnTo>
                    <a:pt x="474210" y="76274"/>
                  </a:lnTo>
                  <a:lnTo>
                    <a:pt x="521195" y="93398"/>
                  </a:lnTo>
                  <a:lnTo>
                    <a:pt x="566710" y="112084"/>
                  </a:lnTo>
                  <a:lnTo>
                    <a:pt x="610666" y="132284"/>
                  </a:lnTo>
                  <a:lnTo>
                    <a:pt x="652972" y="153953"/>
                  </a:lnTo>
                  <a:lnTo>
                    <a:pt x="693540" y="177046"/>
                  </a:lnTo>
                  <a:lnTo>
                    <a:pt x="732278" y="201515"/>
                  </a:lnTo>
                  <a:lnTo>
                    <a:pt x="769099" y="227315"/>
                  </a:lnTo>
                  <a:lnTo>
                    <a:pt x="803911" y="254400"/>
                  </a:lnTo>
                  <a:lnTo>
                    <a:pt x="836626" y="282724"/>
                  </a:lnTo>
                  <a:lnTo>
                    <a:pt x="867154" y="312240"/>
                  </a:lnTo>
                  <a:lnTo>
                    <a:pt x="895404" y="342904"/>
                  </a:lnTo>
                  <a:lnTo>
                    <a:pt x="921288" y="374668"/>
                  </a:lnTo>
                  <a:lnTo>
                    <a:pt x="944716" y="407486"/>
                  </a:lnTo>
                  <a:lnTo>
                    <a:pt x="965597" y="441313"/>
                  </a:lnTo>
                  <a:lnTo>
                    <a:pt x="983842" y="476103"/>
                  </a:lnTo>
                  <a:lnTo>
                    <a:pt x="999363" y="511810"/>
                  </a:lnTo>
                  <a:lnTo>
                    <a:pt x="1169924" y="511810"/>
                  </a:lnTo>
                  <a:lnTo>
                    <a:pt x="1154403" y="476103"/>
                  </a:lnTo>
                  <a:lnTo>
                    <a:pt x="1136158" y="441313"/>
                  </a:lnTo>
                  <a:lnTo>
                    <a:pt x="1115277" y="407486"/>
                  </a:lnTo>
                  <a:lnTo>
                    <a:pt x="1091849" y="374668"/>
                  </a:lnTo>
                  <a:lnTo>
                    <a:pt x="1065965" y="342904"/>
                  </a:lnTo>
                  <a:lnTo>
                    <a:pt x="1037715" y="312240"/>
                  </a:lnTo>
                  <a:lnTo>
                    <a:pt x="1007187" y="282724"/>
                  </a:lnTo>
                  <a:lnTo>
                    <a:pt x="974472" y="254400"/>
                  </a:lnTo>
                  <a:lnTo>
                    <a:pt x="939660" y="227315"/>
                  </a:lnTo>
                  <a:lnTo>
                    <a:pt x="902839" y="201515"/>
                  </a:lnTo>
                  <a:lnTo>
                    <a:pt x="864101" y="177046"/>
                  </a:lnTo>
                  <a:lnTo>
                    <a:pt x="823533" y="153953"/>
                  </a:lnTo>
                  <a:lnTo>
                    <a:pt x="781227" y="132284"/>
                  </a:lnTo>
                  <a:lnTo>
                    <a:pt x="737271" y="112084"/>
                  </a:lnTo>
                  <a:lnTo>
                    <a:pt x="691756" y="93398"/>
                  </a:lnTo>
                  <a:lnTo>
                    <a:pt x="644771" y="76274"/>
                  </a:lnTo>
                  <a:lnTo>
                    <a:pt x="596406" y="60757"/>
                  </a:lnTo>
                  <a:lnTo>
                    <a:pt x="546751" y="46893"/>
                  </a:lnTo>
                  <a:lnTo>
                    <a:pt x="495894" y="34728"/>
                  </a:lnTo>
                  <a:lnTo>
                    <a:pt x="443926" y="24308"/>
                  </a:lnTo>
                  <a:lnTo>
                    <a:pt x="390937" y="15680"/>
                  </a:lnTo>
                  <a:lnTo>
                    <a:pt x="337017" y="8889"/>
                  </a:lnTo>
                  <a:lnTo>
                    <a:pt x="282254" y="3981"/>
                  </a:lnTo>
                  <a:lnTo>
                    <a:pt x="226738" y="1003"/>
                  </a:lnTo>
                  <a:lnTo>
                    <a:pt x="170561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768220" y="2995929"/>
              <a:ext cx="1117600" cy="682625"/>
            </a:xfrm>
            <a:custGeom>
              <a:avLst/>
              <a:gdLst/>
              <a:ahLst/>
              <a:cxnLst/>
              <a:rect l="l" t="t" r="r" b="b"/>
              <a:pathLst>
                <a:path w="1117600" h="682625">
                  <a:moveTo>
                    <a:pt x="1032129" y="0"/>
                  </a:moveTo>
                  <a:lnTo>
                    <a:pt x="975492" y="1009"/>
                  </a:lnTo>
                  <a:lnTo>
                    <a:pt x="919654" y="4004"/>
                  </a:lnTo>
                  <a:lnTo>
                    <a:pt x="864694" y="8932"/>
                  </a:lnTo>
                  <a:lnTo>
                    <a:pt x="810690" y="15741"/>
                  </a:lnTo>
                  <a:lnTo>
                    <a:pt x="757722" y="24379"/>
                  </a:lnTo>
                  <a:lnTo>
                    <a:pt x="705868" y="34793"/>
                  </a:lnTo>
                  <a:lnTo>
                    <a:pt x="655205" y="46933"/>
                  </a:lnTo>
                  <a:lnTo>
                    <a:pt x="605814" y="60745"/>
                  </a:lnTo>
                  <a:lnTo>
                    <a:pt x="557773" y="76178"/>
                  </a:lnTo>
                  <a:lnTo>
                    <a:pt x="511160" y="93180"/>
                  </a:lnTo>
                  <a:lnTo>
                    <a:pt x="466055" y="111698"/>
                  </a:lnTo>
                  <a:lnTo>
                    <a:pt x="422535" y="131681"/>
                  </a:lnTo>
                  <a:lnTo>
                    <a:pt x="380679" y="153077"/>
                  </a:lnTo>
                  <a:lnTo>
                    <a:pt x="340566" y="175833"/>
                  </a:lnTo>
                  <a:lnTo>
                    <a:pt x="302275" y="199898"/>
                  </a:lnTo>
                  <a:lnTo>
                    <a:pt x="265885" y="225219"/>
                  </a:lnTo>
                  <a:lnTo>
                    <a:pt x="231473" y="251744"/>
                  </a:lnTo>
                  <a:lnTo>
                    <a:pt x="199119" y="279422"/>
                  </a:lnTo>
                  <a:lnTo>
                    <a:pt x="168902" y="308200"/>
                  </a:lnTo>
                  <a:lnTo>
                    <a:pt x="140899" y="338026"/>
                  </a:lnTo>
                  <a:lnTo>
                    <a:pt x="115190" y="368849"/>
                  </a:lnTo>
                  <a:lnTo>
                    <a:pt x="91853" y="400616"/>
                  </a:lnTo>
                  <a:lnTo>
                    <a:pt x="70967" y="433275"/>
                  </a:lnTo>
                  <a:lnTo>
                    <a:pt x="52611" y="466774"/>
                  </a:lnTo>
                  <a:lnTo>
                    <a:pt x="23802" y="536085"/>
                  </a:lnTo>
                  <a:lnTo>
                    <a:pt x="6055" y="608131"/>
                  </a:lnTo>
                  <a:lnTo>
                    <a:pt x="0" y="682498"/>
                  </a:lnTo>
                  <a:lnTo>
                    <a:pt x="170561" y="682498"/>
                  </a:lnTo>
                  <a:lnTo>
                    <a:pt x="172123" y="644689"/>
                  </a:lnTo>
                  <a:lnTo>
                    <a:pt x="176757" y="607391"/>
                  </a:lnTo>
                  <a:lnTo>
                    <a:pt x="194928" y="534557"/>
                  </a:lnTo>
                  <a:lnTo>
                    <a:pt x="224441" y="464447"/>
                  </a:lnTo>
                  <a:lnTo>
                    <a:pt x="243254" y="430555"/>
                  </a:lnTo>
                  <a:lnTo>
                    <a:pt x="264666" y="397514"/>
                  </a:lnTo>
                  <a:lnTo>
                    <a:pt x="288599" y="365380"/>
                  </a:lnTo>
                  <a:lnTo>
                    <a:pt x="314973" y="334209"/>
                  </a:lnTo>
                  <a:lnTo>
                    <a:pt x="343710" y="304059"/>
                  </a:lnTo>
                  <a:lnTo>
                    <a:pt x="374731" y="274986"/>
                  </a:lnTo>
                  <a:lnTo>
                    <a:pt x="407957" y="247047"/>
                  </a:lnTo>
                  <a:lnTo>
                    <a:pt x="443309" y="220297"/>
                  </a:lnTo>
                  <a:lnTo>
                    <a:pt x="480708" y="194794"/>
                  </a:lnTo>
                  <a:lnTo>
                    <a:pt x="520076" y="170593"/>
                  </a:lnTo>
                  <a:lnTo>
                    <a:pt x="561334" y="147753"/>
                  </a:lnTo>
                  <a:lnTo>
                    <a:pt x="604403" y="126328"/>
                  </a:lnTo>
                  <a:lnTo>
                    <a:pt x="649203" y="106377"/>
                  </a:lnTo>
                  <a:lnTo>
                    <a:pt x="695657" y="87954"/>
                  </a:lnTo>
                  <a:lnTo>
                    <a:pt x="743686" y="71118"/>
                  </a:lnTo>
                  <a:lnTo>
                    <a:pt x="793210" y="55923"/>
                  </a:lnTo>
                  <a:lnTo>
                    <a:pt x="844150" y="42428"/>
                  </a:lnTo>
                  <a:lnTo>
                    <a:pt x="896429" y="30688"/>
                  </a:lnTo>
                  <a:lnTo>
                    <a:pt x="949966" y="20759"/>
                  </a:lnTo>
                  <a:lnTo>
                    <a:pt x="1004684" y="12700"/>
                  </a:lnTo>
                  <a:lnTo>
                    <a:pt x="1060504" y="6565"/>
                  </a:lnTo>
                  <a:lnTo>
                    <a:pt x="1117346" y="2412"/>
                  </a:lnTo>
                  <a:lnTo>
                    <a:pt x="1096083" y="1393"/>
                  </a:lnTo>
                  <a:lnTo>
                    <a:pt x="1074785" y="635"/>
                  </a:lnTo>
                  <a:lnTo>
                    <a:pt x="1053463" y="162"/>
                  </a:lnTo>
                  <a:lnTo>
                    <a:pt x="1032129" y="0"/>
                  </a:lnTo>
                  <a:close/>
                </a:path>
              </a:pathLst>
            </a:custGeom>
            <a:solidFill>
              <a:srgbClr val="487C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768220" y="2995929"/>
              <a:ext cx="2287270" cy="682625"/>
            </a:xfrm>
            <a:custGeom>
              <a:avLst/>
              <a:gdLst/>
              <a:ahLst/>
              <a:cxnLst/>
              <a:rect l="l" t="t" r="r" b="b"/>
              <a:pathLst>
                <a:path w="2287270" h="682625">
                  <a:moveTo>
                    <a:pt x="1117346" y="2412"/>
                  </a:moveTo>
                  <a:lnTo>
                    <a:pt x="1060504" y="6565"/>
                  </a:lnTo>
                  <a:lnTo>
                    <a:pt x="1004684" y="12700"/>
                  </a:lnTo>
                  <a:lnTo>
                    <a:pt x="949966" y="20759"/>
                  </a:lnTo>
                  <a:lnTo>
                    <a:pt x="896429" y="30688"/>
                  </a:lnTo>
                  <a:lnTo>
                    <a:pt x="844150" y="42428"/>
                  </a:lnTo>
                  <a:lnTo>
                    <a:pt x="793210" y="55923"/>
                  </a:lnTo>
                  <a:lnTo>
                    <a:pt x="743686" y="71118"/>
                  </a:lnTo>
                  <a:lnTo>
                    <a:pt x="695657" y="87954"/>
                  </a:lnTo>
                  <a:lnTo>
                    <a:pt x="649203" y="106377"/>
                  </a:lnTo>
                  <a:lnTo>
                    <a:pt x="604403" y="126328"/>
                  </a:lnTo>
                  <a:lnTo>
                    <a:pt x="561334" y="147753"/>
                  </a:lnTo>
                  <a:lnTo>
                    <a:pt x="520076" y="170593"/>
                  </a:lnTo>
                  <a:lnTo>
                    <a:pt x="480708" y="194794"/>
                  </a:lnTo>
                  <a:lnTo>
                    <a:pt x="443309" y="220297"/>
                  </a:lnTo>
                  <a:lnTo>
                    <a:pt x="407957" y="247047"/>
                  </a:lnTo>
                  <a:lnTo>
                    <a:pt x="374731" y="274986"/>
                  </a:lnTo>
                  <a:lnTo>
                    <a:pt x="343710" y="304059"/>
                  </a:lnTo>
                  <a:lnTo>
                    <a:pt x="314973" y="334209"/>
                  </a:lnTo>
                  <a:lnTo>
                    <a:pt x="288599" y="365380"/>
                  </a:lnTo>
                  <a:lnTo>
                    <a:pt x="264666" y="397514"/>
                  </a:lnTo>
                  <a:lnTo>
                    <a:pt x="243254" y="430555"/>
                  </a:lnTo>
                  <a:lnTo>
                    <a:pt x="224441" y="464447"/>
                  </a:lnTo>
                  <a:lnTo>
                    <a:pt x="208306" y="499134"/>
                  </a:lnTo>
                  <a:lnTo>
                    <a:pt x="184385" y="570662"/>
                  </a:lnTo>
                  <a:lnTo>
                    <a:pt x="172123" y="644689"/>
                  </a:lnTo>
                  <a:lnTo>
                    <a:pt x="170561" y="682498"/>
                  </a:lnTo>
                  <a:lnTo>
                    <a:pt x="0" y="682498"/>
                  </a:lnTo>
                  <a:lnTo>
                    <a:pt x="1526" y="645050"/>
                  </a:lnTo>
                  <a:lnTo>
                    <a:pt x="6055" y="608131"/>
                  </a:lnTo>
                  <a:lnTo>
                    <a:pt x="23802" y="536085"/>
                  </a:lnTo>
                  <a:lnTo>
                    <a:pt x="52611" y="466774"/>
                  </a:lnTo>
                  <a:lnTo>
                    <a:pt x="70967" y="433275"/>
                  </a:lnTo>
                  <a:lnTo>
                    <a:pt x="91853" y="400616"/>
                  </a:lnTo>
                  <a:lnTo>
                    <a:pt x="115190" y="368849"/>
                  </a:lnTo>
                  <a:lnTo>
                    <a:pt x="140899" y="338026"/>
                  </a:lnTo>
                  <a:lnTo>
                    <a:pt x="168902" y="308200"/>
                  </a:lnTo>
                  <a:lnTo>
                    <a:pt x="199119" y="279422"/>
                  </a:lnTo>
                  <a:lnTo>
                    <a:pt x="231473" y="251744"/>
                  </a:lnTo>
                  <a:lnTo>
                    <a:pt x="265885" y="225219"/>
                  </a:lnTo>
                  <a:lnTo>
                    <a:pt x="302275" y="199898"/>
                  </a:lnTo>
                  <a:lnTo>
                    <a:pt x="340566" y="175833"/>
                  </a:lnTo>
                  <a:lnTo>
                    <a:pt x="380679" y="153077"/>
                  </a:lnTo>
                  <a:lnTo>
                    <a:pt x="422535" y="131681"/>
                  </a:lnTo>
                  <a:lnTo>
                    <a:pt x="466055" y="111698"/>
                  </a:lnTo>
                  <a:lnTo>
                    <a:pt x="511160" y="93180"/>
                  </a:lnTo>
                  <a:lnTo>
                    <a:pt x="557773" y="76178"/>
                  </a:lnTo>
                  <a:lnTo>
                    <a:pt x="605814" y="60745"/>
                  </a:lnTo>
                  <a:lnTo>
                    <a:pt x="655205" y="46933"/>
                  </a:lnTo>
                  <a:lnTo>
                    <a:pt x="705868" y="34793"/>
                  </a:lnTo>
                  <a:lnTo>
                    <a:pt x="757722" y="24379"/>
                  </a:lnTo>
                  <a:lnTo>
                    <a:pt x="810690" y="15741"/>
                  </a:lnTo>
                  <a:lnTo>
                    <a:pt x="864694" y="8932"/>
                  </a:lnTo>
                  <a:lnTo>
                    <a:pt x="919654" y="4004"/>
                  </a:lnTo>
                  <a:lnTo>
                    <a:pt x="975492" y="1009"/>
                  </a:lnTo>
                  <a:lnTo>
                    <a:pt x="1032129" y="0"/>
                  </a:lnTo>
                  <a:lnTo>
                    <a:pt x="1202690" y="0"/>
                  </a:lnTo>
                  <a:lnTo>
                    <a:pt x="1258867" y="1003"/>
                  </a:lnTo>
                  <a:lnTo>
                    <a:pt x="1314383" y="3981"/>
                  </a:lnTo>
                  <a:lnTo>
                    <a:pt x="1369146" y="8889"/>
                  </a:lnTo>
                  <a:lnTo>
                    <a:pt x="1423066" y="15680"/>
                  </a:lnTo>
                  <a:lnTo>
                    <a:pt x="1476055" y="24308"/>
                  </a:lnTo>
                  <a:lnTo>
                    <a:pt x="1528023" y="34728"/>
                  </a:lnTo>
                  <a:lnTo>
                    <a:pt x="1578880" y="46893"/>
                  </a:lnTo>
                  <a:lnTo>
                    <a:pt x="1628535" y="60757"/>
                  </a:lnTo>
                  <a:lnTo>
                    <a:pt x="1676900" y="76274"/>
                  </a:lnTo>
                  <a:lnTo>
                    <a:pt x="1723885" y="93398"/>
                  </a:lnTo>
                  <a:lnTo>
                    <a:pt x="1769400" y="112084"/>
                  </a:lnTo>
                  <a:lnTo>
                    <a:pt x="1813356" y="132284"/>
                  </a:lnTo>
                  <a:lnTo>
                    <a:pt x="1855662" y="153953"/>
                  </a:lnTo>
                  <a:lnTo>
                    <a:pt x="1896230" y="177046"/>
                  </a:lnTo>
                  <a:lnTo>
                    <a:pt x="1934968" y="201515"/>
                  </a:lnTo>
                  <a:lnTo>
                    <a:pt x="1971789" y="227315"/>
                  </a:lnTo>
                  <a:lnTo>
                    <a:pt x="2006601" y="254400"/>
                  </a:lnTo>
                  <a:lnTo>
                    <a:pt x="2039316" y="282724"/>
                  </a:lnTo>
                  <a:lnTo>
                    <a:pt x="2069844" y="312240"/>
                  </a:lnTo>
                  <a:lnTo>
                    <a:pt x="2098094" y="342904"/>
                  </a:lnTo>
                  <a:lnTo>
                    <a:pt x="2123978" y="374668"/>
                  </a:lnTo>
                  <a:lnTo>
                    <a:pt x="2147406" y="407486"/>
                  </a:lnTo>
                  <a:lnTo>
                    <a:pt x="2168287" y="441313"/>
                  </a:lnTo>
                  <a:lnTo>
                    <a:pt x="2186532" y="476103"/>
                  </a:lnTo>
                  <a:lnTo>
                    <a:pt x="2202053" y="511810"/>
                  </a:lnTo>
                  <a:lnTo>
                    <a:pt x="2287270" y="511810"/>
                  </a:lnTo>
                  <a:lnTo>
                    <a:pt x="2149475" y="682498"/>
                  </a:lnTo>
                  <a:lnTo>
                    <a:pt x="1946148" y="511810"/>
                  </a:lnTo>
                  <a:lnTo>
                    <a:pt x="2031492" y="511810"/>
                  </a:lnTo>
                  <a:lnTo>
                    <a:pt x="2015971" y="476103"/>
                  </a:lnTo>
                  <a:lnTo>
                    <a:pt x="1997726" y="441313"/>
                  </a:lnTo>
                  <a:lnTo>
                    <a:pt x="1976845" y="407486"/>
                  </a:lnTo>
                  <a:lnTo>
                    <a:pt x="1953417" y="374668"/>
                  </a:lnTo>
                  <a:lnTo>
                    <a:pt x="1927533" y="342904"/>
                  </a:lnTo>
                  <a:lnTo>
                    <a:pt x="1899283" y="312240"/>
                  </a:lnTo>
                  <a:lnTo>
                    <a:pt x="1868755" y="282724"/>
                  </a:lnTo>
                  <a:lnTo>
                    <a:pt x="1836040" y="254400"/>
                  </a:lnTo>
                  <a:lnTo>
                    <a:pt x="1801228" y="227315"/>
                  </a:lnTo>
                  <a:lnTo>
                    <a:pt x="1764407" y="201515"/>
                  </a:lnTo>
                  <a:lnTo>
                    <a:pt x="1725669" y="177046"/>
                  </a:lnTo>
                  <a:lnTo>
                    <a:pt x="1685101" y="153953"/>
                  </a:lnTo>
                  <a:lnTo>
                    <a:pt x="1642795" y="132284"/>
                  </a:lnTo>
                  <a:lnTo>
                    <a:pt x="1598839" y="112084"/>
                  </a:lnTo>
                  <a:lnTo>
                    <a:pt x="1553324" y="93398"/>
                  </a:lnTo>
                  <a:lnTo>
                    <a:pt x="1506339" y="76274"/>
                  </a:lnTo>
                  <a:lnTo>
                    <a:pt x="1457974" y="60757"/>
                  </a:lnTo>
                  <a:lnTo>
                    <a:pt x="1408319" y="46893"/>
                  </a:lnTo>
                  <a:lnTo>
                    <a:pt x="1357462" y="34728"/>
                  </a:lnTo>
                  <a:lnTo>
                    <a:pt x="1305494" y="24308"/>
                  </a:lnTo>
                  <a:lnTo>
                    <a:pt x="1252505" y="15680"/>
                  </a:lnTo>
                  <a:lnTo>
                    <a:pt x="1198585" y="8889"/>
                  </a:lnTo>
                  <a:lnTo>
                    <a:pt x="1143822" y="3981"/>
                  </a:lnTo>
                  <a:lnTo>
                    <a:pt x="1088306" y="1003"/>
                  </a:lnTo>
                  <a:lnTo>
                    <a:pt x="1032129" y="0"/>
                  </a:lnTo>
                </a:path>
              </a:pathLst>
            </a:custGeom>
            <a:ln w="12699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290944" y="3460026"/>
              <a:ext cx="2498852" cy="229933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163055" y="3009645"/>
              <a:ext cx="1255395" cy="682625"/>
            </a:xfrm>
            <a:custGeom>
              <a:avLst/>
              <a:gdLst/>
              <a:ahLst/>
              <a:cxnLst/>
              <a:rect l="l" t="t" r="r" b="b"/>
              <a:pathLst>
                <a:path w="1255395" h="682625">
                  <a:moveTo>
                    <a:pt x="1255268" y="511809"/>
                  </a:moveTo>
                  <a:lnTo>
                    <a:pt x="914019" y="511809"/>
                  </a:lnTo>
                  <a:lnTo>
                    <a:pt x="1117346" y="682370"/>
                  </a:lnTo>
                  <a:lnTo>
                    <a:pt x="1255268" y="511809"/>
                  </a:lnTo>
                  <a:close/>
                </a:path>
                <a:path w="1255395" h="682625">
                  <a:moveTo>
                    <a:pt x="170561" y="0"/>
                  </a:moveTo>
                  <a:lnTo>
                    <a:pt x="0" y="0"/>
                  </a:lnTo>
                  <a:lnTo>
                    <a:pt x="56177" y="1002"/>
                  </a:lnTo>
                  <a:lnTo>
                    <a:pt x="111693" y="3979"/>
                  </a:lnTo>
                  <a:lnTo>
                    <a:pt x="166456" y="8884"/>
                  </a:lnTo>
                  <a:lnTo>
                    <a:pt x="220376" y="15672"/>
                  </a:lnTo>
                  <a:lnTo>
                    <a:pt x="273365" y="24296"/>
                  </a:lnTo>
                  <a:lnTo>
                    <a:pt x="325333" y="34711"/>
                  </a:lnTo>
                  <a:lnTo>
                    <a:pt x="376190" y="46871"/>
                  </a:lnTo>
                  <a:lnTo>
                    <a:pt x="425845" y="60730"/>
                  </a:lnTo>
                  <a:lnTo>
                    <a:pt x="474210" y="76242"/>
                  </a:lnTo>
                  <a:lnTo>
                    <a:pt x="521195" y="93362"/>
                  </a:lnTo>
                  <a:lnTo>
                    <a:pt x="566710" y="112042"/>
                  </a:lnTo>
                  <a:lnTo>
                    <a:pt x="610666" y="132238"/>
                  </a:lnTo>
                  <a:lnTo>
                    <a:pt x="652972" y="153904"/>
                  </a:lnTo>
                  <a:lnTo>
                    <a:pt x="693540" y="176993"/>
                  </a:lnTo>
                  <a:lnTo>
                    <a:pt x="732278" y="201460"/>
                  </a:lnTo>
                  <a:lnTo>
                    <a:pt x="769099" y="227259"/>
                  </a:lnTo>
                  <a:lnTo>
                    <a:pt x="803911" y="254344"/>
                  </a:lnTo>
                  <a:lnTo>
                    <a:pt x="836626" y="282668"/>
                  </a:lnTo>
                  <a:lnTo>
                    <a:pt x="867154" y="312187"/>
                  </a:lnTo>
                  <a:lnTo>
                    <a:pt x="895404" y="342855"/>
                  </a:lnTo>
                  <a:lnTo>
                    <a:pt x="921288" y="374624"/>
                  </a:lnTo>
                  <a:lnTo>
                    <a:pt x="944716" y="407451"/>
                  </a:lnTo>
                  <a:lnTo>
                    <a:pt x="965597" y="441288"/>
                  </a:lnTo>
                  <a:lnTo>
                    <a:pt x="983842" y="476089"/>
                  </a:lnTo>
                  <a:lnTo>
                    <a:pt x="999363" y="511809"/>
                  </a:lnTo>
                  <a:lnTo>
                    <a:pt x="1169924" y="511809"/>
                  </a:lnTo>
                  <a:lnTo>
                    <a:pt x="1154417" y="476089"/>
                  </a:lnTo>
                  <a:lnTo>
                    <a:pt x="1136184" y="441288"/>
                  </a:lnTo>
                  <a:lnTo>
                    <a:pt x="1115312" y="407451"/>
                  </a:lnTo>
                  <a:lnTo>
                    <a:pt x="1091892" y="374624"/>
                  </a:lnTo>
                  <a:lnTo>
                    <a:pt x="1066014" y="342855"/>
                  </a:lnTo>
                  <a:lnTo>
                    <a:pt x="1037768" y="312187"/>
                  </a:lnTo>
                  <a:lnTo>
                    <a:pt x="1007243" y="282668"/>
                  </a:lnTo>
                  <a:lnTo>
                    <a:pt x="974529" y="254344"/>
                  </a:lnTo>
                  <a:lnTo>
                    <a:pt x="939716" y="227259"/>
                  </a:lnTo>
                  <a:lnTo>
                    <a:pt x="902894" y="201460"/>
                  </a:lnTo>
                  <a:lnTo>
                    <a:pt x="864153" y="176993"/>
                  </a:lnTo>
                  <a:lnTo>
                    <a:pt x="823583" y="153904"/>
                  </a:lnTo>
                  <a:lnTo>
                    <a:pt x="781273" y="132238"/>
                  </a:lnTo>
                  <a:lnTo>
                    <a:pt x="737313" y="112042"/>
                  </a:lnTo>
                  <a:lnTo>
                    <a:pt x="691793" y="93362"/>
                  </a:lnTo>
                  <a:lnTo>
                    <a:pt x="644803" y="76242"/>
                  </a:lnTo>
                  <a:lnTo>
                    <a:pt x="596433" y="60730"/>
                  </a:lnTo>
                  <a:lnTo>
                    <a:pt x="546772" y="46871"/>
                  </a:lnTo>
                  <a:lnTo>
                    <a:pt x="495911" y="34711"/>
                  </a:lnTo>
                  <a:lnTo>
                    <a:pt x="443939" y="24296"/>
                  </a:lnTo>
                  <a:lnTo>
                    <a:pt x="390946" y="15672"/>
                  </a:lnTo>
                  <a:lnTo>
                    <a:pt x="337021" y="8884"/>
                  </a:lnTo>
                  <a:lnTo>
                    <a:pt x="282256" y="3979"/>
                  </a:lnTo>
                  <a:lnTo>
                    <a:pt x="226739" y="1002"/>
                  </a:lnTo>
                  <a:lnTo>
                    <a:pt x="170561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130926" y="3009645"/>
              <a:ext cx="1117600" cy="682625"/>
            </a:xfrm>
            <a:custGeom>
              <a:avLst/>
              <a:gdLst/>
              <a:ahLst/>
              <a:cxnLst/>
              <a:rect l="l" t="t" r="r" b="b"/>
              <a:pathLst>
                <a:path w="1117600" h="682625">
                  <a:moveTo>
                    <a:pt x="1032128" y="0"/>
                  </a:moveTo>
                  <a:lnTo>
                    <a:pt x="975503" y="1009"/>
                  </a:lnTo>
                  <a:lnTo>
                    <a:pt x="919676" y="4003"/>
                  </a:lnTo>
                  <a:lnTo>
                    <a:pt x="864725" y="8929"/>
                  </a:lnTo>
                  <a:lnTo>
                    <a:pt x="810729" y="15735"/>
                  </a:lnTo>
                  <a:lnTo>
                    <a:pt x="757766" y="24369"/>
                  </a:lnTo>
                  <a:lnTo>
                    <a:pt x="705916" y="34780"/>
                  </a:lnTo>
                  <a:lnTo>
                    <a:pt x="655258" y="46915"/>
                  </a:lnTo>
                  <a:lnTo>
                    <a:pt x="605869" y="60723"/>
                  </a:lnTo>
                  <a:lnTo>
                    <a:pt x="557829" y="76151"/>
                  </a:lnTo>
                  <a:lnTo>
                    <a:pt x="511217" y="93147"/>
                  </a:lnTo>
                  <a:lnTo>
                    <a:pt x="466111" y="111660"/>
                  </a:lnTo>
                  <a:lnTo>
                    <a:pt x="422589" y="131637"/>
                  </a:lnTo>
                  <a:lnTo>
                    <a:pt x="380732" y="153026"/>
                  </a:lnTo>
                  <a:lnTo>
                    <a:pt x="340617" y="175776"/>
                  </a:lnTo>
                  <a:lnTo>
                    <a:pt x="302323" y="199834"/>
                  </a:lnTo>
                  <a:lnTo>
                    <a:pt x="265929" y="225149"/>
                  </a:lnTo>
                  <a:lnTo>
                    <a:pt x="231514" y="251668"/>
                  </a:lnTo>
                  <a:lnTo>
                    <a:pt x="199156" y="279340"/>
                  </a:lnTo>
                  <a:lnTo>
                    <a:pt x="168934" y="308112"/>
                  </a:lnTo>
                  <a:lnTo>
                    <a:pt x="140927" y="337932"/>
                  </a:lnTo>
                  <a:lnTo>
                    <a:pt x="115214" y="368750"/>
                  </a:lnTo>
                  <a:lnTo>
                    <a:pt x="91873" y="400511"/>
                  </a:lnTo>
                  <a:lnTo>
                    <a:pt x="70983" y="433166"/>
                  </a:lnTo>
                  <a:lnTo>
                    <a:pt x="52623" y="466660"/>
                  </a:lnTo>
                  <a:lnTo>
                    <a:pt x="23808" y="535964"/>
                  </a:lnTo>
                  <a:lnTo>
                    <a:pt x="6057" y="608006"/>
                  </a:lnTo>
                  <a:lnTo>
                    <a:pt x="0" y="682370"/>
                  </a:lnTo>
                  <a:lnTo>
                    <a:pt x="170561" y="682370"/>
                  </a:lnTo>
                  <a:lnTo>
                    <a:pt x="172123" y="644574"/>
                  </a:lnTo>
                  <a:lnTo>
                    <a:pt x="176757" y="607288"/>
                  </a:lnTo>
                  <a:lnTo>
                    <a:pt x="194928" y="534470"/>
                  </a:lnTo>
                  <a:lnTo>
                    <a:pt x="224442" y="464371"/>
                  </a:lnTo>
                  <a:lnTo>
                    <a:pt x="243256" y="430482"/>
                  </a:lnTo>
                  <a:lnTo>
                    <a:pt x="264669" y="397442"/>
                  </a:lnTo>
                  <a:lnTo>
                    <a:pt x="288603" y="365309"/>
                  </a:lnTo>
                  <a:lnTo>
                    <a:pt x="314979" y="334139"/>
                  </a:lnTo>
                  <a:lnTo>
                    <a:pt x="343718" y="303988"/>
                  </a:lnTo>
                  <a:lnTo>
                    <a:pt x="374741" y="274913"/>
                  </a:lnTo>
                  <a:lnTo>
                    <a:pt x="407970" y="246970"/>
                  </a:lnTo>
                  <a:lnTo>
                    <a:pt x="443325" y="220217"/>
                  </a:lnTo>
                  <a:lnTo>
                    <a:pt x="480728" y="194711"/>
                  </a:lnTo>
                  <a:lnTo>
                    <a:pt x="520100" y="170506"/>
                  </a:lnTo>
                  <a:lnTo>
                    <a:pt x="561363" y="147662"/>
                  </a:lnTo>
                  <a:lnTo>
                    <a:pt x="604436" y="126233"/>
                  </a:lnTo>
                  <a:lnTo>
                    <a:pt x="649243" y="106276"/>
                  </a:lnTo>
                  <a:lnTo>
                    <a:pt x="695704" y="87849"/>
                  </a:lnTo>
                  <a:lnTo>
                    <a:pt x="743739" y="71008"/>
                  </a:lnTo>
                  <a:lnTo>
                    <a:pt x="793271" y="55810"/>
                  </a:lnTo>
                  <a:lnTo>
                    <a:pt x="844221" y="42311"/>
                  </a:lnTo>
                  <a:lnTo>
                    <a:pt x="896509" y="30567"/>
                  </a:lnTo>
                  <a:lnTo>
                    <a:pt x="950057" y="20636"/>
                  </a:lnTo>
                  <a:lnTo>
                    <a:pt x="1004786" y="12575"/>
                  </a:lnTo>
                  <a:lnTo>
                    <a:pt x="1060617" y="6439"/>
                  </a:lnTo>
                  <a:lnTo>
                    <a:pt x="1117473" y="2286"/>
                  </a:lnTo>
                  <a:lnTo>
                    <a:pt x="1096137" y="1285"/>
                  </a:lnTo>
                  <a:lnTo>
                    <a:pt x="1074801" y="571"/>
                  </a:lnTo>
                  <a:lnTo>
                    <a:pt x="1053464" y="142"/>
                  </a:lnTo>
                  <a:lnTo>
                    <a:pt x="1032128" y="0"/>
                  </a:lnTo>
                  <a:close/>
                </a:path>
              </a:pathLst>
            </a:custGeom>
            <a:solidFill>
              <a:srgbClr val="487C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130926" y="3009645"/>
              <a:ext cx="2287905" cy="682625"/>
            </a:xfrm>
            <a:custGeom>
              <a:avLst/>
              <a:gdLst/>
              <a:ahLst/>
              <a:cxnLst/>
              <a:rect l="l" t="t" r="r" b="b"/>
              <a:pathLst>
                <a:path w="2287904" h="682625">
                  <a:moveTo>
                    <a:pt x="1117473" y="2286"/>
                  </a:moveTo>
                  <a:lnTo>
                    <a:pt x="1060617" y="6439"/>
                  </a:lnTo>
                  <a:lnTo>
                    <a:pt x="1004786" y="12575"/>
                  </a:lnTo>
                  <a:lnTo>
                    <a:pt x="950057" y="20636"/>
                  </a:lnTo>
                  <a:lnTo>
                    <a:pt x="896509" y="30567"/>
                  </a:lnTo>
                  <a:lnTo>
                    <a:pt x="844221" y="42311"/>
                  </a:lnTo>
                  <a:lnTo>
                    <a:pt x="793271" y="55810"/>
                  </a:lnTo>
                  <a:lnTo>
                    <a:pt x="743739" y="71008"/>
                  </a:lnTo>
                  <a:lnTo>
                    <a:pt x="695704" y="87849"/>
                  </a:lnTo>
                  <a:lnTo>
                    <a:pt x="649243" y="106276"/>
                  </a:lnTo>
                  <a:lnTo>
                    <a:pt x="604436" y="126233"/>
                  </a:lnTo>
                  <a:lnTo>
                    <a:pt x="561363" y="147662"/>
                  </a:lnTo>
                  <a:lnTo>
                    <a:pt x="520100" y="170506"/>
                  </a:lnTo>
                  <a:lnTo>
                    <a:pt x="480728" y="194711"/>
                  </a:lnTo>
                  <a:lnTo>
                    <a:pt x="443325" y="220217"/>
                  </a:lnTo>
                  <a:lnTo>
                    <a:pt x="407970" y="246970"/>
                  </a:lnTo>
                  <a:lnTo>
                    <a:pt x="374741" y="274913"/>
                  </a:lnTo>
                  <a:lnTo>
                    <a:pt x="343718" y="303988"/>
                  </a:lnTo>
                  <a:lnTo>
                    <a:pt x="314979" y="334139"/>
                  </a:lnTo>
                  <a:lnTo>
                    <a:pt x="288603" y="365309"/>
                  </a:lnTo>
                  <a:lnTo>
                    <a:pt x="264669" y="397442"/>
                  </a:lnTo>
                  <a:lnTo>
                    <a:pt x="243256" y="430482"/>
                  </a:lnTo>
                  <a:lnTo>
                    <a:pt x="224442" y="464371"/>
                  </a:lnTo>
                  <a:lnTo>
                    <a:pt x="208307" y="499052"/>
                  </a:lnTo>
                  <a:lnTo>
                    <a:pt x="184386" y="570568"/>
                  </a:lnTo>
                  <a:lnTo>
                    <a:pt x="172123" y="644574"/>
                  </a:lnTo>
                  <a:lnTo>
                    <a:pt x="170561" y="682370"/>
                  </a:lnTo>
                  <a:lnTo>
                    <a:pt x="0" y="682370"/>
                  </a:lnTo>
                  <a:lnTo>
                    <a:pt x="1527" y="644924"/>
                  </a:lnTo>
                  <a:lnTo>
                    <a:pt x="6057" y="608006"/>
                  </a:lnTo>
                  <a:lnTo>
                    <a:pt x="23808" y="535964"/>
                  </a:lnTo>
                  <a:lnTo>
                    <a:pt x="52623" y="466660"/>
                  </a:lnTo>
                  <a:lnTo>
                    <a:pt x="70983" y="433166"/>
                  </a:lnTo>
                  <a:lnTo>
                    <a:pt x="91873" y="400511"/>
                  </a:lnTo>
                  <a:lnTo>
                    <a:pt x="115214" y="368750"/>
                  </a:lnTo>
                  <a:lnTo>
                    <a:pt x="140927" y="337932"/>
                  </a:lnTo>
                  <a:lnTo>
                    <a:pt x="168934" y="308112"/>
                  </a:lnTo>
                  <a:lnTo>
                    <a:pt x="199156" y="279340"/>
                  </a:lnTo>
                  <a:lnTo>
                    <a:pt x="231514" y="251668"/>
                  </a:lnTo>
                  <a:lnTo>
                    <a:pt x="265929" y="225149"/>
                  </a:lnTo>
                  <a:lnTo>
                    <a:pt x="302323" y="199834"/>
                  </a:lnTo>
                  <a:lnTo>
                    <a:pt x="340617" y="175776"/>
                  </a:lnTo>
                  <a:lnTo>
                    <a:pt x="380732" y="153026"/>
                  </a:lnTo>
                  <a:lnTo>
                    <a:pt x="422589" y="131637"/>
                  </a:lnTo>
                  <a:lnTo>
                    <a:pt x="466111" y="111660"/>
                  </a:lnTo>
                  <a:lnTo>
                    <a:pt x="511217" y="93147"/>
                  </a:lnTo>
                  <a:lnTo>
                    <a:pt x="557829" y="76151"/>
                  </a:lnTo>
                  <a:lnTo>
                    <a:pt x="605869" y="60723"/>
                  </a:lnTo>
                  <a:lnTo>
                    <a:pt x="655258" y="46915"/>
                  </a:lnTo>
                  <a:lnTo>
                    <a:pt x="705916" y="34780"/>
                  </a:lnTo>
                  <a:lnTo>
                    <a:pt x="757766" y="24369"/>
                  </a:lnTo>
                  <a:lnTo>
                    <a:pt x="810729" y="15735"/>
                  </a:lnTo>
                  <a:lnTo>
                    <a:pt x="864725" y="8929"/>
                  </a:lnTo>
                  <a:lnTo>
                    <a:pt x="919676" y="4003"/>
                  </a:lnTo>
                  <a:lnTo>
                    <a:pt x="975503" y="1009"/>
                  </a:lnTo>
                  <a:lnTo>
                    <a:pt x="1032128" y="0"/>
                  </a:lnTo>
                  <a:lnTo>
                    <a:pt x="1202689" y="0"/>
                  </a:lnTo>
                  <a:lnTo>
                    <a:pt x="1258868" y="1002"/>
                  </a:lnTo>
                  <a:lnTo>
                    <a:pt x="1314385" y="3979"/>
                  </a:lnTo>
                  <a:lnTo>
                    <a:pt x="1369150" y="8884"/>
                  </a:lnTo>
                  <a:lnTo>
                    <a:pt x="1423075" y="15672"/>
                  </a:lnTo>
                  <a:lnTo>
                    <a:pt x="1476068" y="24296"/>
                  </a:lnTo>
                  <a:lnTo>
                    <a:pt x="1528040" y="34711"/>
                  </a:lnTo>
                  <a:lnTo>
                    <a:pt x="1578901" y="46871"/>
                  </a:lnTo>
                  <a:lnTo>
                    <a:pt x="1628562" y="60730"/>
                  </a:lnTo>
                  <a:lnTo>
                    <a:pt x="1676932" y="76242"/>
                  </a:lnTo>
                  <a:lnTo>
                    <a:pt x="1723922" y="93362"/>
                  </a:lnTo>
                  <a:lnTo>
                    <a:pt x="1769442" y="112042"/>
                  </a:lnTo>
                  <a:lnTo>
                    <a:pt x="1813402" y="132238"/>
                  </a:lnTo>
                  <a:lnTo>
                    <a:pt x="1855712" y="153904"/>
                  </a:lnTo>
                  <a:lnTo>
                    <a:pt x="1896282" y="176993"/>
                  </a:lnTo>
                  <a:lnTo>
                    <a:pt x="1935023" y="201460"/>
                  </a:lnTo>
                  <a:lnTo>
                    <a:pt x="1971845" y="227259"/>
                  </a:lnTo>
                  <a:lnTo>
                    <a:pt x="2006658" y="254344"/>
                  </a:lnTo>
                  <a:lnTo>
                    <a:pt x="2039372" y="282668"/>
                  </a:lnTo>
                  <a:lnTo>
                    <a:pt x="2069897" y="312187"/>
                  </a:lnTo>
                  <a:lnTo>
                    <a:pt x="2098143" y="342855"/>
                  </a:lnTo>
                  <a:lnTo>
                    <a:pt x="2124021" y="374624"/>
                  </a:lnTo>
                  <a:lnTo>
                    <a:pt x="2147441" y="407451"/>
                  </a:lnTo>
                  <a:lnTo>
                    <a:pt x="2168313" y="441288"/>
                  </a:lnTo>
                  <a:lnTo>
                    <a:pt x="2186546" y="476089"/>
                  </a:lnTo>
                  <a:lnTo>
                    <a:pt x="2202053" y="511809"/>
                  </a:lnTo>
                  <a:lnTo>
                    <a:pt x="2287397" y="511809"/>
                  </a:lnTo>
                  <a:lnTo>
                    <a:pt x="2149475" y="682370"/>
                  </a:lnTo>
                  <a:lnTo>
                    <a:pt x="1946148" y="511809"/>
                  </a:lnTo>
                  <a:lnTo>
                    <a:pt x="2031492" y="511809"/>
                  </a:lnTo>
                  <a:lnTo>
                    <a:pt x="2015971" y="476089"/>
                  </a:lnTo>
                  <a:lnTo>
                    <a:pt x="1997726" y="441288"/>
                  </a:lnTo>
                  <a:lnTo>
                    <a:pt x="1976845" y="407451"/>
                  </a:lnTo>
                  <a:lnTo>
                    <a:pt x="1953417" y="374624"/>
                  </a:lnTo>
                  <a:lnTo>
                    <a:pt x="1927533" y="342855"/>
                  </a:lnTo>
                  <a:lnTo>
                    <a:pt x="1899283" y="312187"/>
                  </a:lnTo>
                  <a:lnTo>
                    <a:pt x="1868755" y="282668"/>
                  </a:lnTo>
                  <a:lnTo>
                    <a:pt x="1836040" y="254344"/>
                  </a:lnTo>
                  <a:lnTo>
                    <a:pt x="1801228" y="227259"/>
                  </a:lnTo>
                  <a:lnTo>
                    <a:pt x="1764407" y="201460"/>
                  </a:lnTo>
                  <a:lnTo>
                    <a:pt x="1725669" y="176993"/>
                  </a:lnTo>
                  <a:lnTo>
                    <a:pt x="1685101" y="153904"/>
                  </a:lnTo>
                  <a:lnTo>
                    <a:pt x="1642795" y="132238"/>
                  </a:lnTo>
                  <a:lnTo>
                    <a:pt x="1598839" y="112042"/>
                  </a:lnTo>
                  <a:lnTo>
                    <a:pt x="1553324" y="93362"/>
                  </a:lnTo>
                  <a:lnTo>
                    <a:pt x="1506339" y="76242"/>
                  </a:lnTo>
                  <a:lnTo>
                    <a:pt x="1457974" y="60730"/>
                  </a:lnTo>
                  <a:lnTo>
                    <a:pt x="1408319" y="46871"/>
                  </a:lnTo>
                  <a:lnTo>
                    <a:pt x="1357462" y="34711"/>
                  </a:lnTo>
                  <a:lnTo>
                    <a:pt x="1305494" y="24296"/>
                  </a:lnTo>
                  <a:lnTo>
                    <a:pt x="1252505" y="15672"/>
                  </a:lnTo>
                  <a:lnTo>
                    <a:pt x="1198585" y="8884"/>
                  </a:lnTo>
                  <a:lnTo>
                    <a:pt x="1143822" y="3979"/>
                  </a:lnTo>
                  <a:lnTo>
                    <a:pt x="1088306" y="1002"/>
                  </a:lnTo>
                  <a:lnTo>
                    <a:pt x="1032128" y="0"/>
                  </a:lnTo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50291" y="5996736"/>
            <a:ext cx="2185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hőmérséklet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különbség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484626" y="5996736"/>
            <a:ext cx="20161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légnyomás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különbség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603872" y="5996736"/>
            <a:ext cx="18897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6700" marR="5080" indent="-254635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mechanikai </a:t>
            </a:r>
            <a:r>
              <a:rPr sz="1800" spc="-10" dirty="0">
                <a:latin typeface="Calibri"/>
                <a:cs typeface="Calibri"/>
              </a:rPr>
              <a:t>munka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-  </a:t>
            </a:r>
            <a:r>
              <a:rPr sz="1800" spc="-15" dirty="0">
                <a:latin typeface="Calibri"/>
                <a:cs typeface="Calibri"/>
              </a:rPr>
              <a:t>szélrendszerek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57621" y="1107638"/>
            <a:ext cx="2364045" cy="23675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39267" y="314705"/>
            <a:ext cx="22256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27685" algn="l"/>
              </a:tabLst>
            </a:pPr>
            <a:r>
              <a:rPr sz="2400" spc="-5" dirty="0">
                <a:solidFill>
                  <a:srgbClr val="44536A"/>
                </a:solidFill>
                <a:latin typeface="Calibri"/>
                <a:cs typeface="Calibri"/>
              </a:rPr>
              <a:t>3.	</a:t>
            </a:r>
            <a:r>
              <a:rPr sz="2400" dirty="0">
                <a:solidFill>
                  <a:srgbClr val="44536A"/>
                </a:solidFill>
                <a:latin typeface="Calibri"/>
                <a:cs typeface="Calibri"/>
              </a:rPr>
              <a:t>A </a:t>
            </a:r>
            <a:r>
              <a:rPr sz="2400" spc="-5" dirty="0">
                <a:solidFill>
                  <a:srgbClr val="44536A"/>
                </a:solidFill>
                <a:latin typeface="Calibri"/>
                <a:cs typeface="Calibri"/>
              </a:rPr>
              <a:t>Coriolis</a:t>
            </a:r>
            <a:r>
              <a:rPr sz="2400" spc="-114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4536A"/>
                </a:solidFill>
                <a:latin typeface="Calibri"/>
                <a:cs typeface="Calibri"/>
              </a:rPr>
              <a:t>erő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9267" y="779475"/>
            <a:ext cx="7591425" cy="27806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280"/>
              </a:lnSpc>
              <a:spcBef>
                <a:spcPts val="105"/>
              </a:spcBef>
            </a:pPr>
            <a:r>
              <a:rPr sz="2000" dirty="0">
                <a:latin typeface="Calibri"/>
                <a:cs typeface="Calibri"/>
              </a:rPr>
              <a:t>A </a:t>
            </a:r>
            <a:r>
              <a:rPr sz="2000" spc="-20" dirty="0">
                <a:latin typeface="Calibri"/>
                <a:cs typeface="Calibri"/>
              </a:rPr>
              <a:t>szél </a:t>
            </a:r>
            <a:r>
              <a:rPr sz="2000" spc="-10" dirty="0">
                <a:latin typeface="Calibri"/>
                <a:cs typeface="Calibri"/>
              </a:rPr>
              <a:t>tárgyalásánál </a:t>
            </a:r>
            <a:r>
              <a:rPr sz="2000" spc="-5" dirty="0">
                <a:latin typeface="Calibri"/>
                <a:cs typeface="Calibri"/>
              </a:rPr>
              <a:t>megismerkedtünk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10" dirty="0">
                <a:latin typeface="Calibri"/>
                <a:cs typeface="Calibri"/>
              </a:rPr>
              <a:t>Föld </a:t>
            </a:r>
            <a:r>
              <a:rPr sz="2000" spc="-15" dirty="0">
                <a:latin typeface="Calibri"/>
                <a:cs typeface="Calibri"/>
              </a:rPr>
              <a:t>forgásából származó</a:t>
            </a:r>
            <a:r>
              <a:rPr sz="2000" spc="9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Coriolis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160"/>
              </a:lnSpc>
            </a:pPr>
            <a:r>
              <a:rPr sz="2000" spc="-15" dirty="0">
                <a:latin typeface="Calibri"/>
                <a:cs typeface="Calibri"/>
              </a:rPr>
              <a:t>erővel.</a:t>
            </a:r>
            <a:endParaRPr sz="2000">
              <a:latin typeface="Calibri"/>
              <a:cs typeface="Calibri"/>
            </a:endParaRPr>
          </a:p>
          <a:p>
            <a:pPr marL="12700" marR="2940685">
              <a:lnSpc>
                <a:spcPts val="2160"/>
              </a:lnSpc>
              <a:spcBef>
                <a:spcPts val="150"/>
              </a:spcBef>
            </a:pPr>
            <a:r>
              <a:rPr sz="2000" dirty="0">
                <a:latin typeface="Calibri"/>
                <a:cs typeface="Calibri"/>
              </a:rPr>
              <a:t>A </a:t>
            </a:r>
            <a:r>
              <a:rPr sz="2000" spc="-5" dirty="0">
                <a:latin typeface="Calibri"/>
                <a:cs typeface="Calibri"/>
              </a:rPr>
              <a:t>Coriolis </a:t>
            </a:r>
            <a:r>
              <a:rPr sz="2000" spc="-15" dirty="0">
                <a:latin typeface="Calibri"/>
                <a:cs typeface="Calibri"/>
              </a:rPr>
              <a:t>erő hatására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15" dirty="0">
                <a:latin typeface="Calibri"/>
                <a:cs typeface="Calibri"/>
              </a:rPr>
              <a:t>szél </a:t>
            </a:r>
            <a:r>
              <a:rPr sz="2000" dirty="0">
                <a:latin typeface="Calibri"/>
                <a:cs typeface="Calibri"/>
              </a:rPr>
              <a:t>nem a </a:t>
            </a:r>
            <a:r>
              <a:rPr sz="2000" spc="-10" dirty="0">
                <a:latin typeface="Calibri"/>
                <a:cs typeface="Calibri"/>
              </a:rPr>
              <a:t>magas  nyomású </a:t>
            </a:r>
            <a:r>
              <a:rPr sz="2000" spc="-5" dirty="0">
                <a:latin typeface="Calibri"/>
                <a:cs typeface="Calibri"/>
              </a:rPr>
              <a:t>hely </a:t>
            </a:r>
            <a:r>
              <a:rPr sz="2000" spc="-15" dirty="0">
                <a:latin typeface="Calibri"/>
                <a:cs typeface="Calibri"/>
              </a:rPr>
              <a:t>felől </a:t>
            </a:r>
            <a:r>
              <a:rPr sz="2000" dirty="0">
                <a:latin typeface="Calibri"/>
                <a:cs typeface="Calibri"/>
              </a:rPr>
              <a:t>az </a:t>
            </a:r>
            <a:r>
              <a:rPr sz="2000" spc="-5" dirty="0">
                <a:latin typeface="Calibri"/>
                <a:cs typeface="Calibri"/>
              </a:rPr>
              <a:t>alacsony </a:t>
            </a:r>
            <a:r>
              <a:rPr sz="2000" spc="-10" dirty="0">
                <a:latin typeface="Calibri"/>
                <a:cs typeface="Calibri"/>
              </a:rPr>
              <a:t>nyomású </a:t>
            </a:r>
            <a:r>
              <a:rPr sz="2000" spc="-5" dirty="0">
                <a:latin typeface="Calibri"/>
                <a:cs typeface="Calibri"/>
              </a:rPr>
              <a:t>hely  </a:t>
            </a:r>
            <a:r>
              <a:rPr sz="2000" spc="-15" dirty="0">
                <a:latin typeface="Calibri"/>
                <a:cs typeface="Calibri"/>
              </a:rPr>
              <a:t>felé </a:t>
            </a:r>
            <a:r>
              <a:rPr sz="2000" spc="-5" dirty="0">
                <a:latin typeface="Calibri"/>
                <a:cs typeface="Calibri"/>
              </a:rPr>
              <a:t>fúj, </a:t>
            </a:r>
            <a:r>
              <a:rPr sz="2000" dirty="0">
                <a:latin typeface="Calibri"/>
                <a:cs typeface="Calibri"/>
              </a:rPr>
              <a:t>hanem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eltérül</a:t>
            </a:r>
            <a:endParaRPr sz="2000">
              <a:latin typeface="Calibri"/>
              <a:cs typeface="Calibri"/>
            </a:endParaRPr>
          </a:p>
          <a:p>
            <a:pPr marL="698500" indent="-229235">
              <a:lnSpc>
                <a:spcPct val="100000"/>
              </a:lnSpc>
              <a:spcBef>
                <a:spcPts val="235"/>
              </a:spcBef>
              <a:buFont typeface="Arial"/>
              <a:buChar char="•"/>
              <a:tabLst>
                <a:tab pos="697865" algn="l"/>
                <a:tab pos="699135" algn="l"/>
              </a:tabLst>
            </a:pPr>
            <a:r>
              <a:rPr sz="2000" dirty="0">
                <a:latin typeface="Calibri"/>
                <a:cs typeface="Calibri"/>
              </a:rPr>
              <a:t>az </a:t>
            </a:r>
            <a:r>
              <a:rPr sz="2000" spc="-10" dirty="0">
                <a:latin typeface="Calibri"/>
                <a:cs typeface="Calibri"/>
              </a:rPr>
              <a:t>északi félgömbön </a:t>
            </a:r>
            <a:r>
              <a:rPr sz="2000" dirty="0">
                <a:latin typeface="Calibri"/>
                <a:cs typeface="Calibri"/>
              </a:rPr>
              <a:t>mindig </a:t>
            </a:r>
            <a:r>
              <a:rPr sz="2000" spc="-5" dirty="0">
                <a:latin typeface="Calibri"/>
                <a:cs typeface="Calibri"/>
              </a:rPr>
              <a:t>jobb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kéz,</a:t>
            </a:r>
            <a:endParaRPr sz="2000">
              <a:latin typeface="Calibri"/>
              <a:cs typeface="Calibri"/>
            </a:endParaRPr>
          </a:p>
          <a:p>
            <a:pPr marL="698500" indent="-229235">
              <a:lnSpc>
                <a:spcPct val="100000"/>
              </a:lnSpc>
              <a:spcBef>
                <a:spcPts val="265"/>
              </a:spcBef>
              <a:buFont typeface="Arial"/>
              <a:buChar char="•"/>
              <a:tabLst>
                <a:tab pos="697865" algn="l"/>
                <a:tab pos="699135" algn="l"/>
              </a:tabLst>
            </a:pPr>
            <a:r>
              <a:rPr sz="2000" dirty="0">
                <a:latin typeface="Calibri"/>
                <a:cs typeface="Calibri"/>
              </a:rPr>
              <a:t>a </a:t>
            </a:r>
            <a:r>
              <a:rPr sz="2000" spc="-5" dirty="0">
                <a:latin typeface="Calibri"/>
                <a:cs typeface="Calibri"/>
              </a:rPr>
              <a:t>déli </a:t>
            </a:r>
            <a:r>
              <a:rPr sz="2000" spc="-20" dirty="0">
                <a:latin typeface="Calibri"/>
                <a:cs typeface="Calibri"/>
              </a:rPr>
              <a:t>féltekén </a:t>
            </a:r>
            <a:r>
              <a:rPr sz="2000" dirty="0">
                <a:latin typeface="Calibri"/>
                <a:cs typeface="Calibri"/>
              </a:rPr>
              <a:t>mindig </a:t>
            </a:r>
            <a:r>
              <a:rPr sz="2000" spc="-5" dirty="0">
                <a:latin typeface="Calibri"/>
                <a:cs typeface="Calibri"/>
              </a:rPr>
              <a:t>bal </a:t>
            </a:r>
            <a:r>
              <a:rPr sz="2000" spc="-30" dirty="0">
                <a:latin typeface="Calibri"/>
                <a:cs typeface="Calibri"/>
              </a:rPr>
              <a:t>kéz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felé.</a:t>
            </a:r>
            <a:endParaRPr sz="2000">
              <a:latin typeface="Calibri"/>
              <a:cs typeface="Calibri"/>
            </a:endParaRPr>
          </a:p>
          <a:p>
            <a:pPr marL="12700" marR="3202940">
              <a:lnSpc>
                <a:spcPts val="2160"/>
              </a:lnSpc>
              <a:spcBef>
                <a:spcPts val="103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latin typeface="Calibri"/>
                <a:cs typeface="Calibri"/>
              </a:rPr>
              <a:t>Az </a:t>
            </a:r>
            <a:r>
              <a:rPr sz="2000" spc="-10" dirty="0">
                <a:latin typeface="Calibri"/>
                <a:cs typeface="Calibri"/>
              </a:rPr>
              <a:t>eltérítő hatás </a:t>
            </a:r>
            <a:r>
              <a:rPr sz="2000" dirty="0">
                <a:latin typeface="Calibri"/>
                <a:cs typeface="Calibri"/>
              </a:rPr>
              <a:t>az </a:t>
            </a:r>
            <a:r>
              <a:rPr sz="2000" spc="-10" dirty="0">
                <a:latin typeface="Calibri"/>
                <a:cs typeface="Calibri"/>
              </a:rPr>
              <a:t>Egyenlítőtől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20" dirty="0">
                <a:latin typeface="Calibri"/>
                <a:cs typeface="Calibri"/>
              </a:rPr>
              <a:t>sarkok  </a:t>
            </a:r>
            <a:r>
              <a:rPr sz="2000" spc="-15" dirty="0">
                <a:latin typeface="Calibri"/>
                <a:cs typeface="Calibri"/>
              </a:rPr>
              <a:t>felé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növekszik.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5556" y="6345732"/>
            <a:ext cx="406781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Calibri"/>
                <a:cs typeface="Calibri"/>
              </a:rPr>
              <a:t>https:</a:t>
            </a:r>
            <a:r>
              <a:rPr sz="1000" spc="-10" dirty="0">
                <a:latin typeface="Calibri"/>
                <a:cs typeface="Calibri"/>
                <a:hlinkClick r:id="rId3"/>
              </a:rPr>
              <a:t>//w</a:t>
            </a:r>
            <a:r>
              <a:rPr sz="1000" spc="-10" dirty="0">
                <a:latin typeface="Calibri"/>
                <a:cs typeface="Calibri"/>
              </a:rPr>
              <a:t>w</a:t>
            </a:r>
            <a:r>
              <a:rPr sz="1000" spc="-10" dirty="0">
                <a:latin typeface="Calibri"/>
                <a:cs typeface="Calibri"/>
                <a:hlinkClick r:id="rId3"/>
              </a:rPr>
              <a:t>w.youtube.com/watch?v=</a:t>
            </a: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SlJtnpCD8&amp;list=PLxg4SaAU9umMh1od  wj3W2LxZSqTX-jD4V&amp;index=15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64273" y="3752938"/>
            <a:ext cx="3293110" cy="236905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701794" y="3956519"/>
            <a:ext cx="3964686" cy="255346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756277" y="3494875"/>
            <a:ext cx="3964940" cy="923925"/>
          </a:xfrm>
          <a:prstGeom prst="rect">
            <a:avLst/>
          </a:prstGeom>
          <a:solidFill>
            <a:srgbClr val="DEEBF7"/>
          </a:solidFill>
        </p:spPr>
        <p:txBody>
          <a:bodyPr vert="horz" wrap="square" lIns="0" tIns="31115" rIns="0" bIns="0" rtlCol="0">
            <a:spAutoFit/>
          </a:bodyPr>
          <a:lstStyle/>
          <a:p>
            <a:pPr marL="92075" marR="149225">
              <a:lnSpc>
                <a:spcPct val="100000"/>
              </a:lnSpc>
              <a:spcBef>
                <a:spcPts val="245"/>
              </a:spcBef>
            </a:pPr>
            <a:r>
              <a:rPr sz="1800" dirty="0">
                <a:latin typeface="Calibri"/>
                <a:cs typeface="Calibri"/>
              </a:rPr>
              <a:t>Az </a:t>
            </a:r>
            <a:r>
              <a:rPr sz="1800" spc="-10" dirty="0">
                <a:latin typeface="Calibri"/>
                <a:cs typeface="Calibri"/>
              </a:rPr>
              <a:t>eltérítő erő hatására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15" dirty="0">
                <a:latin typeface="Calibri"/>
                <a:cs typeface="Calibri"/>
              </a:rPr>
              <a:t>szél </a:t>
            </a:r>
            <a:r>
              <a:rPr sz="1800" spc="-5" dirty="0">
                <a:latin typeface="Calibri"/>
                <a:cs typeface="Calibri"/>
              </a:rPr>
              <a:t>nem </a:t>
            </a:r>
            <a:r>
              <a:rPr sz="1800" dirty="0">
                <a:latin typeface="Calibri"/>
                <a:cs typeface="Calibri"/>
              </a:rPr>
              <a:t>az  </a:t>
            </a:r>
            <a:r>
              <a:rPr sz="1800" spc="-15" dirty="0">
                <a:latin typeface="Calibri"/>
                <a:cs typeface="Calibri"/>
              </a:rPr>
              <a:t>izobárokra </a:t>
            </a:r>
            <a:r>
              <a:rPr sz="1800" spc="-5" dirty="0">
                <a:latin typeface="Calibri"/>
                <a:cs typeface="Calibri"/>
              </a:rPr>
              <a:t>merőlegesen, hanem </a:t>
            </a:r>
            <a:r>
              <a:rPr sz="1800" spc="-15" dirty="0">
                <a:latin typeface="Calibri"/>
                <a:cs typeface="Calibri"/>
              </a:rPr>
              <a:t>azokkal  </a:t>
            </a:r>
            <a:r>
              <a:rPr sz="1800" spc="-5" dirty="0">
                <a:latin typeface="Calibri"/>
                <a:cs typeface="Calibri"/>
              </a:rPr>
              <a:t>párhuzamosan </a:t>
            </a:r>
            <a:r>
              <a:rPr sz="1800" spc="-15" dirty="0">
                <a:latin typeface="Calibri"/>
                <a:cs typeface="Calibri"/>
              </a:rPr>
              <a:t>fog </a:t>
            </a:r>
            <a:r>
              <a:rPr sz="1800" spc="-5" dirty="0">
                <a:latin typeface="Calibri"/>
                <a:cs typeface="Calibri"/>
              </a:rPr>
              <a:t>fújni.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671434" y="4804054"/>
            <a:ext cx="1049655" cy="431165"/>
          </a:xfrm>
          <a:prstGeom prst="rect">
            <a:avLst/>
          </a:prstGeom>
          <a:solidFill>
            <a:srgbClr val="DEEBF7"/>
          </a:solidFill>
        </p:spPr>
        <p:txBody>
          <a:bodyPr vert="horz" wrap="square" lIns="0" tIns="38100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300"/>
              </a:spcBef>
            </a:pPr>
            <a:r>
              <a:rPr sz="1100" dirty="0">
                <a:latin typeface="Calibri"/>
                <a:cs typeface="Calibri"/>
              </a:rPr>
              <a:t>A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légrészecske</a:t>
            </a:r>
            <a:endParaRPr sz="1100">
              <a:latin typeface="Calibri"/>
              <a:cs typeface="Calibri"/>
            </a:endParaRPr>
          </a:p>
          <a:p>
            <a:pPr marL="92710">
              <a:lnSpc>
                <a:spcPct val="100000"/>
              </a:lnSpc>
            </a:pPr>
            <a:r>
              <a:rPr sz="1100" dirty="0">
                <a:latin typeface="Calibri"/>
                <a:cs typeface="Calibri"/>
              </a:rPr>
              <a:t>útja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09513" y="1077154"/>
            <a:ext cx="2952877" cy="21054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7080" y="81737"/>
            <a:ext cx="416877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9265" algn="l"/>
              </a:tabLst>
            </a:pPr>
            <a:r>
              <a:rPr sz="2400" spc="-5" dirty="0">
                <a:solidFill>
                  <a:srgbClr val="44536A"/>
                </a:solidFill>
                <a:latin typeface="Calibri"/>
                <a:cs typeface="Calibri"/>
              </a:rPr>
              <a:t>4.	</a:t>
            </a:r>
            <a:r>
              <a:rPr sz="2400" dirty="0">
                <a:solidFill>
                  <a:srgbClr val="44536A"/>
                </a:solidFill>
                <a:latin typeface="Calibri"/>
                <a:cs typeface="Calibri"/>
              </a:rPr>
              <a:t>A </a:t>
            </a:r>
            <a:r>
              <a:rPr sz="2400" spc="-5" dirty="0">
                <a:solidFill>
                  <a:srgbClr val="44536A"/>
                </a:solidFill>
                <a:latin typeface="Calibri"/>
                <a:cs typeface="Calibri"/>
              </a:rPr>
              <a:t>víz halmazállapot</a:t>
            </a:r>
            <a:r>
              <a:rPr sz="2400" spc="-9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44536A"/>
                </a:solidFill>
                <a:latin typeface="Calibri"/>
                <a:cs typeface="Calibri"/>
              </a:rPr>
              <a:t>változása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7080" y="514857"/>
            <a:ext cx="8382000" cy="6038850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12700" marR="2533015">
              <a:lnSpc>
                <a:spcPts val="1920"/>
              </a:lnSpc>
              <a:spcBef>
                <a:spcPts val="565"/>
              </a:spcBef>
            </a:pPr>
            <a:r>
              <a:rPr sz="2000" spc="-25" dirty="0">
                <a:latin typeface="Calibri"/>
                <a:cs typeface="Calibri"/>
              </a:rPr>
              <a:t>Tudjuk </a:t>
            </a:r>
            <a:r>
              <a:rPr sz="2000" dirty="0">
                <a:latin typeface="Calibri"/>
                <a:cs typeface="Calibri"/>
              </a:rPr>
              <a:t>azt </a:t>
            </a:r>
            <a:r>
              <a:rPr sz="2000" spc="-5" dirty="0">
                <a:latin typeface="Calibri"/>
                <a:cs typeface="Calibri"/>
              </a:rPr>
              <a:t>is, </a:t>
            </a:r>
            <a:r>
              <a:rPr sz="2000" dirty="0">
                <a:latin typeface="Calibri"/>
                <a:cs typeface="Calibri"/>
              </a:rPr>
              <a:t>hogy a </a:t>
            </a:r>
            <a:r>
              <a:rPr sz="2000" spc="-10" dirty="0">
                <a:latin typeface="Calibri"/>
                <a:cs typeface="Calibri"/>
              </a:rPr>
              <a:t>légkörben </a:t>
            </a:r>
            <a:r>
              <a:rPr sz="2000" spc="-15" dirty="0">
                <a:latin typeface="Calibri"/>
                <a:cs typeface="Calibri"/>
              </a:rPr>
              <a:t>lévő </a:t>
            </a:r>
            <a:r>
              <a:rPr sz="2000" spc="-10" dirty="0">
                <a:latin typeface="Calibri"/>
                <a:cs typeface="Calibri"/>
              </a:rPr>
              <a:t>vízgőz </a:t>
            </a:r>
            <a:r>
              <a:rPr sz="2000" spc="-5" dirty="0">
                <a:latin typeface="Calibri"/>
                <a:cs typeface="Calibri"/>
              </a:rPr>
              <a:t>milyen </a:t>
            </a:r>
            <a:r>
              <a:rPr sz="2000" spc="-15" dirty="0">
                <a:latin typeface="Calibri"/>
                <a:cs typeface="Calibri"/>
              </a:rPr>
              <a:t>fontos  szerepet </a:t>
            </a:r>
            <a:r>
              <a:rPr sz="2000" spc="-10" dirty="0">
                <a:latin typeface="Calibri"/>
                <a:cs typeface="Calibri"/>
              </a:rPr>
              <a:t>tölt </a:t>
            </a:r>
            <a:r>
              <a:rPr sz="2000" spc="-5" dirty="0">
                <a:latin typeface="Calibri"/>
                <a:cs typeface="Calibri"/>
              </a:rPr>
              <a:t>be </a:t>
            </a:r>
            <a:r>
              <a:rPr sz="2000" dirty="0">
                <a:latin typeface="Calibri"/>
                <a:cs typeface="Calibri"/>
              </a:rPr>
              <a:t>az </a:t>
            </a:r>
            <a:r>
              <a:rPr sz="2000" spc="-5" dirty="0">
                <a:latin typeface="Calibri"/>
                <a:cs typeface="Calibri"/>
              </a:rPr>
              <a:t>időjárási </a:t>
            </a:r>
            <a:r>
              <a:rPr sz="2000" spc="-10" dirty="0">
                <a:latin typeface="Calibri"/>
                <a:cs typeface="Calibri"/>
              </a:rPr>
              <a:t>folyamatokban. </a:t>
            </a:r>
            <a:r>
              <a:rPr sz="2000" dirty="0">
                <a:latin typeface="Calibri"/>
                <a:cs typeface="Calibri"/>
              </a:rPr>
              <a:t>Nemcsak a  </a:t>
            </a:r>
            <a:r>
              <a:rPr sz="2000" spc="-10" dirty="0">
                <a:latin typeface="Calibri"/>
                <a:cs typeface="Calibri"/>
              </a:rPr>
              <a:t>felhő-és csapadékképződés </a:t>
            </a:r>
            <a:r>
              <a:rPr sz="2000" dirty="0">
                <a:latin typeface="Calibri"/>
                <a:cs typeface="Calibri"/>
              </a:rPr>
              <a:t>alapja, hanem az </a:t>
            </a:r>
            <a:r>
              <a:rPr sz="2000" spc="-10" dirty="0">
                <a:latin typeface="Calibri"/>
                <a:cs typeface="Calibri"/>
              </a:rPr>
              <a:t>áramlási  </a:t>
            </a:r>
            <a:r>
              <a:rPr sz="2000" spc="-20" dirty="0">
                <a:latin typeface="Calibri"/>
                <a:cs typeface="Calibri"/>
              </a:rPr>
              <a:t>folyamatokat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módosítja.</a:t>
            </a:r>
            <a:endParaRPr sz="2000">
              <a:latin typeface="Calibri"/>
              <a:cs typeface="Calibri"/>
            </a:endParaRPr>
          </a:p>
          <a:p>
            <a:pPr marL="12700" marR="2673350">
              <a:lnSpc>
                <a:spcPts val="1920"/>
              </a:lnSpc>
              <a:spcBef>
                <a:spcPts val="1015"/>
              </a:spcBef>
            </a:pPr>
            <a:r>
              <a:rPr sz="2000" spc="-5" dirty="0">
                <a:latin typeface="Calibri"/>
                <a:cs typeface="Calibri"/>
              </a:rPr>
              <a:t>Egyrészt </a:t>
            </a:r>
            <a:r>
              <a:rPr sz="2000" spc="-35" dirty="0">
                <a:latin typeface="Calibri"/>
                <a:cs typeface="Calibri"/>
              </a:rPr>
              <a:t>úgy, </a:t>
            </a:r>
            <a:r>
              <a:rPr sz="2000" dirty="0">
                <a:latin typeface="Calibri"/>
                <a:cs typeface="Calibri"/>
              </a:rPr>
              <a:t>hogy a </a:t>
            </a:r>
            <a:r>
              <a:rPr sz="2000" spc="-25" dirty="0">
                <a:latin typeface="Calibri"/>
                <a:cs typeface="Calibri"/>
              </a:rPr>
              <a:t>keletkezett </a:t>
            </a:r>
            <a:r>
              <a:rPr sz="2000" spc="-20" dirty="0">
                <a:latin typeface="Calibri"/>
                <a:cs typeface="Calibri"/>
              </a:rPr>
              <a:t>felhőzet </a:t>
            </a:r>
            <a:r>
              <a:rPr sz="2000" dirty="0">
                <a:latin typeface="Calibri"/>
                <a:cs typeface="Calibri"/>
              </a:rPr>
              <a:t>módosítja a  </a:t>
            </a:r>
            <a:r>
              <a:rPr sz="2000" spc="-10" dirty="0">
                <a:latin typeface="Calibri"/>
                <a:cs typeface="Calibri"/>
              </a:rPr>
              <a:t>napsugárzást, </a:t>
            </a:r>
            <a:r>
              <a:rPr sz="2000" dirty="0">
                <a:latin typeface="Calibri"/>
                <a:cs typeface="Calibri"/>
              </a:rPr>
              <a:t>amely </a:t>
            </a:r>
            <a:r>
              <a:rPr sz="2000" spc="-10" dirty="0">
                <a:latin typeface="Calibri"/>
                <a:cs typeface="Calibri"/>
              </a:rPr>
              <a:t>visszahat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10" dirty="0">
                <a:latin typeface="Calibri"/>
                <a:cs typeface="Calibri"/>
              </a:rPr>
              <a:t>levegő hőmérsékletén  </a:t>
            </a:r>
            <a:r>
              <a:rPr sz="2000" spc="-15" dirty="0">
                <a:latin typeface="Calibri"/>
                <a:cs typeface="Calibri"/>
              </a:rPr>
              <a:t>keresztül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10" dirty="0">
                <a:latin typeface="Calibri"/>
                <a:cs typeface="Calibri"/>
              </a:rPr>
              <a:t>légnyomás eloszlására, </a:t>
            </a:r>
            <a:r>
              <a:rPr sz="2000" spc="-5" dirty="0">
                <a:latin typeface="Calibri"/>
                <a:cs typeface="Calibri"/>
              </a:rPr>
              <a:t>végső </a:t>
            </a:r>
            <a:r>
              <a:rPr sz="2000" spc="-15" dirty="0">
                <a:latin typeface="Calibri"/>
                <a:cs typeface="Calibri"/>
              </a:rPr>
              <a:t>soron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7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szélre.</a:t>
            </a:r>
            <a:endParaRPr sz="2000">
              <a:latin typeface="Calibri"/>
              <a:cs typeface="Calibri"/>
            </a:endParaRPr>
          </a:p>
          <a:p>
            <a:pPr marL="12700" marR="2911475">
              <a:lnSpc>
                <a:spcPts val="1920"/>
              </a:lnSpc>
              <a:spcBef>
                <a:spcPts val="994"/>
              </a:spcBef>
            </a:pPr>
            <a:r>
              <a:rPr sz="2000" spc="-5" dirty="0">
                <a:latin typeface="Calibri"/>
                <a:cs typeface="Calibri"/>
              </a:rPr>
              <a:t>Másrészt </a:t>
            </a:r>
            <a:r>
              <a:rPr sz="2000" spc="-10" dirty="0">
                <a:latin typeface="Calibri"/>
                <a:cs typeface="Calibri"/>
              </a:rPr>
              <a:t>azáltal, </a:t>
            </a:r>
            <a:r>
              <a:rPr sz="2000" dirty="0">
                <a:latin typeface="Calibri"/>
                <a:cs typeface="Calibri"/>
              </a:rPr>
              <a:t>hogy a </a:t>
            </a:r>
            <a:r>
              <a:rPr sz="2000" spc="-5" dirty="0">
                <a:latin typeface="Calibri"/>
                <a:cs typeface="Calibri"/>
              </a:rPr>
              <a:t>víz </a:t>
            </a:r>
            <a:r>
              <a:rPr sz="2000" spc="-15" dirty="0">
                <a:latin typeface="Calibri"/>
                <a:cs typeface="Calibri"/>
              </a:rPr>
              <a:t>párolgásakor </a:t>
            </a:r>
            <a:r>
              <a:rPr sz="2000" spc="-10" dirty="0">
                <a:latin typeface="Calibri"/>
                <a:cs typeface="Calibri"/>
              </a:rPr>
              <a:t>elnyelt </a:t>
            </a:r>
            <a:r>
              <a:rPr sz="2000" dirty="0">
                <a:latin typeface="Calibri"/>
                <a:cs typeface="Calibri"/>
              </a:rPr>
              <a:t>hő a  kicsapódás </a:t>
            </a:r>
            <a:r>
              <a:rPr sz="2000" spc="-10" dirty="0">
                <a:latin typeface="Calibri"/>
                <a:cs typeface="Calibri"/>
              </a:rPr>
              <a:t>során felszabadul (latens </a:t>
            </a:r>
            <a:r>
              <a:rPr sz="2000" dirty="0">
                <a:latin typeface="Calibri"/>
                <a:cs typeface="Calibri"/>
              </a:rPr>
              <a:t>hő), </a:t>
            </a:r>
            <a:r>
              <a:rPr sz="2000" spc="-15" dirty="0">
                <a:latin typeface="Calibri"/>
                <a:cs typeface="Calibri"/>
              </a:rPr>
              <a:t>ezáltal </a:t>
            </a:r>
            <a:r>
              <a:rPr sz="2000" spc="-10" dirty="0">
                <a:latin typeface="Calibri"/>
                <a:cs typeface="Calibri"/>
              </a:rPr>
              <a:t>ott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1695"/>
              </a:lnSpc>
            </a:pPr>
            <a:r>
              <a:rPr sz="2000" spc="-10" dirty="0">
                <a:latin typeface="Calibri"/>
                <a:cs typeface="Calibri"/>
              </a:rPr>
              <a:t>légkörben </a:t>
            </a:r>
            <a:r>
              <a:rPr sz="2000" spc="-5" dirty="0">
                <a:latin typeface="Calibri"/>
                <a:cs typeface="Calibri"/>
              </a:rPr>
              <a:t>hőtöbblet </a:t>
            </a:r>
            <a:r>
              <a:rPr sz="2000" spc="-20" dirty="0">
                <a:latin typeface="Calibri"/>
                <a:cs typeface="Calibri"/>
              </a:rPr>
              <a:t>keletkezik </a:t>
            </a:r>
            <a:r>
              <a:rPr sz="2000" dirty="0">
                <a:latin typeface="Calibri"/>
                <a:cs typeface="Calibri"/>
              </a:rPr>
              <a:t>és </a:t>
            </a:r>
            <a:r>
              <a:rPr sz="2000" spc="-10" dirty="0">
                <a:latin typeface="Calibri"/>
                <a:cs typeface="Calibri"/>
              </a:rPr>
              <a:t>további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feláramlásra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160"/>
              </a:lnSpc>
            </a:pPr>
            <a:r>
              <a:rPr sz="2000" spc="-15" dirty="0">
                <a:latin typeface="Calibri"/>
                <a:cs typeface="Calibri"/>
              </a:rPr>
              <a:t>készteti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levegőt.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700">
              <a:latin typeface="Calibri"/>
              <a:cs typeface="Calibri"/>
            </a:endParaRPr>
          </a:p>
          <a:p>
            <a:pPr marL="72390">
              <a:lnSpc>
                <a:spcPct val="100000"/>
              </a:lnSpc>
            </a:pPr>
            <a:r>
              <a:rPr sz="2000" b="1" dirty="0">
                <a:solidFill>
                  <a:srgbClr val="44536A"/>
                </a:solidFill>
                <a:latin typeface="Calibri"/>
                <a:cs typeface="Calibri"/>
              </a:rPr>
              <a:t>A </a:t>
            </a:r>
            <a:r>
              <a:rPr sz="2000" b="1" spc="-10" dirty="0">
                <a:solidFill>
                  <a:srgbClr val="44536A"/>
                </a:solidFill>
                <a:latin typeface="Calibri"/>
                <a:cs typeface="Calibri"/>
              </a:rPr>
              <a:t>földi </a:t>
            </a:r>
            <a:r>
              <a:rPr sz="2000" b="1" spc="-15" dirty="0">
                <a:solidFill>
                  <a:srgbClr val="44536A"/>
                </a:solidFill>
                <a:latin typeface="Calibri"/>
                <a:cs typeface="Calibri"/>
              </a:rPr>
              <a:t>légkörzést tehát </a:t>
            </a:r>
            <a:r>
              <a:rPr sz="2000" b="1" dirty="0">
                <a:solidFill>
                  <a:srgbClr val="44536A"/>
                </a:solidFill>
                <a:latin typeface="Calibri"/>
                <a:cs typeface="Calibri"/>
              </a:rPr>
              <a:t>úgy </a:t>
            </a:r>
            <a:r>
              <a:rPr sz="2000" b="1" spc="-5" dirty="0">
                <a:solidFill>
                  <a:srgbClr val="44536A"/>
                </a:solidFill>
                <a:latin typeface="Calibri"/>
                <a:cs typeface="Calibri"/>
              </a:rPr>
              <a:t>foghatjuk </a:t>
            </a:r>
            <a:r>
              <a:rPr sz="2000" b="1" spc="-10" dirty="0">
                <a:solidFill>
                  <a:srgbClr val="44536A"/>
                </a:solidFill>
                <a:latin typeface="Calibri"/>
                <a:cs typeface="Calibri"/>
              </a:rPr>
              <a:t>fel, mint </a:t>
            </a:r>
            <a:r>
              <a:rPr sz="2000" b="1" spc="-5" dirty="0">
                <a:solidFill>
                  <a:srgbClr val="44536A"/>
                </a:solidFill>
                <a:latin typeface="Calibri"/>
                <a:cs typeface="Calibri"/>
              </a:rPr>
              <a:t>egy </a:t>
            </a:r>
            <a:r>
              <a:rPr sz="2000" b="1" spc="-10" dirty="0">
                <a:solidFill>
                  <a:srgbClr val="44536A"/>
                </a:solidFill>
                <a:latin typeface="Calibri"/>
                <a:cs typeface="Calibri"/>
              </a:rPr>
              <a:t>gigantikus </a:t>
            </a:r>
            <a:r>
              <a:rPr sz="2000" b="1" spc="-5" dirty="0">
                <a:solidFill>
                  <a:srgbClr val="44536A"/>
                </a:solidFill>
                <a:latin typeface="Calibri"/>
                <a:cs typeface="Calibri"/>
              </a:rPr>
              <a:t>hőerőgép, </a:t>
            </a:r>
            <a:r>
              <a:rPr sz="2000" b="1" dirty="0">
                <a:solidFill>
                  <a:srgbClr val="44536A"/>
                </a:solidFill>
                <a:latin typeface="Calibri"/>
                <a:cs typeface="Calibri"/>
              </a:rPr>
              <a:t>ahol</a:t>
            </a:r>
            <a:r>
              <a:rPr sz="2000" b="1" spc="-2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4536A"/>
                </a:solidFill>
                <a:latin typeface="Calibri"/>
                <a:cs typeface="Calibri"/>
              </a:rPr>
              <a:t>a</a:t>
            </a:r>
            <a:endParaRPr sz="2000">
              <a:latin typeface="Calibri"/>
              <a:cs typeface="Calibri"/>
            </a:endParaRPr>
          </a:p>
          <a:p>
            <a:pPr marL="72390" marR="231775">
              <a:lnSpc>
                <a:spcPct val="100000"/>
              </a:lnSpc>
            </a:pPr>
            <a:r>
              <a:rPr sz="2000" b="1" spc="-15" dirty="0">
                <a:solidFill>
                  <a:srgbClr val="44536A"/>
                </a:solidFill>
                <a:latin typeface="Calibri"/>
                <a:cs typeface="Calibri"/>
              </a:rPr>
              <a:t>kazán szerepét </a:t>
            </a:r>
            <a:r>
              <a:rPr sz="2000" b="1" dirty="0">
                <a:solidFill>
                  <a:srgbClr val="44536A"/>
                </a:solidFill>
                <a:latin typeface="Calibri"/>
                <a:cs typeface="Calibri"/>
              </a:rPr>
              <a:t>a </a:t>
            </a:r>
            <a:r>
              <a:rPr sz="2000" b="1" spc="-10" dirty="0">
                <a:solidFill>
                  <a:srgbClr val="44536A"/>
                </a:solidFill>
                <a:latin typeface="Calibri"/>
                <a:cs typeface="Calibri"/>
              </a:rPr>
              <a:t>napsugárzás által melegített </a:t>
            </a:r>
            <a:r>
              <a:rPr sz="2000" b="1" spc="-15" dirty="0">
                <a:solidFill>
                  <a:srgbClr val="44536A"/>
                </a:solidFill>
                <a:latin typeface="Calibri"/>
                <a:cs typeface="Calibri"/>
              </a:rPr>
              <a:t>levegő, </a:t>
            </a:r>
            <a:r>
              <a:rPr sz="2000" b="1" dirty="0">
                <a:solidFill>
                  <a:srgbClr val="44536A"/>
                </a:solidFill>
                <a:latin typeface="Calibri"/>
                <a:cs typeface="Calibri"/>
              </a:rPr>
              <a:t>a </a:t>
            </a:r>
            <a:r>
              <a:rPr sz="2000" b="1" spc="-5" dirty="0">
                <a:solidFill>
                  <a:srgbClr val="44536A"/>
                </a:solidFill>
                <a:latin typeface="Calibri"/>
                <a:cs typeface="Calibri"/>
              </a:rPr>
              <a:t>hűtő </a:t>
            </a:r>
            <a:r>
              <a:rPr sz="2000" b="1" spc="-15" dirty="0">
                <a:solidFill>
                  <a:srgbClr val="44536A"/>
                </a:solidFill>
                <a:latin typeface="Calibri"/>
                <a:cs typeface="Calibri"/>
              </a:rPr>
              <a:t>szerepét </a:t>
            </a:r>
            <a:r>
              <a:rPr sz="2000" b="1" dirty="0">
                <a:solidFill>
                  <a:srgbClr val="44536A"/>
                </a:solidFill>
                <a:latin typeface="Calibri"/>
                <a:cs typeface="Calibri"/>
              </a:rPr>
              <a:t>a hideg  </a:t>
            </a:r>
            <a:r>
              <a:rPr sz="2000" b="1" spc="-5" dirty="0">
                <a:solidFill>
                  <a:srgbClr val="44536A"/>
                </a:solidFill>
                <a:latin typeface="Calibri"/>
                <a:cs typeface="Calibri"/>
              </a:rPr>
              <a:t>sarkvidék </a:t>
            </a:r>
            <a:r>
              <a:rPr sz="2000" b="1" spc="-10" dirty="0">
                <a:solidFill>
                  <a:srgbClr val="44536A"/>
                </a:solidFill>
                <a:latin typeface="Calibri"/>
                <a:cs typeface="Calibri"/>
              </a:rPr>
              <a:t>játssza. </a:t>
            </a:r>
            <a:r>
              <a:rPr sz="2000" b="1" dirty="0">
                <a:solidFill>
                  <a:srgbClr val="44536A"/>
                </a:solidFill>
                <a:latin typeface="Calibri"/>
                <a:cs typeface="Calibri"/>
              </a:rPr>
              <a:t>A hőkülönbség hajtja a </a:t>
            </a:r>
            <a:r>
              <a:rPr sz="2000" b="1" spc="-20" dirty="0">
                <a:solidFill>
                  <a:srgbClr val="44536A"/>
                </a:solidFill>
                <a:latin typeface="Calibri"/>
                <a:cs typeface="Calibri"/>
              </a:rPr>
              <a:t>gépezet </a:t>
            </a:r>
            <a:r>
              <a:rPr sz="2000" b="1" spc="-15" dirty="0">
                <a:solidFill>
                  <a:srgbClr val="44536A"/>
                </a:solidFill>
                <a:latin typeface="Calibri"/>
                <a:cs typeface="Calibri"/>
              </a:rPr>
              <a:t>„mozgó </a:t>
            </a:r>
            <a:r>
              <a:rPr sz="2000" b="1" spc="-10" dirty="0">
                <a:solidFill>
                  <a:srgbClr val="44536A"/>
                </a:solidFill>
                <a:latin typeface="Calibri"/>
                <a:cs typeface="Calibri"/>
              </a:rPr>
              <a:t>alkatrészeit” </a:t>
            </a:r>
            <a:r>
              <a:rPr sz="2000" b="1" dirty="0">
                <a:solidFill>
                  <a:srgbClr val="44536A"/>
                </a:solidFill>
                <a:latin typeface="Calibri"/>
                <a:cs typeface="Calibri"/>
              </a:rPr>
              <a:t>a  </a:t>
            </a:r>
            <a:r>
              <a:rPr sz="2000" b="1" spc="-20" dirty="0">
                <a:solidFill>
                  <a:srgbClr val="44536A"/>
                </a:solidFill>
                <a:latin typeface="Calibri"/>
                <a:cs typeface="Calibri"/>
              </a:rPr>
              <a:t>szélrendszereket </a:t>
            </a:r>
            <a:r>
              <a:rPr sz="2000" b="1" dirty="0">
                <a:solidFill>
                  <a:srgbClr val="44536A"/>
                </a:solidFill>
                <a:latin typeface="Calibri"/>
                <a:cs typeface="Calibri"/>
              </a:rPr>
              <a:t>a </a:t>
            </a:r>
            <a:r>
              <a:rPr sz="2000" b="1" spc="-10" dirty="0">
                <a:solidFill>
                  <a:srgbClr val="44536A"/>
                </a:solidFill>
                <a:latin typeface="Calibri"/>
                <a:cs typeface="Calibri"/>
              </a:rPr>
              <a:t>felsorolt fizikai </a:t>
            </a:r>
            <a:r>
              <a:rPr sz="2000" b="1" spc="-15" dirty="0">
                <a:solidFill>
                  <a:srgbClr val="44536A"/>
                </a:solidFill>
                <a:latin typeface="Calibri"/>
                <a:cs typeface="Calibri"/>
              </a:rPr>
              <a:t>törvények</a:t>
            </a:r>
            <a:r>
              <a:rPr sz="2000" b="1" spc="2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4536A"/>
                </a:solidFill>
                <a:latin typeface="Calibri"/>
                <a:cs typeface="Calibri"/>
              </a:rPr>
              <a:t>alapján.</a:t>
            </a:r>
            <a:endParaRPr sz="2000">
              <a:latin typeface="Calibri"/>
              <a:cs typeface="Calibri"/>
            </a:endParaRPr>
          </a:p>
          <a:p>
            <a:pPr marL="72390">
              <a:lnSpc>
                <a:spcPct val="100000"/>
              </a:lnSpc>
            </a:pPr>
            <a:r>
              <a:rPr sz="2000" b="1" dirty="0">
                <a:solidFill>
                  <a:srgbClr val="44536A"/>
                </a:solidFill>
                <a:latin typeface="Calibri"/>
                <a:cs typeface="Calibri"/>
              </a:rPr>
              <a:t>Az </a:t>
            </a:r>
            <a:r>
              <a:rPr sz="2000" b="1" spc="-10" dirty="0">
                <a:solidFill>
                  <a:srgbClr val="44536A"/>
                </a:solidFill>
                <a:latin typeface="Calibri"/>
                <a:cs typeface="Calibri"/>
              </a:rPr>
              <a:t>eltérő felmelegedés </a:t>
            </a:r>
            <a:r>
              <a:rPr sz="2000" b="1" spc="-5" dirty="0">
                <a:solidFill>
                  <a:srgbClr val="44536A"/>
                </a:solidFill>
                <a:latin typeface="Calibri"/>
                <a:cs typeface="Calibri"/>
              </a:rPr>
              <a:t>légnyomáskülönbséget </a:t>
            </a:r>
            <a:r>
              <a:rPr sz="2000" b="1" spc="-15" dirty="0">
                <a:solidFill>
                  <a:srgbClr val="44536A"/>
                </a:solidFill>
                <a:latin typeface="Calibri"/>
                <a:cs typeface="Calibri"/>
              </a:rPr>
              <a:t>eredményez </a:t>
            </a:r>
            <a:r>
              <a:rPr sz="2000" b="1" spc="-5" dirty="0">
                <a:solidFill>
                  <a:srgbClr val="44536A"/>
                </a:solidFill>
                <a:latin typeface="Calibri"/>
                <a:cs typeface="Calibri"/>
              </a:rPr>
              <a:t>-&gt;</a:t>
            </a:r>
            <a:r>
              <a:rPr sz="2000" b="1" spc="2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4536A"/>
                </a:solidFill>
                <a:latin typeface="Calibri"/>
                <a:cs typeface="Calibri"/>
              </a:rPr>
              <a:t>a</a:t>
            </a:r>
            <a:endParaRPr sz="2000">
              <a:latin typeface="Calibri"/>
              <a:cs typeface="Calibri"/>
            </a:endParaRPr>
          </a:p>
          <a:p>
            <a:pPr marL="72390">
              <a:lnSpc>
                <a:spcPct val="100000"/>
              </a:lnSpc>
            </a:pPr>
            <a:r>
              <a:rPr sz="2000" b="1" spc="-5" dirty="0">
                <a:solidFill>
                  <a:srgbClr val="44536A"/>
                </a:solidFill>
                <a:latin typeface="Calibri"/>
                <a:cs typeface="Calibri"/>
              </a:rPr>
              <a:t>légnyomáskülönbség </a:t>
            </a:r>
            <a:r>
              <a:rPr sz="2000" b="1" spc="-15" dirty="0">
                <a:solidFill>
                  <a:srgbClr val="44536A"/>
                </a:solidFill>
                <a:latin typeface="Calibri"/>
                <a:cs typeface="Calibri"/>
              </a:rPr>
              <a:t>hatására </a:t>
            </a:r>
            <a:r>
              <a:rPr sz="2000" b="1" spc="-10" dirty="0">
                <a:solidFill>
                  <a:srgbClr val="44536A"/>
                </a:solidFill>
                <a:latin typeface="Calibri"/>
                <a:cs typeface="Calibri"/>
              </a:rPr>
              <a:t>áramlás </a:t>
            </a:r>
            <a:r>
              <a:rPr sz="2000" b="1" dirty="0">
                <a:solidFill>
                  <a:srgbClr val="44536A"/>
                </a:solidFill>
                <a:latin typeface="Calibri"/>
                <a:cs typeface="Calibri"/>
              </a:rPr>
              <a:t>indul </a:t>
            </a:r>
            <a:r>
              <a:rPr sz="2000" b="1" spc="-5" dirty="0">
                <a:solidFill>
                  <a:srgbClr val="44536A"/>
                </a:solidFill>
                <a:latin typeface="Calibri"/>
                <a:cs typeface="Calibri"/>
              </a:rPr>
              <a:t>meg </a:t>
            </a:r>
            <a:r>
              <a:rPr sz="2000" b="1" dirty="0">
                <a:solidFill>
                  <a:srgbClr val="44536A"/>
                </a:solidFill>
                <a:latin typeface="Calibri"/>
                <a:cs typeface="Calibri"/>
              </a:rPr>
              <a:t>-&gt; </a:t>
            </a:r>
            <a:r>
              <a:rPr sz="2000" b="1" spc="-10" dirty="0">
                <a:solidFill>
                  <a:srgbClr val="44536A"/>
                </a:solidFill>
                <a:latin typeface="Calibri"/>
                <a:cs typeface="Calibri"/>
              </a:rPr>
              <a:t>ezt </a:t>
            </a:r>
            <a:r>
              <a:rPr sz="2000" b="1" dirty="0">
                <a:solidFill>
                  <a:srgbClr val="44536A"/>
                </a:solidFill>
                <a:latin typeface="Calibri"/>
                <a:cs typeface="Calibri"/>
              </a:rPr>
              <a:t>az </a:t>
            </a:r>
            <a:r>
              <a:rPr sz="2000" b="1" spc="-10" dirty="0">
                <a:solidFill>
                  <a:srgbClr val="44536A"/>
                </a:solidFill>
                <a:latin typeface="Calibri"/>
                <a:cs typeface="Calibri"/>
              </a:rPr>
              <a:t>áramlást </a:t>
            </a:r>
            <a:r>
              <a:rPr sz="2000" b="1" dirty="0">
                <a:solidFill>
                  <a:srgbClr val="44536A"/>
                </a:solidFill>
                <a:latin typeface="Calibri"/>
                <a:cs typeface="Calibri"/>
              </a:rPr>
              <a:t>a</a:t>
            </a:r>
            <a:r>
              <a:rPr sz="2000" b="1" spc="-1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44536A"/>
                </a:solidFill>
                <a:latin typeface="Calibri"/>
                <a:cs typeface="Calibri"/>
              </a:rPr>
              <a:t>Föld</a:t>
            </a:r>
            <a:endParaRPr sz="2000">
              <a:latin typeface="Calibri"/>
              <a:cs typeface="Calibri"/>
            </a:endParaRPr>
          </a:p>
          <a:p>
            <a:pPr marL="72390" marR="5080">
              <a:lnSpc>
                <a:spcPct val="100000"/>
              </a:lnSpc>
              <a:spcBef>
                <a:spcPts val="5"/>
              </a:spcBef>
            </a:pPr>
            <a:r>
              <a:rPr sz="2000" b="1" spc="-10" dirty="0">
                <a:solidFill>
                  <a:srgbClr val="44536A"/>
                </a:solidFill>
                <a:latin typeface="Calibri"/>
                <a:cs typeface="Calibri"/>
              </a:rPr>
              <a:t>forgásából </a:t>
            </a:r>
            <a:r>
              <a:rPr sz="2000" b="1" spc="-15" dirty="0">
                <a:solidFill>
                  <a:srgbClr val="44536A"/>
                </a:solidFill>
                <a:latin typeface="Calibri"/>
                <a:cs typeface="Calibri"/>
              </a:rPr>
              <a:t>származó </a:t>
            </a:r>
            <a:r>
              <a:rPr sz="2000" b="1" spc="-10" dirty="0">
                <a:solidFill>
                  <a:srgbClr val="44536A"/>
                </a:solidFill>
                <a:latin typeface="Calibri"/>
                <a:cs typeface="Calibri"/>
              </a:rPr>
              <a:t>eltérítő </a:t>
            </a:r>
            <a:r>
              <a:rPr sz="2000" b="1" spc="-15" dirty="0">
                <a:solidFill>
                  <a:srgbClr val="44536A"/>
                </a:solidFill>
                <a:latin typeface="Calibri"/>
                <a:cs typeface="Calibri"/>
              </a:rPr>
              <a:t>erő </a:t>
            </a:r>
            <a:r>
              <a:rPr sz="2000" b="1" dirty="0">
                <a:solidFill>
                  <a:srgbClr val="44536A"/>
                </a:solidFill>
                <a:latin typeface="Calibri"/>
                <a:cs typeface="Calibri"/>
              </a:rPr>
              <a:t>módosítja. </a:t>
            </a:r>
            <a:r>
              <a:rPr sz="2000" b="1" spc="-5" dirty="0">
                <a:solidFill>
                  <a:srgbClr val="44536A"/>
                </a:solidFill>
                <a:latin typeface="Calibri"/>
                <a:cs typeface="Calibri"/>
              </a:rPr>
              <a:t>Negyedik </a:t>
            </a:r>
            <a:r>
              <a:rPr sz="2000" b="1" spc="-15" dirty="0">
                <a:solidFill>
                  <a:srgbClr val="44536A"/>
                </a:solidFill>
                <a:latin typeface="Calibri"/>
                <a:cs typeface="Calibri"/>
              </a:rPr>
              <a:t>hatásként </a:t>
            </a:r>
            <a:r>
              <a:rPr sz="2000" b="1" dirty="0">
                <a:solidFill>
                  <a:srgbClr val="44536A"/>
                </a:solidFill>
                <a:latin typeface="Calibri"/>
                <a:cs typeface="Calibri"/>
              </a:rPr>
              <a:t>pedig a </a:t>
            </a:r>
            <a:r>
              <a:rPr sz="2000" b="1" spc="-10" dirty="0">
                <a:solidFill>
                  <a:srgbClr val="44536A"/>
                </a:solidFill>
                <a:latin typeface="Calibri"/>
                <a:cs typeface="Calibri"/>
              </a:rPr>
              <a:t>légköri  </a:t>
            </a:r>
            <a:r>
              <a:rPr sz="2000" b="1" spc="-5" dirty="0">
                <a:solidFill>
                  <a:srgbClr val="44536A"/>
                </a:solidFill>
                <a:latin typeface="Calibri"/>
                <a:cs typeface="Calibri"/>
              </a:rPr>
              <a:t>nedvesség </a:t>
            </a:r>
            <a:r>
              <a:rPr sz="2000" b="1" spc="-10" dirty="0">
                <a:solidFill>
                  <a:srgbClr val="44536A"/>
                </a:solidFill>
                <a:latin typeface="Calibri"/>
                <a:cs typeface="Calibri"/>
              </a:rPr>
              <a:t>játszik </a:t>
            </a:r>
            <a:r>
              <a:rPr sz="2000" b="1" spc="-15" dirty="0">
                <a:solidFill>
                  <a:srgbClr val="44536A"/>
                </a:solidFill>
                <a:latin typeface="Calibri"/>
                <a:cs typeface="Calibri"/>
              </a:rPr>
              <a:t>szerepet, </a:t>
            </a:r>
            <a:r>
              <a:rPr sz="2000" b="1" dirty="0">
                <a:solidFill>
                  <a:srgbClr val="44536A"/>
                </a:solidFill>
                <a:latin typeface="Calibri"/>
                <a:cs typeface="Calibri"/>
              </a:rPr>
              <a:t>amely a </a:t>
            </a:r>
            <a:r>
              <a:rPr sz="2000" b="1" spc="-10" dirty="0">
                <a:solidFill>
                  <a:srgbClr val="44536A"/>
                </a:solidFill>
                <a:latin typeface="Calibri"/>
                <a:cs typeface="Calibri"/>
              </a:rPr>
              <a:t>besugárzás </a:t>
            </a:r>
            <a:r>
              <a:rPr sz="2000" b="1" spc="-5" dirty="0">
                <a:solidFill>
                  <a:srgbClr val="44536A"/>
                </a:solidFill>
                <a:latin typeface="Calibri"/>
                <a:cs typeface="Calibri"/>
              </a:rPr>
              <a:t>módosításán és </a:t>
            </a:r>
            <a:r>
              <a:rPr sz="2000" b="1" dirty="0">
                <a:solidFill>
                  <a:srgbClr val="44536A"/>
                </a:solidFill>
                <a:latin typeface="Calibri"/>
                <a:cs typeface="Calibri"/>
              </a:rPr>
              <a:t>a </a:t>
            </a:r>
            <a:r>
              <a:rPr sz="2000" b="1" spc="-10" dirty="0">
                <a:solidFill>
                  <a:srgbClr val="44536A"/>
                </a:solidFill>
                <a:latin typeface="Calibri"/>
                <a:cs typeface="Calibri"/>
              </a:rPr>
              <a:t>látens </a:t>
            </a:r>
            <a:r>
              <a:rPr sz="2000" b="1" dirty="0">
                <a:solidFill>
                  <a:srgbClr val="44536A"/>
                </a:solidFill>
                <a:latin typeface="Calibri"/>
                <a:cs typeface="Calibri"/>
              </a:rPr>
              <a:t>hőn  </a:t>
            </a:r>
            <a:r>
              <a:rPr sz="2000" b="1" spc="-15" dirty="0">
                <a:solidFill>
                  <a:srgbClr val="44536A"/>
                </a:solidFill>
                <a:latin typeface="Calibri"/>
                <a:cs typeface="Calibri"/>
              </a:rPr>
              <a:t>keresztül </a:t>
            </a:r>
            <a:r>
              <a:rPr sz="2000" b="1" spc="-5" dirty="0">
                <a:solidFill>
                  <a:srgbClr val="44536A"/>
                </a:solidFill>
                <a:latin typeface="Calibri"/>
                <a:cs typeface="Calibri"/>
              </a:rPr>
              <a:t>ugyancsak </a:t>
            </a:r>
            <a:r>
              <a:rPr sz="2000" b="1" spc="-10" dirty="0">
                <a:solidFill>
                  <a:srgbClr val="44536A"/>
                </a:solidFill>
                <a:latin typeface="Calibri"/>
                <a:cs typeface="Calibri"/>
              </a:rPr>
              <a:t>visszahat </a:t>
            </a:r>
            <a:r>
              <a:rPr sz="2000" b="1" dirty="0">
                <a:solidFill>
                  <a:srgbClr val="44536A"/>
                </a:solidFill>
                <a:latin typeface="Calibri"/>
                <a:cs typeface="Calibri"/>
              </a:rPr>
              <a:t>a </a:t>
            </a:r>
            <a:r>
              <a:rPr sz="2000" b="1" spc="-15" dirty="0">
                <a:solidFill>
                  <a:srgbClr val="44536A"/>
                </a:solidFill>
                <a:latin typeface="Calibri"/>
                <a:cs typeface="Calibri"/>
              </a:rPr>
              <a:t>levegő</a:t>
            </a:r>
            <a:r>
              <a:rPr sz="2000" b="1" spc="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44536A"/>
                </a:solidFill>
                <a:latin typeface="Calibri"/>
                <a:cs typeface="Calibri"/>
              </a:rPr>
              <a:t>áramlására.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58419" y="3677539"/>
            <a:ext cx="8498205" cy="3051810"/>
          </a:xfrm>
          <a:custGeom>
            <a:avLst/>
            <a:gdLst/>
            <a:ahLst/>
            <a:cxnLst/>
            <a:rect l="l" t="t" r="r" b="b"/>
            <a:pathLst>
              <a:path w="8498205" h="3051809">
                <a:moveTo>
                  <a:pt x="0" y="508508"/>
                </a:moveTo>
                <a:lnTo>
                  <a:pt x="2328" y="459522"/>
                </a:lnTo>
                <a:lnTo>
                  <a:pt x="9169" y="411856"/>
                </a:lnTo>
                <a:lnTo>
                  <a:pt x="20312" y="365724"/>
                </a:lnTo>
                <a:lnTo>
                  <a:pt x="35543" y="321337"/>
                </a:lnTo>
                <a:lnTo>
                  <a:pt x="54648" y="278909"/>
                </a:lnTo>
                <a:lnTo>
                  <a:pt x="77414" y="238652"/>
                </a:lnTo>
                <a:lnTo>
                  <a:pt x="103629" y="200780"/>
                </a:lnTo>
                <a:lnTo>
                  <a:pt x="133080" y="165504"/>
                </a:lnTo>
                <a:lnTo>
                  <a:pt x="165552" y="133039"/>
                </a:lnTo>
                <a:lnTo>
                  <a:pt x="200834" y="103595"/>
                </a:lnTo>
                <a:lnTo>
                  <a:pt x="238711" y="77388"/>
                </a:lnTo>
                <a:lnTo>
                  <a:pt x="278972" y="54628"/>
                </a:lnTo>
                <a:lnTo>
                  <a:pt x="321402" y="35529"/>
                </a:lnTo>
                <a:lnTo>
                  <a:pt x="365789" y="20304"/>
                </a:lnTo>
                <a:lnTo>
                  <a:pt x="411919" y="9166"/>
                </a:lnTo>
                <a:lnTo>
                  <a:pt x="459580" y="2326"/>
                </a:lnTo>
                <a:lnTo>
                  <a:pt x="508558" y="0"/>
                </a:lnTo>
                <a:lnTo>
                  <a:pt x="7989341" y="0"/>
                </a:lnTo>
                <a:lnTo>
                  <a:pt x="8038328" y="2326"/>
                </a:lnTo>
                <a:lnTo>
                  <a:pt x="8085997" y="9166"/>
                </a:lnTo>
                <a:lnTo>
                  <a:pt x="8132135" y="20304"/>
                </a:lnTo>
                <a:lnTo>
                  <a:pt x="8176529" y="35529"/>
                </a:lnTo>
                <a:lnTo>
                  <a:pt x="8218966" y="54628"/>
                </a:lnTo>
                <a:lnTo>
                  <a:pt x="8259232" y="77388"/>
                </a:lnTo>
                <a:lnTo>
                  <a:pt x="8297115" y="103595"/>
                </a:lnTo>
                <a:lnTo>
                  <a:pt x="8332402" y="133039"/>
                </a:lnTo>
                <a:lnTo>
                  <a:pt x="8364879" y="165504"/>
                </a:lnTo>
                <a:lnTo>
                  <a:pt x="8394333" y="200780"/>
                </a:lnTo>
                <a:lnTo>
                  <a:pt x="8420552" y="238652"/>
                </a:lnTo>
                <a:lnTo>
                  <a:pt x="8443321" y="278909"/>
                </a:lnTo>
                <a:lnTo>
                  <a:pt x="8462429" y="321337"/>
                </a:lnTo>
                <a:lnTo>
                  <a:pt x="8477661" y="365724"/>
                </a:lnTo>
                <a:lnTo>
                  <a:pt x="8488805" y="411856"/>
                </a:lnTo>
                <a:lnTo>
                  <a:pt x="8495648" y="459522"/>
                </a:lnTo>
                <a:lnTo>
                  <a:pt x="8497976" y="508508"/>
                </a:lnTo>
                <a:lnTo>
                  <a:pt x="8497976" y="2542692"/>
                </a:lnTo>
                <a:lnTo>
                  <a:pt x="8495648" y="2591670"/>
                </a:lnTo>
                <a:lnTo>
                  <a:pt x="8488805" y="2639331"/>
                </a:lnTo>
                <a:lnTo>
                  <a:pt x="8477661" y="2685461"/>
                </a:lnTo>
                <a:lnTo>
                  <a:pt x="8462429" y="2729848"/>
                </a:lnTo>
                <a:lnTo>
                  <a:pt x="8443321" y="2772278"/>
                </a:lnTo>
                <a:lnTo>
                  <a:pt x="8420552" y="2812539"/>
                </a:lnTo>
                <a:lnTo>
                  <a:pt x="8394333" y="2850416"/>
                </a:lnTo>
                <a:lnTo>
                  <a:pt x="8364879" y="2885698"/>
                </a:lnTo>
                <a:lnTo>
                  <a:pt x="8332402" y="2918171"/>
                </a:lnTo>
                <a:lnTo>
                  <a:pt x="8297115" y="2947621"/>
                </a:lnTo>
                <a:lnTo>
                  <a:pt x="8259232" y="2973836"/>
                </a:lnTo>
                <a:lnTo>
                  <a:pt x="8218966" y="2996602"/>
                </a:lnTo>
                <a:lnTo>
                  <a:pt x="8176529" y="3015708"/>
                </a:lnTo>
                <a:lnTo>
                  <a:pt x="8132135" y="3030938"/>
                </a:lnTo>
                <a:lnTo>
                  <a:pt x="8085997" y="3042081"/>
                </a:lnTo>
                <a:lnTo>
                  <a:pt x="8038328" y="3048923"/>
                </a:lnTo>
                <a:lnTo>
                  <a:pt x="7989341" y="3051251"/>
                </a:lnTo>
                <a:lnTo>
                  <a:pt x="508558" y="3051251"/>
                </a:lnTo>
                <a:lnTo>
                  <a:pt x="459580" y="3048923"/>
                </a:lnTo>
                <a:lnTo>
                  <a:pt x="411919" y="3042081"/>
                </a:lnTo>
                <a:lnTo>
                  <a:pt x="365789" y="3030938"/>
                </a:lnTo>
                <a:lnTo>
                  <a:pt x="321402" y="3015708"/>
                </a:lnTo>
                <a:lnTo>
                  <a:pt x="278972" y="2996602"/>
                </a:lnTo>
                <a:lnTo>
                  <a:pt x="238711" y="2973836"/>
                </a:lnTo>
                <a:lnTo>
                  <a:pt x="200834" y="2947621"/>
                </a:lnTo>
                <a:lnTo>
                  <a:pt x="165552" y="2918171"/>
                </a:lnTo>
                <a:lnTo>
                  <a:pt x="133080" y="2885698"/>
                </a:lnTo>
                <a:lnTo>
                  <a:pt x="103629" y="2850416"/>
                </a:lnTo>
                <a:lnTo>
                  <a:pt x="77414" y="2812539"/>
                </a:lnTo>
                <a:lnTo>
                  <a:pt x="54648" y="2772278"/>
                </a:lnTo>
                <a:lnTo>
                  <a:pt x="35543" y="2729848"/>
                </a:lnTo>
                <a:lnTo>
                  <a:pt x="20312" y="2685461"/>
                </a:lnTo>
                <a:lnTo>
                  <a:pt x="9169" y="2639331"/>
                </a:lnTo>
                <a:lnTo>
                  <a:pt x="2328" y="2591670"/>
                </a:lnTo>
                <a:lnTo>
                  <a:pt x="0" y="2542692"/>
                </a:lnTo>
                <a:lnTo>
                  <a:pt x="0" y="508508"/>
                </a:lnTo>
                <a:close/>
              </a:path>
            </a:pathLst>
          </a:custGeom>
          <a:ln w="38099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4383" y="404876"/>
            <a:ext cx="691070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b="0" spc="-15" dirty="0">
                <a:solidFill>
                  <a:srgbClr val="000000"/>
                </a:solidFill>
                <a:latin typeface="Calibri"/>
                <a:cs typeface="Calibri"/>
              </a:rPr>
              <a:t>Ezek </a:t>
            </a:r>
            <a:r>
              <a:rPr sz="2000" b="0" spc="-10" dirty="0">
                <a:solidFill>
                  <a:srgbClr val="000000"/>
                </a:solidFill>
                <a:latin typeface="Calibri"/>
                <a:cs typeface="Calibri"/>
              </a:rPr>
              <a:t>tehát </a:t>
            </a:r>
            <a:r>
              <a:rPr sz="2000" b="0" spc="-15" dirty="0">
                <a:solidFill>
                  <a:srgbClr val="000000"/>
                </a:solidFill>
                <a:latin typeface="Calibri"/>
                <a:cs typeface="Calibri"/>
              </a:rPr>
              <a:t>azok </a:t>
            </a:r>
            <a:r>
              <a:rPr sz="2000" b="0" dirty="0">
                <a:solidFill>
                  <a:srgbClr val="000000"/>
                </a:solidFill>
                <a:latin typeface="Calibri"/>
                <a:cs typeface="Calibri"/>
              </a:rPr>
              <a:t>a </a:t>
            </a:r>
            <a:r>
              <a:rPr sz="2000" b="0" spc="-10" dirty="0">
                <a:solidFill>
                  <a:srgbClr val="000000"/>
                </a:solidFill>
                <a:latin typeface="Calibri"/>
                <a:cs typeface="Calibri"/>
              </a:rPr>
              <a:t>fizikai </a:t>
            </a:r>
            <a:r>
              <a:rPr sz="2000" b="0" spc="-5" dirty="0">
                <a:solidFill>
                  <a:srgbClr val="000000"/>
                </a:solidFill>
                <a:latin typeface="Calibri"/>
                <a:cs typeface="Calibri"/>
              </a:rPr>
              <a:t>jelenségek, amelyek </a:t>
            </a:r>
            <a:r>
              <a:rPr sz="2000" b="0" dirty="0">
                <a:solidFill>
                  <a:srgbClr val="000000"/>
                </a:solidFill>
                <a:latin typeface="Calibri"/>
                <a:cs typeface="Calibri"/>
              </a:rPr>
              <a:t>a </a:t>
            </a:r>
            <a:r>
              <a:rPr sz="2000" b="0" spc="-15" dirty="0">
                <a:solidFill>
                  <a:srgbClr val="000000"/>
                </a:solidFill>
                <a:latin typeface="Calibri"/>
                <a:cs typeface="Calibri"/>
              </a:rPr>
              <a:t>légköri </a:t>
            </a:r>
            <a:r>
              <a:rPr sz="2000" b="0" spc="-20" dirty="0">
                <a:solidFill>
                  <a:srgbClr val="000000"/>
                </a:solidFill>
                <a:latin typeface="Calibri"/>
                <a:cs typeface="Calibri"/>
              </a:rPr>
              <a:t>folyamatokat  </a:t>
            </a:r>
            <a:r>
              <a:rPr sz="2000" b="0" spc="-10" dirty="0">
                <a:solidFill>
                  <a:srgbClr val="000000"/>
                </a:solidFill>
                <a:latin typeface="Calibri"/>
                <a:cs typeface="Calibri"/>
              </a:rPr>
              <a:t>mozgatják,</a:t>
            </a:r>
            <a:r>
              <a:rPr sz="2000" b="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spc="-10" dirty="0">
                <a:solidFill>
                  <a:srgbClr val="000000"/>
                </a:solidFill>
                <a:latin typeface="Calibri"/>
                <a:cs typeface="Calibri"/>
              </a:rPr>
              <a:t>irányítják.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4383" y="1166876"/>
            <a:ext cx="7674609" cy="1855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44536A"/>
                </a:solidFill>
                <a:latin typeface="Calibri"/>
                <a:cs typeface="Calibri"/>
              </a:rPr>
              <a:t>Annak </a:t>
            </a:r>
            <a:r>
              <a:rPr sz="2000" b="1" spc="5" dirty="0">
                <a:solidFill>
                  <a:srgbClr val="44536A"/>
                </a:solidFill>
                <a:latin typeface="Calibri"/>
                <a:cs typeface="Calibri"/>
              </a:rPr>
              <a:t>pedig, </a:t>
            </a:r>
            <a:r>
              <a:rPr sz="2000" b="1" dirty="0">
                <a:solidFill>
                  <a:srgbClr val="44536A"/>
                </a:solidFill>
                <a:latin typeface="Calibri"/>
                <a:cs typeface="Calibri"/>
              </a:rPr>
              <a:t>hogy </a:t>
            </a:r>
            <a:r>
              <a:rPr sz="2000" b="1" spc="-20" dirty="0">
                <a:solidFill>
                  <a:srgbClr val="44536A"/>
                </a:solidFill>
                <a:latin typeface="Calibri"/>
                <a:cs typeface="Calibri"/>
              </a:rPr>
              <a:t>ezek </a:t>
            </a:r>
            <a:r>
              <a:rPr sz="2000" b="1" dirty="0">
                <a:solidFill>
                  <a:srgbClr val="44536A"/>
                </a:solidFill>
                <a:latin typeface="Calibri"/>
                <a:cs typeface="Calibri"/>
              </a:rPr>
              <a:t>a </a:t>
            </a:r>
            <a:r>
              <a:rPr sz="2000" b="1" spc="-5" dirty="0">
                <a:solidFill>
                  <a:srgbClr val="44536A"/>
                </a:solidFill>
                <a:latin typeface="Calibri"/>
                <a:cs typeface="Calibri"/>
              </a:rPr>
              <a:t>jelenségek </a:t>
            </a:r>
            <a:r>
              <a:rPr sz="2000" b="1" dirty="0">
                <a:solidFill>
                  <a:srgbClr val="44536A"/>
                </a:solidFill>
                <a:latin typeface="Calibri"/>
                <a:cs typeface="Calibri"/>
              </a:rPr>
              <a:t>a </a:t>
            </a:r>
            <a:r>
              <a:rPr sz="2000" b="1" spc="-10" dirty="0">
                <a:solidFill>
                  <a:srgbClr val="44536A"/>
                </a:solidFill>
                <a:latin typeface="Calibri"/>
                <a:cs typeface="Calibri"/>
              </a:rPr>
              <a:t>légkörben léteznek, </a:t>
            </a:r>
            <a:r>
              <a:rPr sz="2000" b="1" spc="-25" dirty="0">
                <a:solidFill>
                  <a:srgbClr val="44536A"/>
                </a:solidFill>
                <a:latin typeface="Calibri"/>
                <a:cs typeface="Calibri"/>
              </a:rPr>
              <a:t>két </a:t>
            </a:r>
            <a:r>
              <a:rPr sz="2000" b="1" spc="-10" dirty="0">
                <a:solidFill>
                  <a:srgbClr val="44536A"/>
                </a:solidFill>
                <a:latin typeface="Calibri"/>
                <a:cs typeface="Calibri"/>
              </a:rPr>
              <a:t>eredő</a:t>
            </a:r>
            <a:r>
              <a:rPr sz="2000" b="1" spc="8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44536A"/>
                </a:solidFill>
                <a:latin typeface="Calibri"/>
                <a:cs typeface="Calibri"/>
              </a:rPr>
              <a:t>oka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b="1" spc="-10" dirty="0">
                <a:solidFill>
                  <a:srgbClr val="44536A"/>
                </a:solidFill>
                <a:latin typeface="Calibri"/>
                <a:cs typeface="Calibri"/>
              </a:rPr>
              <a:t>van:</a:t>
            </a:r>
            <a:endParaRPr sz="20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b="1" dirty="0">
                <a:solidFill>
                  <a:srgbClr val="44536A"/>
                </a:solidFill>
                <a:latin typeface="Calibri"/>
                <a:cs typeface="Calibri"/>
              </a:rPr>
              <a:t>a Nap</a:t>
            </a:r>
            <a:r>
              <a:rPr sz="2000" b="1" spc="-3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44536A"/>
                </a:solidFill>
                <a:latin typeface="Calibri"/>
                <a:cs typeface="Calibri"/>
              </a:rPr>
              <a:t>sugárzása,</a:t>
            </a:r>
            <a:endParaRPr sz="20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</a:pPr>
            <a:r>
              <a:rPr sz="2000" b="1" dirty="0">
                <a:solidFill>
                  <a:srgbClr val="44536A"/>
                </a:solidFill>
                <a:latin typeface="Calibri"/>
                <a:cs typeface="Calibri"/>
              </a:rPr>
              <a:t>amely beindítja a </a:t>
            </a:r>
            <a:r>
              <a:rPr sz="2000" b="1" spc="-10" dirty="0">
                <a:solidFill>
                  <a:srgbClr val="44536A"/>
                </a:solidFill>
                <a:latin typeface="Calibri"/>
                <a:cs typeface="Calibri"/>
              </a:rPr>
              <a:t>légköri hőerőgépünket </a:t>
            </a:r>
            <a:r>
              <a:rPr sz="2000" b="1" spc="-5" dirty="0">
                <a:solidFill>
                  <a:srgbClr val="44536A"/>
                </a:solidFill>
                <a:latin typeface="Calibri"/>
                <a:cs typeface="Calibri"/>
              </a:rPr>
              <a:t>és </a:t>
            </a:r>
            <a:r>
              <a:rPr sz="2000" b="1" dirty="0">
                <a:solidFill>
                  <a:srgbClr val="44536A"/>
                </a:solidFill>
                <a:latin typeface="Calibri"/>
                <a:cs typeface="Calibri"/>
              </a:rPr>
              <a:t>a </a:t>
            </a:r>
            <a:r>
              <a:rPr sz="2000" b="1" spc="-5" dirty="0">
                <a:solidFill>
                  <a:srgbClr val="44536A"/>
                </a:solidFill>
                <a:latin typeface="Calibri"/>
                <a:cs typeface="Calibri"/>
              </a:rPr>
              <a:t>víz</a:t>
            </a:r>
            <a:r>
              <a:rPr sz="2000" b="1" spc="-5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44536A"/>
                </a:solidFill>
                <a:latin typeface="Calibri"/>
                <a:cs typeface="Calibri"/>
              </a:rPr>
              <a:t>körforgását,</a:t>
            </a:r>
            <a:endParaRPr sz="20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b="1" spc="-5" dirty="0">
                <a:solidFill>
                  <a:srgbClr val="44536A"/>
                </a:solidFill>
                <a:latin typeface="Calibri"/>
                <a:cs typeface="Calibri"/>
              </a:rPr>
              <a:t>és </a:t>
            </a:r>
            <a:r>
              <a:rPr sz="2000" b="1" dirty="0">
                <a:solidFill>
                  <a:srgbClr val="44536A"/>
                </a:solidFill>
                <a:latin typeface="Calibri"/>
                <a:cs typeface="Calibri"/>
              </a:rPr>
              <a:t>a </a:t>
            </a:r>
            <a:r>
              <a:rPr sz="2000" b="1" spc="-5" dirty="0">
                <a:solidFill>
                  <a:srgbClr val="44536A"/>
                </a:solidFill>
                <a:latin typeface="Calibri"/>
                <a:cs typeface="Calibri"/>
              </a:rPr>
              <a:t>Föld</a:t>
            </a:r>
            <a:r>
              <a:rPr sz="2000" b="1" spc="-4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44536A"/>
                </a:solidFill>
                <a:latin typeface="Calibri"/>
                <a:cs typeface="Calibri"/>
              </a:rPr>
              <a:t>forgása</a:t>
            </a:r>
            <a:endParaRPr sz="20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</a:pPr>
            <a:r>
              <a:rPr sz="2000" b="1" dirty="0">
                <a:solidFill>
                  <a:srgbClr val="44536A"/>
                </a:solidFill>
                <a:latin typeface="Calibri"/>
                <a:cs typeface="Calibri"/>
              </a:rPr>
              <a:t>amely </a:t>
            </a:r>
            <a:r>
              <a:rPr sz="2000" b="1" spc="-10" dirty="0">
                <a:solidFill>
                  <a:srgbClr val="44536A"/>
                </a:solidFill>
                <a:latin typeface="Calibri"/>
                <a:cs typeface="Calibri"/>
              </a:rPr>
              <a:t>megváltoztatja </a:t>
            </a:r>
            <a:r>
              <a:rPr sz="2000" b="1" dirty="0">
                <a:solidFill>
                  <a:srgbClr val="44536A"/>
                </a:solidFill>
                <a:latin typeface="Calibri"/>
                <a:cs typeface="Calibri"/>
              </a:rPr>
              <a:t>az </a:t>
            </a:r>
            <a:r>
              <a:rPr sz="2000" b="1" spc="-10" dirty="0">
                <a:solidFill>
                  <a:srgbClr val="44536A"/>
                </a:solidFill>
                <a:latin typeface="Calibri"/>
                <a:cs typeface="Calibri"/>
              </a:rPr>
              <a:t>áramlás</a:t>
            </a:r>
            <a:r>
              <a:rPr sz="2000" b="1" spc="-20" dirty="0">
                <a:solidFill>
                  <a:srgbClr val="44536A"/>
                </a:solidFill>
                <a:latin typeface="Calibri"/>
                <a:cs typeface="Calibri"/>
              </a:rPr>
              <a:t> irányát.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4383" y="5739790"/>
            <a:ext cx="8007350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Calibri"/>
                <a:cs typeface="Calibri"/>
              </a:rPr>
              <a:t>Mindezek </a:t>
            </a:r>
            <a:r>
              <a:rPr sz="2000" spc="-15" dirty="0">
                <a:latin typeface="Calibri"/>
                <a:cs typeface="Calibri"/>
              </a:rPr>
              <a:t>hatására </a:t>
            </a:r>
            <a:r>
              <a:rPr sz="2000" dirty="0">
                <a:latin typeface="Calibri"/>
                <a:cs typeface="Calibri"/>
              </a:rPr>
              <a:t>egy </a:t>
            </a:r>
            <a:r>
              <a:rPr sz="2000" spc="-20" dirty="0">
                <a:latin typeface="Calibri"/>
                <a:cs typeface="Calibri"/>
              </a:rPr>
              <a:t>összetett </a:t>
            </a:r>
            <a:r>
              <a:rPr sz="2000" spc="-10" dirty="0">
                <a:latin typeface="Calibri"/>
                <a:cs typeface="Calibri"/>
              </a:rPr>
              <a:t>földi </a:t>
            </a:r>
            <a:r>
              <a:rPr sz="2000" spc="-15" dirty="0">
                <a:latin typeface="Calibri"/>
                <a:cs typeface="Calibri"/>
              </a:rPr>
              <a:t>légkörzési </a:t>
            </a:r>
            <a:r>
              <a:rPr sz="2000" spc="-10" dirty="0">
                <a:latin typeface="Calibri"/>
                <a:cs typeface="Calibri"/>
              </a:rPr>
              <a:t>rendszer </a:t>
            </a:r>
            <a:r>
              <a:rPr sz="2000" spc="-5" dirty="0">
                <a:latin typeface="Calibri"/>
                <a:cs typeface="Calibri"/>
              </a:rPr>
              <a:t>alakult </a:t>
            </a:r>
            <a:r>
              <a:rPr sz="2000" dirty="0">
                <a:latin typeface="Calibri"/>
                <a:cs typeface="Calibri"/>
              </a:rPr>
              <a:t>ki,</a:t>
            </a:r>
            <a:r>
              <a:rPr sz="2000" spc="10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amelynek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spc="-5" dirty="0">
                <a:latin typeface="Calibri"/>
                <a:cs typeface="Calibri"/>
              </a:rPr>
              <a:t>elemeivel </a:t>
            </a:r>
            <a:r>
              <a:rPr sz="2000" spc="-10" dirty="0">
                <a:latin typeface="Calibri"/>
                <a:cs typeface="Calibri"/>
              </a:rPr>
              <a:t>fogunk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25" dirty="0">
                <a:latin typeface="Calibri"/>
                <a:cs typeface="Calibri"/>
              </a:rPr>
              <a:t>következőkben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megismerkedni.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611630" y="3082124"/>
            <a:ext cx="4547108" cy="25577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630045" y="5373065"/>
            <a:ext cx="4502785" cy="246379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3873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05"/>
              </a:spcBef>
            </a:pP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video forrása:</a:t>
            </a:r>
            <a:r>
              <a:rPr sz="10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https: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  <a:hlinkClick r:id="rId3"/>
              </a:rPr>
              <a:t>//w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  <a:hlinkClick r:id="rId3"/>
              </a:rPr>
              <a:t>w.youtube.com/watch?v=hWkKSkI3gkU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4708" y="52197"/>
            <a:ext cx="70561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latin typeface="Calibri"/>
                <a:cs typeface="Calibri"/>
              </a:rPr>
              <a:t>A nagy </a:t>
            </a:r>
            <a:r>
              <a:rPr spc="-15" dirty="0">
                <a:latin typeface="Calibri"/>
                <a:cs typeface="Calibri"/>
              </a:rPr>
              <a:t>földi </a:t>
            </a:r>
            <a:r>
              <a:rPr spc="-20" dirty="0">
                <a:latin typeface="Calibri"/>
                <a:cs typeface="Calibri"/>
              </a:rPr>
              <a:t>légkörzés </a:t>
            </a:r>
            <a:r>
              <a:rPr spc="-10" dirty="0">
                <a:latin typeface="Calibri"/>
                <a:cs typeface="Calibri"/>
              </a:rPr>
              <a:t>kialakulása </a:t>
            </a:r>
            <a:r>
              <a:rPr spc="-5" dirty="0">
                <a:latin typeface="Calibri"/>
                <a:cs typeface="Calibri"/>
              </a:rPr>
              <a:t>– </a:t>
            </a:r>
            <a:r>
              <a:rPr spc="-10" dirty="0">
                <a:latin typeface="Calibri"/>
                <a:cs typeface="Calibri"/>
              </a:rPr>
              <a:t>Hadley</a:t>
            </a:r>
            <a:r>
              <a:rPr spc="18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cella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78968" y="630682"/>
            <a:ext cx="8394700" cy="566991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241300" marR="122555" indent="-228600">
              <a:lnSpc>
                <a:spcPts val="2160"/>
              </a:lnSpc>
              <a:spcBef>
                <a:spcPts val="37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20" dirty="0">
                <a:latin typeface="Calibri"/>
                <a:cs typeface="Calibri"/>
              </a:rPr>
              <a:t>Tudjuk, </a:t>
            </a:r>
            <a:r>
              <a:rPr sz="2000" dirty="0">
                <a:latin typeface="Calibri"/>
                <a:cs typeface="Calibri"/>
              </a:rPr>
              <a:t>hogy a </a:t>
            </a:r>
            <a:r>
              <a:rPr sz="2000" spc="-20" dirty="0">
                <a:latin typeface="Calibri"/>
                <a:cs typeface="Calibri"/>
              </a:rPr>
              <a:t>beérkező </a:t>
            </a:r>
            <a:r>
              <a:rPr sz="2000" spc="-5" dirty="0">
                <a:latin typeface="Calibri"/>
                <a:cs typeface="Calibri"/>
              </a:rPr>
              <a:t>napenergia </a:t>
            </a:r>
            <a:r>
              <a:rPr sz="2000" dirty="0">
                <a:latin typeface="Calibri"/>
                <a:cs typeface="Calibri"/>
              </a:rPr>
              <a:t>az </a:t>
            </a:r>
            <a:r>
              <a:rPr sz="2000" spc="-5" dirty="0">
                <a:latin typeface="Calibri"/>
                <a:cs typeface="Calibri"/>
              </a:rPr>
              <a:t>Egyenlítőnél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5" dirty="0">
                <a:latin typeface="Calibri"/>
                <a:cs typeface="Calibri"/>
              </a:rPr>
              <a:t>legnagyobb,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10" dirty="0">
                <a:latin typeface="Calibri"/>
                <a:cs typeface="Calibri"/>
              </a:rPr>
              <a:t>Sarkoknál  </a:t>
            </a:r>
            <a:r>
              <a:rPr sz="2000" dirty="0">
                <a:latin typeface="Calibri"/>
                <a:cs typeface="Calibri"/>
              </a:rPr>
              <a:t>a legkisebb, </a:t>
            </a:r>
            <a:r>
              <a:rPr sz="2000" spc="-20" dirty="0">
                <a:latin typeface="Calibri"/>
                <a:cs typeface="Calibri"/>
              </a:rPr>
              <a:t>ezért </a:t>
            </a:r>
            <a:r>
              <a:rPr sz="2000" dirty="0">
                <a:latin typeface="Calibri"/>
                <a:cs typeface="Calibri"/>
              </a:rPr>
              <a:t>a legmelegebb és leghidegebb </a:t>
            </a:r>
            <a:r>
              <a:rPr sz="2000" spc="-10" dirty="0">
                <a:latin typeface="Calibri"/>
                <a:cs typeface="Calibri"/>
              </a:rPr>
              <a:t>területek </a:t>
            </a:r>
            <a:r>
              <a:rPr sz="2000" dirty="0">
                <a:latin typeface="Calibri"/>
                <a:cs typeface="Calibri"/>
              </a:rPr>
              <a:t>is </a:t>
            </a:r>
            <a:r>
              <a:rPr sz="2000" spc="-10" dirty="0">
                <a:latin typeface="Calibri"/>
                <a:cs typeface="Calibri"/>
              </a:rPr>
              <a:t>rendre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az</a:t>
            </a:r>
            <a:endParaRPr sz="2000">
              <a:latin typeface="Calibri"/>
              <a:cs typeface="Calibri"/>
            </a:endParaRPr>
          </a:p>
          <a:p>
            <a:pPr marL="241300" marR="26034">
              <a:lnSpc>
                <a:spcPts val="2160"/>
              </a:lnSpc>
            </a:pPr>
            <a:r>
              <a:rPr sz="2000" spc="-5" dirty="0">
                <a:latin typeface="Calibri"/>
                <a:cs typeface="Calibri"/>
              </a:rPr>
              <a:t>Egyenlítő </a:t>
            </a:r>
            <a:r>
              <a:rPr sz="2000" dirty="0">
                <a:latin typeface="Calibri"/>
                <a:cs typeface="Calibri"/>
              </a:rPr>
              <a:t>és a </a:t>
            </a:r>
            <a:r>
              <a:rPr sz="2000" spc="-15" dirty="0">
                <a:latin typeface="Calibri"/>
                <a:cs typeface="Calibri"/>
              </a:rPr>
              <a:t>Sarkok </a:t>
            </a:r>
            <a:r>
              <a:rPr sz="2000" spc="-25" dirty="0">
                <a:latin typeface="Calibri"/>
                <a:cs typeface="Calibri"/>
              </a:rPr>
              <a:t>közeli </a:t>
            </a:r>
            <a:r>
              <a:rPr sz="2000" spc="-10" dirty="0">
                <a:latin typeface="Calibri"/>
                <a:cs typeface="Calibri"/>
              </a:rPr>
              <a:t>területek. </a:t>
            </a:r>
            <a:r>
              <a:rPr sz="2000" dirty="0">
                <a:latin typeface="Calibri"/>
                <a:cs typeface="Calibri"/>
              </a:rPr>
              <a:t>E </a:t>
            </a:r>
            <a:r>
              <a:rPr sz="2000" spc="-10" dirty="0">
                <a:latin typeface="Calibri"/>
                <a:cs typeface="Calibri"/>
              </a:rPr>
              <a:t>termikus </a:t>
            </a:r>
            <a:r>
              <a:rPr sz="2000" spc="-20" dirty="0">
                <a:latin typeface="Calibri"/>
                <a:cs typeface="Calibri"/>
              </a:rPr>
              <a:t>okok </a:t>
            </a:r>
            <a:r>
              <a:rPr sz="2000" spc="-10" dirty="0">
                <a:latin typeface="Calibri"/>
                <a:cs typeface="Calibri"/>
              </a:rPr>
              <a:t>miatt, </a:t>
            </a:r>
            <a:r>
              <a:rPr sz="2000" dirty="0">
                <a:latin typeface="Calibri"/>
                <a:cs typeface="Calibri"/>
              </a:rPr>
              <a:t>az </a:t>
            </a:r>
            <a:r>
              <a:rPr sz="2000" spc="-5" dirty="0">
                <a:latin typeface="Calibri"/>
                <a:cs typeface="Calibri"/>
              </a:rPr>
              <a:t>Egyenlítő </a:t>
            </a:r>
            <a:r>
              <a:rPr sz="2000" spc="-15" dirty="0">
                <a:latin typeface="Calibri"/>
                <a:cs typeface="Calibri"/>
              </a:rPr>
              <a:t>fölött  </a:t>
            </a:r>
            <a:r>
              <a:rPr sz="2000" spc="-20" dirty="0">
                <a:latin typeface="Calibri"/>
                <a:cs typeface="Calibri"/>
              </a:rPr>
              <a:t>alacsony, </a:t>
            </a:r>
            <a:r>
              <a:rPr sz="2000" spc="-5" dirty="0">
                <a:latin typeface="Calibri"/>
                <a:cs typeface="Calibri"/>
              </a:rPr>
              <a:t>míg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15" dirty="0">
                <a:latin typeface="Calibri"/>
                <a:cs typeface="Calibri"/>
              </a:rPr>
              <a:t>Sarkok fölött </a:t>
            </a:r>
            <a:r>
              <a:rPr sz="2000" spc="-10" dirty="0">
                <a:latin typeface="Calibri"/>
                <a:cs typeface="Calibri"/>
              </a:rPr>
              <a:t>magas nyomású öv </a:t>
            </a:r>
            <a:r>
              <a:rPr sz="2000" spc="-5" dirty="0">
                <a:latin typeface="Calibri"/>
                <a:cs typeface="Calibri"/>
              </a:rPr>
              <a:t>alakul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ki.</a:t>
            </a:r>
            <a:endParaRPr sz="2000">
              <a:latin typeface="Calibri"/>
              <a:cs typeface="Calibri"/>
            </a:endParaRPr>
          </a:p>
          <a:p>
            <a:pPr marL="241300" marR="172085" indent="-228600">
              <a:lnSpc>
                <a:spcPts val="2160"/>
              </a:lnSpc>
              <a:spcBef>
                <a:spcPts val="10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b="1" dirty="0">
                <a:solidFill>
                  <a:srgbClr val="44536A"/>
                </a:solidFill>
                <a:latin typeface="Calibri"/>
                <a:cs typeface="Calibri"/>
              </a:rPr>
              <a:t>Az </a:t>
            </a:r>
            <a:r>
              <a:rPr sz="2000" b="1" spc="-10" dirty="0">
                <a:solidFill>
                  <a:srgbClr val="44536A"/>
                </a:solidFill>
                <a:latin typeface="Calibri"/>
                <a:cs typeface="Calibri"/>
              </a:rPr>
              <a:t>Egyenlítőnél </a:t>
            </a:r>
            <a:r>
              <a:rPr sz="2000" dirty="0">
                <a:latin typeface="Calibri"/>
                <a:cs typeface="Calibri"/>
              </a:rPr>
              <a:t>a nagy </a:t>
            </a:r>
            <a:r>
              <a:rPr sz="2000" spc="-5" dirty="0">
                <a:latin typeface="Calibri"/>
                <a:cs typeface="Calibri"/>
              </a:rPr>
              <a:t>energia </a:t>
            </a:r>
            <a:r>
              <a:rPr sz="2000" spc="-15" dirty="0">
                <a:latin typeface="Calibri"/>
                <a:cs typeface="Calibri"/>
              </a:rPr>
              <a:t>bevétel miatt </a:t>
            </a:r>
            <a:r>
              <a:rPr sz="2000" b="1" dirty="0">
                <a:solidFill>
                  <a:srgbClr val="44536A"/>
                </a:solidFill>
                <a:latin typeface="Calibri"/>
                <a:cs typeface="Calibri"/>
              </a:rPr>
              <a:t>állandósult </a:t>
            </a:r>
            <a:r>
              <a:rPr sz="2000" b="1" spc="-15" dirty="0">
                <a:solidFill>
                  <a:srgbClr val="44536A"/>
                </a:solidFill>
                <a:latin typeface="Calibri"/>
                <a:cs typeface="Calibri"/>
              </a:rPr>
              <a:t>feláramlás </a:t>
            </a:r>
            <a:r>
              <a:rPr sz="2000" b="1" spc="-10" dirty="0">
                <a:solidFill>
                  <a:srgbClr val="44536A"/>
                </a:solidFill>
                <a:latin typeface="Calibri"/>
                <a:cs typeface="Calibri"/>
              </a:rPr>
              <a:t>alakul </a:t>
            </a:r>
            <a:r>
              <a:rPr sz="2000" b="1" spc="-5" dirty="0">
                <a:solidFill>
                  <a:srgbClr val="44536A"/>
                </a:solidFill>
                <a:latin typeface="Calibri"/>
                <a:cs typeface="Calibri"/>
              </a:rPr>
              <a:t>ki</a:t>
            </a:r>
            <a:r>
              <a:rPr sz="2000" spc="-5" dirty="0">
                <a:latin typeface="Calibri"/>
                <a:cs typeface="Calibri"/>
              </a:rPr>
              <a:t>,  </a:t>
            </a:r>
            <a:r>
              <a:rPr sz="2000" dirty="0">
                <a:latin typeface="Calibri"/>
                <a:cs typeface="Calibri"/>
              </a:rPr>
              <a:t>amely </a:t>
            </a:r>
            <a:r>
              <a:rPr sz="2000" spc="-10" dirty="0">
                <a:latin typeface="Calibri"/>
                <a:cs typeface="Calibri"/>
              </a:rPr>
              <a:t>heves csapadéktevékenységgel </a:t>
            </a:r>
            <a:r>
              <a:rPr sz="2000" dirty="0">
                <a:latin typeface="Calibri"/>
                <a:cs typeface="Calibri"/>
              </a:rPr>
              <a:t>is </a:t>
            </a:r>
            <a:r>
              <a:rPr sz="2000" spc="-10" dirty="0">
                <a:latin typeface="Calibri"/>
                <a:cs typeface="Calibri"/>
              </a:rPr>
              <a:t>párosul. </a:t>
            </a:r>
            <a:r>
              <a:rPr sz="2000" dirty="0">
                <a:latin typeface="Calibri"/>
                <a:cs typeface="Calibri"/>
              </a:rPr>
              <a:t>(„mindennapos esők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öve”).</a:t>
            </a:r>
            <a:endParaRPr sz="2000">
              <a:latin typeface="Calibri"/>
              <a:cs typeface="Calibri"/>
            </a:endParaRPr>
          </a:p>
          <a:p>
            <a:pPr marL="292735" indent="-231140">
              <a:lnSpc>
                <a:spcPct val="100000"/>
              </a:lnSpc>
              <a:spcBef>
                <a:spcPts val="940"/>
              </a:spcBef>
              <a:buFont typeface="Arial"/>
              <a:buChar char="•"/>
              <a:tabLst>
                <a:tab pos="292735" algn="l"/>
                <a:tab pos="293370" algn="l"/>
              </a:tabLst>
            </a:pPr>
            <a:r>
              <a:rPr sz="2000" dirty="0">
                <a:latin typeface="Calibri"/>
                <a:cs typeface="Calibri"/>
              </a:rPr>
              <a:t>A </a:t>
            </a:r>
            <a:r>
              <a:rPr sz="2000" spc="-15" dirty="0">
                <a:latin typeface="Calibri"/>
                <a:cs typeface="Calibri"/>
              </a:rPr>
              <a:t>troposzféra </a:t>
            </a:r>
            <a:r>
              <a:rPr sz="2000" spc="-10" dirty="0">
                <a:latin typeface="Calibri"/>
                <a:cs typeface="Calibri"/>
              </a:rPr>
              <a:t>tetején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15" dirty="0">
                <a:latin typeface="Calibri"/>
                <a:cs typeface="Calibri"/>
              </a:rPr>
              <a:t>feláramló </a:t>
            </a:r>
            <a:r>
              <a:rPr sz="2000" dirty="0">
                <a:latin typeface="Calibri"/>
                <a:cs typeface="Calibri"/>
              </a:rPr>
              <a:t>és </a:t>
            </a:r>
            <a:r>
              <a:rPr sz="2000" spc="-15" dirty="0">
                <a:latin typeface="Calibri"/>
                <a:cs typeface="Calibri"/>
              </a:rPr>
              <a:t>feltorlódott </a:t>
            </a:r>
            <a:r>
              <a:rPr sz="2000" spc="-10" dirty="0">
                <a:latin typeface="Calibri"/>
                <a:cs typeface="Calibri"/>
              </a:rPr>
              <a:t>levegő </a:t>
            </a:r>
            <a:r>
              <a:rPr sz="2000" spc="-15" dirty="0">
                <a:latin typeface="Calibri"/>
                <a:cs typeface="Calibri"/>
              </a:rPr>
              <a:t>szétáramlik</a:t>
            </a:r>
            <a:r>
              <a:rPr sz="2000" spc="12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mindkét</a:t>
            </a:r>
            <a:endParaRPr sz="2000">
              <a:latin typeface="Calibri"/>
              <a:cs typeface="Calibri"/>
            </a:endParaRPr>
          </a:p>
          <a:p>
            <a:pPr marL="292735" marR="5080">
              <a:lnSpc>
                <a:spcPct val="100000"/>
              </a:lnSpc>
            </a:pPr>
            <a:r>
              <a:rPr sz="2000" spc="-20" dirty="0">
                <a:latin typeface="Calibri"/>
                <a:cs typeface="Calibri"/>
              </a:rPr>
              <a:t>féltekén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15" dirty="0">
                <a:latin typeface="Calibri"/>
                <a:cs typeface="Calibri"/>
              </a:rPr>
              <a:t>Sarkok </a:t>
            </a:r>
            <a:r>
              <a:rPr sz="2000" spc="-10" dirty="0">
                <a:latin typeface="Calibri"/>
                <a:cs typeface="Calibri"/>
              </a:rPr>
              <a:t>felé, északi </a:t>
            </a:r>
            <a:r>
              <a:rPr sz="2000" dirty="0">
                <a:latin typeface="Calibri"/>
                <a:cs typeface="Calibri"/>
              </a:rPr>
              <a:t>és </a:t>
            </a:r>
            <a:r>
              <a:rPr sz="2000" spc="-5" dirty="0">
                <a:latin typeface="Calibri"/>
                <a:cs typeface="Calibri"/>
              </a:rPr>
              <a:t>déli </a:t>
            </a:r>
            <a:r>
              <a:rPr sz="2000" spc="-10" dirty="0">
                <a:latin typeface="Calibri"/>
                <a:cs typeface="Calibri"/>
              </a:rPr>
              <a:t>irányba.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15" dirty="0">
                <a:latin typeface="Calibri"/>
                <a:cs typeface="Calibri"/>
              </a:rPr>
              <a:t>Sarkok felé </a:t>
            </a:r>
            <a:r>
              <a:rPr sz="2000" spc="-10" dirty="0">
                <a:latin typeface="Calibri"/>
                <a:cs typeface="Calibri"/>
              </a:rPr>
              <a:t>tartó légtömeg </a:t>
            </a:r>
            <a:r>
              <a:rPr sz="2000" spc="-5" dirty="0">
                <a:latin typeface="Calibri"/>
                <a:cs typeface="Calibri"/>
              </a:rPr>
              <a:t>hűlni  </a:t>
            </a:r>
            <a:r>
              <a:rPr sz="2000" spc="-30" dirty="0">
                <a:latin typeface="Calibri"/>
                <a:cs typeface="Calibri"/>
              </a:rPr>
              <a:t>kezd, </a:t>
            </a:r>
            <a:r>
              <a:rPr sz="2000" dirty="0">
                <a:latin typeface="Calibri"/>
                <a:cs typeface="Calibri"/>
              </a:rPr>
              <a:t>az </a:t>
            </a:r>
            <a:r>
              <a:rPr sz="2000" spc="-10" dirty="0">
                <a:latin typeface="Calibri"/>
                <a:cs typeface="Calibri"/>
              </a:rPr>
              <a:t>energiabevétel </a:t>
            </a:r>
            <a:r>
              <a:rPr sz="2000" dirty="0">
                <a:latin typeface="Calibri"/>
                <a:cs typeface="Calibri"/>
              </a:rPr>
              <a:t>is </a:t>
            </a:r>
            <a:r>
              <a:rPr sz="2000" spc="-10" dirty="0">
                <a:latin typeface="Calibri"/>
                <a:cs typeface="Calibri"/>
              </a:rPr>
              <a:t>csökken. </a:t>
            </a:r>
            <a:r>
              <a:rPr sz="2000" dirty="0">
                <a:latin typeface="Calibri"/>
                <a:cs typeface="Calibri"/>
              </a:rPr>
              <a:t>Ennek </a:t>
            </a:r>
            <a:r>
              <a:rPr sz="2000" spc="-20" dirty="0">
                <a:latin typeface="Calibri"/>
                <a:cs typeface="Calibri"/>
              </a:rPr>
              <a:t>következtében </a:t>
            </a:r>
            <a:r>
              <a:rPr sz="2000" dirty="0">
                <a:latin typeface="Calibri"/>
                <a:cs typeface="Calibri"/>
              </a:rPr>
              <a:t>a kb. 30° </a:t>
            </a:r>
            <a:r>
              <a:rPr sz="2000" spc="-10" dirty="0">
                <a:latin typeface="Calibri"/>
                <a:cs typeface="Calibri"/>
              </a:rPr>
              <a:t>szélesség  </a:t>
            </a:r>
            <a:r>
              <a:rPr sz="2000" spc="-15" dirty="0">
                <a:latin typeface="Calibri"/>
                <a:cs typeface="Calibri"/>
              </a:rPr>
              <a:t>környeztében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10" dirty="0">
                <a:latin typeface="Calibri"/>
                <a:cs typeface="Calibri"/>
              </a:rPr>
              <a:t>levegő </a:t>
            </a:r>
            <a:r>
              <a:rPr sz="2000" spc="-5" dirty="0">
                <a:latin typeface="Calibri"/>
                <a:cs typeface="Calibri"/>
              </a:rPr>
              <a:t>süllyedni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kezd.</a:t>
            </a:r>
            <a:endParaRPr sz="2000">
              <a:latin typeface="Calibri"/>
              <a:cs typeface="Calibri"/>
            </a:endParaRPr>
          </a:p>
          <a:p>
            <a:pPr marL="311150" marR="4391660">
              <a:lnSpc>
                <a:spcPct val="100000"/>
              </a:lnSpc>
              <a:spcBef>
                <a:spcPts val="459"/>
              </a:spcBef>
            </a:pPr>
            <a:r>
              <a:rPr sz="2000" dirty="0">
                <a:latin typeface="Calibri"/>
                <a:cs typeface="Calibri"/>
              </a:rPr>
              <a:t>A </a:t>
            </a:r>
            <a:r>
              <a:rPr sz="2000" spc="-10" dirty="0">
                <a:latin typeface="Calibri"/>
                <a:cs typeface="Calibri"/>
              </a:rPr>
              <a:t>hőmérséklet </a:t>
            </a:r>
            <a:r>
              <a:rPr sz="2000" spc="-5" dirty="0">
                <a:latin typeface="Calibri"/>
                <a:cs typeface="Calibri"/>
              </a:rPr>
              <a:t>csökkenés </a:t>
            </a:r>
            <a:r>
              <a:rPr sz="2000" dirty="0">
                <a:latin typeface="Calibri"/>
                <a:cs typeface="Calibri"/>
              </a:rPr>
              <a:t>és a  </a:t>
            </a:r>
            <a:r>
              <a:rPr sz="2000" spc="-5" dirty="0">
                <a:latin typeface="Calibri"/>
                <a:cs typeface="Calibri"/>
              </a:rPr>
              <a:t>süllyedés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10" dirty="0">
                <a:latin typeface="Calibri"/>
                <a:cs typeface="Calibri"/>
              </a:rPr>
              <a:t>légnyomás növekedését  eredményezi, </a:t>
            </a:r>
            <a:r>
              <a:rPr sz="2000" b="1" dirty="0">
                <a:solidFill>
                  <a:srgbClr val="44536A"/>
                </a:solidFill>
                <a:latin typeface="Calibri"/>
                <a:cs typeface="Calibri"/>
              </a:rPr>
              <a:t>így a 30° </a:t>
            </a:r>
            <a:r>
              <a:rPr sz="2000" b="1" spc="-10" dirty="0">
                <a:solidFill>
                  <a:srgbClr val="44536A"/>
                </a:solidFill>
                <a:latin typeface="Calibri"/>
                <a:cs typeface="Calibri"/>
              </a:rPr>
              <a:t>szélességnél  magas nyomású terület alakul</a:t>
            </a:r>
            <a:r>
              <a:rPr sz="2000" b="1" spc="-4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4536A"/>
                </a:solidFill>
                <a:latin typeface="Calibri"/>
                <a:cs typeface="Calibri"/>
              </a:rPr>
              <a:t>ki.</a:t>
            </a:r>
            <a:endParaRPr sz="2000">
              <a:latin typeface="Calibri"/>
              <a:cs typeface="Calibri"/>
            </a:endParaRPr>
          </a:p>
          <a:p>
            <a:pPr marL="311150" marR="494411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Calibri"/>
                <a:cs typeface="Calibri"/>
              </a:rPr>
              <a:t>Ebben a </a:t>
            </a:r>
            <a:r>
              <a:rPr sz="2000" spc="-5" dirty="0">
                <a:latin typeface="Calibri"/>
                <a:cs typeface="Calibri"/>
              </a:rPr>
              <a:t>régióban </a:t>
            </a:r>
            <a:r>
              <a:rPr sz="2000" dirty="0">
                <a:latin typeface="Calibri"/>
                <a:cs typeface="Calibri"/>
              </a:rPr>
              <a:t>csak </a:t>
            </a:r>
            <a:r>
              <a:rPr sz="2000" spc="-5" dirty="0">
                <a:latin typeface="Calibri"/>
                <a:cs typeface="Calibri"/>
              </a:rPr>
              <a:t>nagyon  </a:t>
            </a:r>
            <a:r>
              <a:rPr sz="2000" spc="-10" dirty="0">
                <a:latin typeface="Calibri"/>
                <a:cs typeface="Calibri"/>
              </a:rPr>
              <a:t>ritkán </a:t>
            </a:r>
            <a:r>
              <a:rPr sz="2000" spc="-20" dirty="0">
                <a:latin typeface="Calibri"/>
                <a:cs typeface="Calibri"/>
              </a:rPr>
              <a:t>keletkeznek </a:t>
            </a:r>
            <a:r>
              <a:rPr sz="2000" spc="-10" dirty="0">
                <a:latin typeface="Calibri"/>
                <a:cs typeface="Calibri"/>
              </a:rPr>
              <a:t>felhők,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csak</a:t>
            </a:r>
            <a:endParaRPr sz="2000">
              <a:latin typeface="Calibri"/>
              <a:cs typeface="Calibri"/>
            </a:endParaRPr>
          </a:p>
          <a:p>
            <a:pPr marL="311150" marR="4358640">
              <a:lnSpc>
                <a:spcPct val="100000"/>
              </a:lnSpc>
            </a:pPr>
            <a:r>
              <a:rPr sz="2000" spc="-15" dirty="0">
                <a:latin typeface="Calibri"/>
                <a:cs typeface="Calibri"/>
              </a:rPr>
              <a:t>elvétve </a:t>
            </a:r>
            <a:r>
              <a:rPr sz="2000" spc="-5" dirty="0">
                <a:latin typeface="Calibri"/>
                <a:cs typeface="Calibri"/>
              </a:rPr>
              <a:t>esik </a:t>
            </a:r>
            <a:r>
              <a:rPr sz="2000" dirty="0">
                <a:latin typeface="Calibri"/>
                <a:cs typeface="Calibri"/>
              </a:rPr>
              <a:t>csapadék. </a:t>
            </a:r>
            <a:r>
              <a:rPr sz="2000" spc="-5" dirty="0">
                <a:latin typeface="Calibri"/>
                <a:cs typeface="Calibri"/>
              </a:rPr>
              <a:t>Földünk </a:t>
            </a:r>
            <a:r>
              <a:rPr sz="2000" dirty="0">
                <a:latin typeface="Calibri"/>
                <a:cs typeface="Calibri"/>
              </a:rPr>
              <a:t>nagy  </a:t>
            </a:r>
            <a:r>
              <a:rPr sz="2000" spc="-10" dirty="0">
                <a:latin typeface="Calibri"/>
                <a:cs typeface="Calibri"/>
              </a:rPr>
              <a:t>sivatagjai </a:t>
            </a:r>
            <a:r>
              <a:rPr sz="2000" dirty="0">
                <a:latin typeface="Calibri"/>
                <a:cs typeface="Calibri"/>
              </a:rPr>
              <a:t>is </a:t>
            </a:r>
            <a:r>
              <a:rPr sz="2000" spc="-10" dirty="0">
                <a:latin typeface="Calibri"/>
                <a:cs typeface="Calibri"/>
              </a:rPr>
              <a:t>itt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találhatók.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05221" y="6536842"/>
            <a:ext cx="298704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Calibri"/>
                <a:cs typeface="Calibri"/>
              </a:rPr>
              <a:t>forrás:</a:t>
            </a:r>
            <a:r>
              <a:rPr sz="1000" spc="-4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  <a:hlinkClick r:id="rId2"/>
              </a:rPr>
              <a:t>http://www.youtube.com/watch?v=DHrapzHPCSA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449190" y="3887558"/>
            <a:ext cx="4449191" cy="26224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253746"/>
            <a:ext cx="70561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latin typeface="Calibri"/>
                <a:cs typeface="Calibri"/>
              </a:rPr>
              <a:t>A nagy </a:t>
            </a:r>
            <a:r>
              <a:rPr spc="-15" dirty="0">
                <a:latin typeface="Calibri"/>
                <a:cs typeface="Calibri"/>
              </a:rPr>
              <a:t>földi </a:t>
            </a:r>
            <a:r>
              <a:rPr spc="-20" dirty="0">
                <a:latin typeface="Calibri"/>
                <a:cs typeface="Calibri"/>
              </a:rPr>
              <a:t>légkörzés </a:t>
            </a:r>
            <a:r>
              <a:rPr spc="-10" dirty="0">
                <a:latin typeface="Calibri"/>
                <a:cs typeface="Calibri"/>
              </a:rPr>
              <a:t>kialakulása </a:t>
            </a:r>
            <a:r>
              <a:rPr spc="-5" dirty="0">
                <a:latin typeface="Calibri"/>
                <a:cs typeface="Calibri"/>
              </a:rPr>
              <a:t>– </a:t>
            </a:r>
            <a:r>
              <a:rPr spc="-10" dirty="0">
                <a:latin typeface="Calibri"/>
                <a:cs typeface="Calibri"/>
              </a:rPr>
              <a:t>Hadley</a:t>
            </a:r>
            <a:r>
              <a:rPr spc="18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cella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73654" y="6449974"/>
            <a:ext cx="300101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Calibri"/>
                <a:cs typeface="Calibri"/>
              </a:rPr>
              <a:t>forrás:</a:t>
            </a:r>
            <a:r>
              <a:rPr sz="1000" spc="-4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  <a:hlinkClick r:id="rId2"/>
              </a:rPr>
              <a:t>http://www.youtube.com/watch?v=Ye45DGkqUkE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256360" y="2879661"/>
            <a:ext cx="5829935" cy="3543935"/>
            <a:chOff x="1256360" y="2879661"/>
            <a:chExt cx="5829935" cy="3543935"/>
          </a:xfrm>
        </p:grpSpPr>
        <p:sp>
          <p:nvSpPr>
            <p:cNvPr id="5" name="object 5"/>
            <p:cNvSpPr/>
            <p:nvPr/>
          </p:nvSpPr>
          <p:spPr>
            <a:xfrm>
              <a:off x="1256360" y="2879661"/>
              <a:ext cx="5826760" cy="354355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322570" y="3407155"/>
              <a:ext cx="1763395" cy="853440"/>
            </a:xfrm>
            <a:custGeom>
              <a:avLst/>
              <a:gdLst/>
              <a:ahLst/>
              <a:cxnLst/>
              <a:rect l="l" t="t" r="r" b="b"/>
              <a:pathLst>
                <a:path w="1763395" h="853439">
                  <a:moveTo>
                    <a:pt x="52196" y="784479"/>
                  </a:moveTo>
                  <a:lnTo>
                    <a:pt x="0" y="851789"/>
                  </a:lnTo>
                  <a:lnTo>
                    <a:pt x="85216" y="853186"/>
                  </a:lnTo>
                  <a:lnTo>
                    <a:pt x="74108" y="830072"/>
                  </a:lnTo>
                  <a:lnTo>
                    <a:pt x="60070" y="830072"/>
                  </a:lnTo>
                  <a:lnTo>
                    <a:pt x="54482" y="818642"/>
                  </a:lnTo>
                  <a:lnTo>
                    <a:pt x="65963" y="813124"/>
                  </a:lnTo>
                  <a:lnTo>
                    <a:pt x="52196" y="784479"/>
                  </a:lnTo>
                  <a:close/>
                </a:path>
                <a:path w="1763395" h="853439">
                  <a:moveTo>
                    <a:pt x="65963" y="813124"/>
                  </a:moveTo>
                  <a:lnTo>
                    <a:pt x="54482" y="818642"/>
                  </a:lnTo>
                  <a:lnTo>
                    <a:pt x="60070" y="830072"/>
                  </a:lnTo>
                  <a:lnTo>
                    <a:pt x="71474" y="824591"/>
                  </a:lnTo>
                  <a:lnTo>
                    <a:pt x="65963" y="813124"/>
                  </a:lnTo>
                  <a:close/>
                </a:path>
                <a:path w="1763395" h="853439">
                  <a:moveTo>
                    <a:pt x="71474" y="824591"/>
                  </a:moveTo>
                  <a:lnTo>
                    <a:pt x="60070" y="830072"/>
                  </a:lnTo>
                  <a:lnTo>
                    <a:pt x="74108" y="830072"/>
                  </a:lnTo>
                  <a:lnTo>
                    <a:pt x="71474" y="824591"/>
                  </a:lnTo>
                  <a:close/>
                </a:path>
                <a:path w="1763395" h="853439">
                  <a:moveTo>
                    <a:pt x="1757806" y="0"/>
                  </a:moveTo>
                  <a:lnTo>
                    <a:pt x="65963" y="813124"/>
                  </a:lnTo>
                  <a:lnTo>
                    <a:pt x="71474" y="824591"/>
                  </a:lnTo>
                  <a:lnTo>
                    <a:pt x="1763395" y="11430"/>
                  </a:lnTo>
                  <a:lnTo>
                    <a:pt x="1757806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707542" y="832231"/>
            <a:ext cx="7882890" cy="29146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ts val="2280"/>
              </a:lnSpc>
              <a:spcBef>
                <a:spcPts val="10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latin typeface="Calibri"/>
                <a:cs typeface="Calibri"/>
              </a:rPr>
              <a:t>A </a:t>
            </a:r>
            <a:r>
              <a:rPr sz="2000" spc="-5" dirty="0">
                <a:latin typeface="Calibri"/>
                <a:cs typeface="Calibri"/>
              </a:rPr>
              <a:t>lesüllyedő </a:t>
            </a:r>
            <a:r>
              <a:rPr sz="2000" spc="-10" dirty="0">
                <a:latin typeface="Calibri"/>
                <a:cs typeface="Calibri"/>
              </a:rPr>
              <a:t>levegő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10" dirty="0">
                <a:latin typeface="Calibri"/>
                <a:cs typeface="Calibri"/>
              </a:rPr>
              <a:t>felszínen feltorlódik, </a:t>
            </a:r>
            <a:r>
              <a:rPr sz="2000" spc="-5" dirty="0">
                <a:latin typeface="Calibri"/>
                <a:cs typeface="Calibri"/>
              </a:rPr>
              <a:t>észak- </a:t>
            </a:r>
            <a:r>
              <a:rPr sz="2000" dirty="0">
                <a:latin typeface="Calibri"/>
                <a:cs typeface="Calibri"/>
              </a:rPr>
              <a:t>és </a:t>
            </a:r>
            <a:r>
              <a:rPr sz="2000" spc="-5" dirty="0">
                <a:latin typeface="Calibri"/>
                <a:cs typeface="Calibri"/>
              </a:rPr>
              <a:t>dél </a:t>
            </a:r>
            <a:r>
              <a:rPr sz="2000" spc="-15" dirty="0">
                <a:latin typeface="Calibri"/>
                <a:cs typeface="Calibri"/>
              </a:rPr>
              <a:t>felé </a:t>
            </a:r>
            <a:r>
              <a:rPr sz="2000" spc="-10" dirty="0">
                <a:latin typeface="Calibri"/>
                <a:cs typeface="Calibri"/>
              </a:rPr>
              <a:t>veszi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útját.</a:t>
            </a:r>
            <a:endParaRPr sz="2000">
              <a:latin typeface="Calibri"/>
              <a:cs typeface="Calibri"/>
            </a:endParaRPr>
          </a:p>
          <a:p>
            <a:pPr marL="241300" marR="668655">
              <a:lnSpc>
                <a:spcPts val="2160"/>
              </a:lnSpc>
              <a:spcBef>
                <a:spcPts val="150"/>
              </a:spcBef>
            </a:pPr>
            <a:r>
              <a:rPr sz="2000" dirty="0">
                <a:latin typeface="Calibri"/>
                <a:cs typeface="Calibri"/>
              </a:rPr>
              <a:t>Így az </a:t>
            </a:r>
            <a:r>
              <a:rPr sz="2000" spc="-10" dirty="0">
                <a:latin typeface="Calibri"/>
                <a:cs typeface="Calibri"/>
              </a:rPr>
              <a:t>emelkedő levegő pótlására </a:t>
            </a:r>
            <a:r>
              <a:rPr sz="2000" dirty="0">
                <a:latin typeface="Calibri"/>
                <a:cs typeface="Calibri"/>
              </a:rPr>
              <a:t>az </a:t>
            </a:r>
            <a:r>
              <a:rPr sz="2000" spc="-5" dirty="0">
                <a:latin typeface="Calibri"/>
                <a:cs typeface="Calibri"/>
              </a:rPr>
              <a:t>alacsonyabb légrétegekben egy  kiegyenlítő </a:t>
            </a:r>
            <a:r>
              <a:rPr sz="2000" spc="-10" dirty="0">
                <a:latin typeface="Calibri"/>
                <a:cs typeface="Calibri"/>
              </a:rPr>
              <a:t>áramlás </a:t>
            </a:r>
            <a:r>
              <a:rPr sz="2000" dirty="0">
                <a:latin typeface="Calibri"/>
                <a:cs typeface="Calibri"/>
              </a:rPr>
              <a:t>indul </a:t>
            </a:r>
            <a:r>
              <a:rPr sz="2000" spc="-5" dirty="0">
                <a:latin typeface="Calibri"/>
                <a:cs typeface="Calibri"/>
              </a:rPr>
              <a:t>meg </a:t>
            </a:r>
            <a:r>
              <a:rPr sz="2000" dirty="0">
                <a:latin typeface="Calibri"/>
                <a:cs typeface="Calibri"/>
              </a:rPr>
              <a:t>az </a:t>
            </a:r>
            <a:r>
              <a:rPr sz="2000" spc="-5" dirty="0">
                <a:latin typeface="Calibri"/>
                <a:cs typeface="Calibri"/>
              </a:rPr>
              <a:t>Egyenlítő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irányába.</a:t>
            </a:r>
            <a:endParaRPr sz="2000">
              <a:latin typeface="Calibri"/>
              <a:cs typeface="Calibri"/>
            </a:endParaRPr>
          </a:p>
          <a:p>
            <a:pPr marL="241300" marR="443230" indent="-228600">
              <a:lnSpc>
                <a:spcPts val="2160"/>
              </a:lnSpc>
              <a:spcBef>
                <a:spcPts val="994"/>
              </a:spcBef>
              <a:buFont typeface="Arial"/>
              <a:buChar char="•"/>
              <a:tabLst>
                <a:tab pos="295910" algn="l"/>
                <a:tab pos="296545" algn="l"/>
              </a:tabLst>
            </a:pPr>
            <a:r>
              <a:rPr dirty="0"/>
              <a:t>	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10" dirty="0">
                <a:latin typeface="Calibri"/>
                <a:cs typeface="Calibri"/>
              </a:rPr>
              <a:t>felszínen </a:t>
            </a:r>
            <a:r>
              <a:rPr sz="2000" dirty="0">
                <a:latin typeface="Calibri"/>
                <a:cs typeface="Calibri"/>
              </a:rPr>
              <a:t>– a </a:t>
            </a:r>
            <a:r>
              <a:rPr sz="2000" spc="-5" dirty="0">
                <a:latin typeface="Calibri"/>
                <a:cs typeface="Calibri"/>
              </a:rPr>
              <a:t>Coriolis </a:t>
            </a:r>
            <a:r>
              <a:rPr sz="2000" spc="-15" dirty="0">
                <a:latin typeface="Calibri"/>
                <a:cs typeface="Calibri"/>
              </a:rPr>
              <a:t>erő </a:t>
            </a:r>
            <a:r>
              <a:rPr sz="2000" spc="-10" dirty="0">
                <a:latin typeface="Calibri"/>
                <a:cs typeface="Calibri"/>
              </a:rPr>
              <a:t>hatása </a:t>
            </a:r>
            <a:r>
              <a:rPr sz="2000" spc="-15" dirty="0">
                <a:latin typeface="Calibri"/>
                <a:cs typeface="Calibri"/>
              </a:rPr>
              <a:t>miatt </a:t>
            </a:r>
            <a:r>
              <a:rPr sz="2000" dirty="0">
                <a:latin typeface="Calibri"/>
                <a:cs typeface="Calibri"/>
              </a:rPr>
              <a:t>– az </a:t>
            </a:r>
            <a:r>
              <a:rPr sz="2000" spc="-5" dirty="0">
                <a:latin typeface="Calibri"/>
                <a:cs typeface="Calibri"/>
              </a:rPr>
              <a:t>Egyenlítő </a:t>
            </a:r>
            <a:r>
              <a:rPr sz="2000" spc="-15" dirty="0">
                <a:latin typeface="Calibri"/>
                <a:cs typeface="Calibri"/>
              </a:rPr>
              <a:t>felé északkeleti  </a:t>
            </a:r>
            <a:r>
              <a:rPr sz="2000" spc="-5" dirty="0">
                <a:latin typeface="Calibri"/>
                <a:cs typeface="Calibri"/>
              </a:rPr>
              <a:t>ill. </a:t>
            </a:r>
            <a:r>
              <a:rPr sz="2000" spc="-15" dirty="0">
                <a:latin typeface="Calibri"/>
                <a:cs typeface="Calibri"/>
              </a:rPr>
              <a:t>délkeleti </a:t>
            </a:r>
            <a:r>
              <a:rPr sz="2000" spc="-10" dirty="0">
                <a:latin typeface="Calibri"/>
                <a:cs typeface="Calibri"/>
              </a:rPr>
              <a:t>áramlás </a:t>
            </a:r>
            <a:r>
              <a:rPr sz="2000" dirty="0">
                <a:latin typeface="Calibri"/>
                <a:cs typeface="Calibri"/>
              </a:rPr>
              <a:t>(ún. </a:t>
            </a:r>
            <a:r>
              <a:rPr sz="2000" spc="-15" dirty="0">
                <a:latin typeface="Calibri"/>
                <a:cs typeface="Calibri"/>
              </a:rPr>
              <a:t>passzát szél) </a:t>
            </a:r>
            <a:r>
              <a:rPr sz="2000" spc="-10" dirty="0">
                <a:latin typeface="Calibri"/>
                <a:cs typeface="Calibri"/>
              </a:rPr>
              <a:t>tapasztalható, </a:t>
            </a:r>
            <a:r>
              <a:rPr sz="2000" dirty="0">
                <a:latin typeface="Calibri"/>
                <a:cs typeface="Calibri"/>
              </a:rPr>
              <a:t>amely </a:t>
            </a:r>
            <a:r>
              <a:rPr sz="2000" spc="-10" dirty="0">
                <a:latin typeface="Calibri"/>
                <a:cs typeface="Calibri"/>
              </a:rPr>
              <a:t>zárja</a:t>
            </a:r>
            <a:r>
              <a:rPr sz="2000" spc="1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az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ts val="2130"/>
              </a:lnSpc>
            </a:pPr>
            <a:r>
              <a:rPr sz="2000" spc="-5" dirty="0">
                <a:latin typeface="Calibri"/>
                <a:cs typeface="Calibri"/>
              </a:rPr>
              <a:t>Egyenlítő </a:t>
            </a:r>
            <a:r>
              <a:rPr sz="2000" dirty="0">
                <a:latin typeface="Calibri"/>
                <a:cs typeface="Calibri"/>
              </a:rPr>
              <a:t>és a </a:t>
            </a:r>
            <a:r>
              <a:rPr sz="2000" spc="5" dirty="0">
                <a:latin typeface="Calibri"/>
                <a:cs typeface="Calibri"/>
              </a:rPr>
              <a:t>30° </a:t>
            </a:r>
            <a:r>
              <a:rPr sz="2000" spc="-10" dirty="0">
                <a:latin typeface="Calibri"/>
                <a:cs typeface="Calibri"/>
              </a:rPr>
              <a:t>szélesség </a:t>
            </a:r>
            <a:r>
              <a:rPr sz="2000" spc="-25" dirty="0">
                <a:latin typeface="Calibri"/>
                <a:cs typeface="Calibri"/>
              </a:rPr>
              <a:t>közötti </a:t>
            </a:r>
            <a:r>
              <a:rPr sz="2000" spc="-10" dirty="0">
                <a:latin typeface="Calibri"/>
                <a:cs typeface="Calibri"/>
              </a:rPr>
              <a:t>áramlási </a:t>
            </a:r>
            <a:r>
              <a:rPr sz="2000" spc="-5" dirty="0">
                <a:latin typeface="Calibri"/>
                <a:cs typeface="Calibri"/>
              </a:rPr>
              <a:t>cellát, </a:t>
            </a:r>
            <a:r>
              <a:rPr sz="2000" dirty="0">
                <a:latin typeface="Calibri"/>
                <a:cs typeface="Calibri"/>
              </a:rPr>
              <a:t>az ún. </a:t>
            </a:r>
            <a:r>
              <a:rPr sz="2000" spc="-5" dirty="0">
                <a:latin typeface="Calibri"/>
                <a:cs typeface="Calibri"/>
              </a:rPr>
              <a:t>Hadley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cellát.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650">
              <a:latin typeface="Calibri"/>
              <a:cs typeface="Calibri"/>
            </a:endParaRPr>
          </a:p>
          <a:p>
            <a:pPr marL="6604634" marR="5080">
              <a:lnSpc>
                <a:spcPct val="100000"/>
              </a:lnSpc>
            </a:pPr>
            <a:r>
              <a:rPr sz="1800" b="1" spc="-15" dirty="0">
                <a:solidFill>
                  <a:srgbClr val="44536A"/>
                </a:solidFill>
                <a:latin typeface="Calibri"/>
                <a:cs typeface="Calibri"/>
              </a:rPr>
              <a:t>északkeleti  </a:t>
            </a:r>
            <a:r>
              <a:rPr sz="1800" b="1" dirty="0">
                <a:solidFill>
                  <a:srgbClr val="44536A"/>
                </a:solidFill>
                <a:latin typeface="Calibri"/>
                <a:cs typeface="Calibri"/>
              </a:rPr>
              <a:t>pas</a:t>
            </a:r>
            <a:r>
              <a:rPr sz="1800" b="1" spc="-10" dirty="0">
                <a:solidFill>
                  <a:srgbClr val="44536A"/>
                </a:solidFill>
                <a:latin typeface="Calibri"/>
                <a:cs typeface="Calibri"/>
              </a:rPr>
              <a:t>s</a:t>
            </a:r>
            <a:r>
              <a:rPr sz="1800" b="1" spc="-20" dirty="0">
                <a:solidFill>
                  <a:srgbClr val="44536A"/>
                </a:solidFill>
                <a:latin typeface="Calibri"/>
                <a:cs typeface="Calibri"/>
              </a:rPr>
              <a:t>z</a:t>
            </a:r>
            <a:r>
              <a:rPr sz="1800" b="1" spc="-15" dirty="0">
                <a:solidFill>
                  <a:srgbClr val="44536A"/>
                </a:solidFill>
                <a:latin typeface="Calibri"/>
                <a:cs typeface="Calibri"/>
              </a:rPr>
              <a:t>á</a:t>
            </a:r>
            <a:r>
              <a:rPr sz="1800" b="1" dirty="0">
                <a:solidFill>
                  <a:srgbClr val="44536A"/>
                </a:solidFill>
                <a:latin typeface="Calibri"/>
                <a:cs typeface="Calibri"/>
              </a:rPr>
              <a:t>t</a:t>
            </a:r>
            <a:r>
              <a:rPr sz="1800" b="1" spc="-25" dirty="0">
                <a:solidFill>
                  <a:srgbClr val="44536A"/>
                </a:solidFill>
                <a:latin typeface="Calibri"/>
                <a:cs typeface="Calibri"/>
              </a:rPr>
              <a:t>s</a:t>
            </a:r>
            <a:r>
              <a:rPr sz="1800" b="1" spc="-35" dirty="0">
                <a:solidFill>
                  <a:srgbClr val="44536A"/>
                </a:solidFill>
                <a:latin typeface="Calibri"/>
                <a:cs typeface="Calibri"/>
              </a:rPr>
              <a:t>z</a:t>
            </a:r>
            <a:r>
              <a:rPr sz="1800" b="1" spc="-10" dirty="0">
                <a:solidFill>
                  <a:srgbClr val="44536A"/>
                </a:solidFill>
                <a:latin typeface="Calibri"/>
                <a:cs typeface="Calibri"/>
              </a:rPr>
              <a:t>e</a:t>
            </a:r>
            <a:r>
              <a:rPr sz="1800" b="1" spc="-15" dirty="0">
                <a:solidFill>
                  <a:srgbClr val="44536A"/>
                </a:solidFill>
                <a:latin typeface="Calibri"/>
                <a:cs typeface="Calibri"/>
              </a:rPr>
              <a:t>l</a:t>
            </a:r>
            <a:r>
              <a:rPr sz="1800" b="1" spc="-10" dirty="0">
                <a:solidFill>
                  <a:srgbClr val="44536A"/>
                </a:solidFill>
                <a:latin typeface="Calibri"/>
                <a:cs typeface="Calibri"/>
              </a:rPr>
              <a:t>e</a:t>
            </a:r>
            <a:r>
              <a:rPr sz="1800" b="1" dirty="0">
                <a:solidFill>
                  <a:srgbClr val="44536A"/>
                </a:solidFill>
                <a:latin typeface="Calibri"/>
                <a:cs typeface="Calibri"/>
              </a:rPr>
              <a:t>k  </a:t>
            </a:r>
            <a:r>
              <a:rPr sz="1800" b="1" spc="-5" dirty="0">
                <a:solidFill>
                  <a:srgbClr val="44536A"/>
                </a:solidFill>
                <a:latin typeface="Calibri"/>
                <a:cs typeface="Calibri"/>
              </a:rPr>
              <a:t>öve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158485" y="4946650"/>
            <a:ext cx="1762760" cy="605155"/>
          </a:xfrm>
          <a:custGeom>
            <a:avLst/>
            <a:gdLst/>
            <a:ahLst/>
            <a:cxnLst/>
            <a:rect l="l" t="t" r="r" b="b"/>
            <a:pathLst>
              <a:path w="1762759" h="605154">
                <a:moveTo>
                  <a:pt x="74253" y="30169"/>
                </a:moveTo>
                <a:lnTo>
                  <a:pt x="70259" y="42131"/>
                </a:lnTo>
                <a:lnTo>
                  <a:pt x="1758441" y="604901"/>
                </a:lnTo>
                <a:lnTo>
                  <a:pt x="1762506" y="592836"/>
                </a:lnTo>
                <a:lnTo>
                  <a:pt x="74253" y="30169"/>
                </a:lnTo>
                <a:close/>
              </a:path>
              <a:path w="1762759" h="605154">
                <a:moveTo>
                  <a:pt x="84327" y="0"/>
                </a:moveTo>
                <a:lnTo>
                  <a:pt x="0" y="12064"/>
                </a:lnTo>
                <a:lnTo>
                  <a:pt x="60198" y="72262"/>
                </a:lnTo>
                <a:lnTo>
                  <a:pt x="70259" y="42131"/>
                </a:lnTo>
                <a:lnTo>
                  <a:pt x="58165" y="38100"/>
                </a:lnTo>
                <a:lnTo>
                  <a:pt x="62229" y="26162"/>
                </a:lnTo>
                <a:lnTo>
                  <a:pt x="75592" y="26162"/>
                </a:lnTo>
                <a:lnTo>
                  <a:pt x="84327" y="0"/>
                </a:lnTo>
                <a:close/>
              </a:path>
              <a:path w="1762759" h="605154">
                <a:moveTo>
                  <a:pt x="62229" y="26162"/>
                </a:moveTo>
                <a:lnTo>
                  <a:pt x="58165" y="38100"/>
                </a:lnTo>
                <a:lnTo>
                  <a:pt x="70259" y="42131"/>
                </a:lnTo>
                <a:lnTo>
                  <a:pt x="74253" y="30169"/>
                </a:lnTo>
                <a:lnTo>
                  <a:pt x="62229" y="26162"/>
                </a:lnTo>
                <a:close/>
              </a:path>
              <a:path w="1762759" h="605154">
                <a:moveTo>
                  <a:pt x="75592" y="26162"/>
                </a:moveTo>
                <a:lnTo>
                  <a:pt x="62229" y="26162"/>
                </a:lnTo>
                <a:lnTo>
                  <a:pt x="74253" y="30169"/>
                </a:lnTo>
                <a:lnTo>
                  <a:pt x="75592" y="26162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299706" y="5170678"/>
            <a:ext cx="129095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44536A"/>
                </a:solidFill>
                <a:latin typeface="Calibri"/>
                <a:cs typeface="Calibri"/>
              </a:rPr>
              <a:t>délkeleti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800" b="1" dirty="0">
                <a:solidFill>
                  <a:srgbClr val="44536A"/>
                </a:solidFill>
                <a:latin typeface="Calibri"/>
                <a:cs typeface="Calibri"/>
              </a:rPr>
              <a:t>pas</a:t>
            </a:r>
            <a:r>
              <a:rPr sz="1800" b="1" spc="-10" dirty="0">
                <a:solidFill>
                  <a:srgbClr val="44536A"/>
                </a:solidFill>
                <a:latin typeface="Calibri"/>
                <a:cs typeface="Calibri"/>
              </a:rPr>
              <a:t>s</a:t>
            </a:r>
            <a:r>
              <a:rPr sz="1800" b="1" spc="-20" dirty="0">
                <a:solidFill>
                  <a:srgbClr val="44536A"/>
                </a:solidFill>
                <a:latin typeface="Calibri"/>
                <a:cs typeface="Calibri"/>
              </a:rPr>
              <a:t>z</a:t>
            </a:r>
            <a:r>
              <a:rPr sz="1800" b="1" spc="-15" dirty="0">
                <a:solidFill>
                  <a:srgbClr val="44536A"/>
                </a:solidFill>
                <a:latin typeface="Calibri"/>
                <a:cs typeface="Calibri"/>
              </a:rPr>
              <a:t>á</a:t>
            </a:r>
            <a:r>
              <a:rPr sz="1800" b="1" dirty="0">
                <a:solidFill>
                  <a:srgbClr val="44536A"/>
                </a:solidFill>
                <a:latin typeface="Calibri"/>
                <a:cs typeface="Calibri"/>
              </a:rPr>
              <a:t>t</a:t>
            </a:r>
            <a:r>
              <a:rPr sz="1800" b="1" spc="-25" dirty="0">
                <a:solidFill>
                  <a:srgbClr val="44536A"/>
                </a:solidFill>
                <a:latin typeface="Calibri"/>
                <a:cs typeface="Calibri"/>
              </a:rPr>
              <a:t>s</a:t>
            </a:r>
            <a:r>
              <a:rPr sz="1800" b="1" spc="-35" dirty="0">
                <a:solidFill>
                  <a:srgbClr val="44536A"/>
                </a:solidFill>
                <a:latin typeface="Calibri"/>
                <a:cs typeface="Calibri"/>
              </a:rPr>
              <a:t>z</a:t>
            </a:r>
            <a:r>
              <a:rPr sz="1800" b="1" spc="-10" dirty="0">
                <a:solidFill>
                  <a:srgbClr val="44536A"/>
                </a:solidFill>
                <a:latin typeface="Calibri"/>
                <a:cs typeface="Calibri"/>
              </a:rPr>
              <a:t>e</a:t>
            </a:r>
            <a:r>
              <a:rPr sz="1800" b="1" spc="-15" dirty="0">
                <a:solidFill>
                  <a:srgbClr val="44536A"/>
                </a:solidFill>
                <a:latin typeface="Calibri"/>
                <a:cs typeface="Calibri"/>
              </a:rPr>
              <a:t>l</a:t>
            </a:r>
            <a:r>
              <a:rPr sz="1800" b="1" spc="-10" dirty="0">
                <a:solidFill>
                  <a:srgbClr val="44536A"/>
                </a:solidFill>
                <a:latin typeface="Calibri"/>
                <a:cs typeface="Calibri"/>
              </a:rPr>
              <a:t>e</a:t>
            </a:r>
            <a:r>
              <a:rPr sz="1800" b="1" dirty="0">
                <a:solidFill>
                  <a:srgbClr val="44536A"/>
                </a:solidFill>
                <a:latin typeface="Calibri"/>
                <a:cs typeface="Calibri"/>
              </a:rPr>
              <a:t>k  </a:t>
            </a:r>
            <a:r>
              <a:rPr sz="1800" b="1" spc="-5" dirty="0">
                <a:solidFill>
                  <a:srgbClr val="44536A"/>
                </a:solidFill>
                <a:latin typeface="Calibri"/>
                <a:cs typeface="Calibri"/>
              </a:rPr>
              <a:t>öve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377946" y="4440682"/>
            <a:ext cx="2101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532123" y="3817111"/>
            <a:ext cx="2921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M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580638" y="4985766"/>
            <a:ext cx="2921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M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108828" y="3811270"/>
            <a:ext cx="2921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M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101590" y="5023180"/>
            <a:ext cx="29210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M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543171" y="4440682"/>
            <a:ext cx="2101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444867" y="4391914"/>
            <a:ext cx="1168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Hadley</a:t>
            </a:r>
            <a:r>
              <a:rPr sz="1800" b="1" spc="-1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cella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844159" y="4312157"/>
            <a:ext cx="1471930" cy="567055"/>
          </a:xfrm>
          <a:custGeom>
            <a:avLst/>
            <a:gdLst/>
            <a:ahLst/>
            <a:cxnLst/>
            <a:rect l="l" t="t" r="r" b="b"/>
            <a:pathLst>
              <a:path w="1471929" h="567054">
                <a:moveTo>
                  <a:pt x="1461770" y="203835"/>
                </a:moveTo>
                <a:lnTo>
                  <a:pt x="36525" y="39027"/>
                </a:lnTo>
                <a:lnTo>
                  <a:pt x="42697" y="36322"/>
                </a:lnTo>
                <a:lnTo>
                  <a:pt x="99060" y="11684"/>
                </a:lnTo>
                <a:lnTo>
                  <a:pt x="100584" y="7874"/>
                </a:lnTo>
                <a:lnTo>
                  <a:pt x="99187" y="4699"/>
                </a:lnTo>
                <a:lnTo>
                  <a:pt x="97790" y="1397"/>
                </a:lnTo>
                <a:lnTo>
                  <a:pt x="93980" y="0"/>
                </a:lnTo>
                <a:lnTo>
                  <a:pt x="0" y="41148"/>
                </a:lnTo>
                <a:lnTo>
                  <a:pt x="79375" y="100584"/>
                </a:lnTo>
                <a:lnTo>
                  <a:pt x="82169" y="102743"/>
                </a:lnTo>
                <a:lnTo>
                  <a:pt x="86106" y="102108"/>
                </a:lnTo>
                <a:lnTo>
                  <a:pt x="88265" y="99314"/>
                </a:lnTo>
                <a:lnTo>
                  <a:pt x="90297" y="96520"/>
                </a:lnTo>
                <a:lnTo>
                  <a:pt x="89789" y="92583"/>
                </a:lnTo>
                <a:lnTo>
                  <a:pt x="86995" y="90424"/>
                </a:lnTo>
                <a:lnTo>
                  <a:pt x="35077" y="51587"/>
                </a:lnTo>
                <a:lnTo>
                  <a:pt x="1460373" y="216408"/>
                </a:lnTo>
                <a:lnTo>
                  <a:pt x="1461770" y="203835"/>
                </a:lnTo>
                <a:close/>
              </a:path>
              <a:path w="1471929" h="567054">
                <a:moveTo>
                  <a:pt x="1471930" y="325755"/>
                </a:moveTo>
                <a:lnTo>
                  <a:pt x="1470152" y="313182"/>
                </a:lnTo>
                <a:lnTo>
                  <a:pt x="74714" y="516661"/>
                </a:lnTo>
                <a:lnTo>
                  <a:pt x="125222" y="476377"/>
                </a:lnTo>
                <a:lnTo>
                  <a:pt x="127889" y="474218"/>
                </a:lnTo>
                <a:lnTo>
                  <a:pt x="128397" y="470154"/>
                </a:lnTo>
                <a:lnTo>
                  <a:pt x="123952" y="464693"/>
                </a:lnTo>
                <a:lnTo>
                  <a:pt x="120015" y="464185"/>
                </a:lnTo>
                <a:lnTo>
                  <a:pt x="117221" y="466471"/>
                </a:lnTo>
                <a:lnTo>
                  <a:pt x="39751" y="528193"/>
                </a:lnTo>
                <a:lnTo>
                  <a:pt x="131699" y="565277"/>
                </a:lnTo>
                <a:lnTo>
                  <a:pt x="135001" y="566547"/>
                </a:lnTo>
                <a:lnTo>
                  <a:pt x="138684" y="565023"/>
                </a:lnTo>
                <a:lnTo>
                  <a:pt x="139954" y="561721"/>
                </a:lnTo>
                <a:lnTo>
                  <a:pt x="141224" y="558546"/>
                </a:lnTo>
                <a:lnTo>
                  <a:pt x="139700" y="554736"/>
                </a:lnTo>
                <a:lnTo>
                  <a:pt x="136398" y="553466"/>
                </a:lnTo>
                <a:lnTo>
                  <a:pt x="84797" y="532638"/>
                </a:lnTo>
                <a:lnTo>
                  <a:pt x="76415" y="529259"/>
                </a:lnTo>
                <a:lnTo>
                  <a:pt x="53213" y="532638"/>
                </a:lnTo>
                <a:lnTo>
                  <a:pt x="61912" y="531368"/>
                </a:lnTo>
                <a:lnTo>
                  <a:pt x="76415" y="529259"/>
                </a:lnTo>
                <a:lnTo>
                  <a:pt x="1471930" y="325755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1773</Words>
  <Application>Microsoft Office PowerPoint</Application>
  <PresentationFormat>Diavetítés a képernyőre (4:3 oldalarány)</PresentationFormat>
  <Paragraphs>191</Paragraphs>
  <Slides>16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PowerPoint bemutató</vt:lpstr>
      <vt:lpstr>A légkörben minden mindennel  összefügg!</vt:lpstr>
      <vt:lpstr>Az időjárási folyamatokat irányító  fizikai törvényszerűségek, jelenségek</vt:lpstr>
      <vt:lpstr>2. A termodinamika I. főtétele – A légkör egy óriási hőerőgép!</vt:lpstr>
      <vt:lpstr>3. A Coriolis erő</vt:lpstr>
      <vt:lpstr>4. A víz halmazállapot változása</vt:lpstr>
      <vt:lpstr>Ezek tehát azok a fizikai jelenségek, amelyek a légköri folyamatokat  mozgatják, irányítják.</vt:lpstr>
      <vt:lpstr>A nagy földi légkörzés kialakulása – Hadley cella</vt:lpstr>
      <vt:lpstr>A nagy földi légkörzés kialakulása – Hadley cella</vt:lpstr>
      <vt:lpstr>A nagy földi légkörzés kialakulása – A sarki (poláris) cellák</vt:lpstr>
      <vt:lpstr>A nagy földi légkörzés kialakulása –</vt:lpstr>
      <vt:lpstr>A nagy földi légkörzés kialakulása –</vt:lpstr>
      <vt:lpstr>A nagy földi légkörzés kialakulása –</vt:lpstr>
      <vt:lpstr>A nagy földi légkörzés kialakulása –</vt:lpstr>
      <vt:lpstr>A légkör nagy szélrendszereinek megismerése a  hajózásnak köszönhető.</vt:lpstr>
      <vt:lpstr>A jet stream és a repülés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Sallai Márta</dc:creator>
  <cp:lastModifiedBy>Test Diak
</cp:lastModifiedBy>
  <cp:revision>1</cp:revision>
  <dcterms:created xsi:type="dcterms:W3CDTF">2020-11-27T13:10:30Z</dcterms:created>
  <dcterms:modified xsi:type="dcterms:W3CDTF">2020-12-10T15:45:28Z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2014-10-22T00:00:00Z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2020-11-27T00:00:00Z</vt:filetime>
  </property>
</Properties>
</file>