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88263" y="4840223"/>
            <a:ext cx="83515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9911" y="4840223"/>
            <a:ext cx="1737360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8263" y="5334000"/>
            <a:ext cx="1833372" cy="740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16707" y="2086483"/>
            <a:ext cx="291058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6117" y="319227"/>
            <a:ext cx="319176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563" y="2669286"/>
            <a:ext cx="4646295" cy="4150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://mkweb.uni-pannon.hu/tudastar/ff/04-levego/Levegokornyezet.x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s://www.youtube.com/watch?v=VXwa5EfsjdI" TargetMode="Externa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www.youtube.com/watch?v=G9u2tRdzXRU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udasbazis.sulinet.hu/hu/termeszettudomanyok/termeszetismeret/ember-a-termeszetben-5-osztaly" TargetMode="Externa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7DVL0ugj1O4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et.h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5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hyperlink" Target="http://www.youtube.com/watch?v=CFJdHOw3vRI" TargetMode="External"/><Relationship Id="rId7" Type="http://schemas.openxmlformats.org/officeDocument/2006/relationships/image" Target="../media/image81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B-kWy3nPsk" TargetMode="External"/><Relationship Id="rId5" Type="http://schemas.openxmlformats.org/officeDocument/2006/relationships/hyperlink" Target="http://www.youtube.com/watch?v=Y9Ua2-bpb1s" TargetMode="Externa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lte.prompt.hu/sites/default/files/tananyagok/meteorologia/ch03s03.html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te.prompt.hu/sites/de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TViTXTlpk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youtube.com/watch?v=hWkKSkI3gk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gSlDejjY2I0" TargetMode="Externa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0"/>
              <a:ext cx="4572000" cy="6857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3694" y="2780919"/>
              <a:ext cx="4968875" cy="1368425"/>
            </a:xfrm>
            <a:custGeom>
              <a:avLst/>
              <a:gdLst/>
              <a:ahLst/>
              <a:cxnLst/>
              <a:rect l="l" t="t" r="r" b="b"/>
              <a:pathLst>
                <a:path w="4968875" h="1368425">
                  <a:moveTo>
                    <a:pt x="4740529" y="0"/>
                  </a:moveTo>
                  <a:lnTo>
                    <a:pt x="228092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1"/>
                  </a:lnTo>
                  <a:lnTo>
                    <a:pt x="0" y="1140078"/>
                  </a:lnTo>
                  <a:lnTo>
                    <a:pt x="4633" y="1186051"/>
                  </a:lnTo>
                  <a:lnTo>
                    <a:pt x="17922" y="1228867"/>
                  </a:lnTo>
                  <a:lnTo>
                    <a:pt x="38951" y="1267612"/>
                  </a:lnTo>
                  <a:lnTo>
                    <a:pt x="66802" y="1301369"/>
                  </a:lnTo>
                  <a:lnTo>
                    <a:pt x="100558" y="1329219"/>
                  </a:lnTo>
                  <a:lnTo>
                    <a:pt x="139303" y="1350248"/>
                  </a:lnTo>
                  <a:lnTo>
                    <a:pt x="182119" y="1363537"/>
                  </a:lnTo>
                  <a:lnTo>
                    <a:pt x="228092" y="1368170"/>
                  </a:lnTo>
                  <a:lnTo>
                    <a:pt x="4740529" y="1368170"/>
                  </a:lnTo>
                  <a:lnTo>
                    <a:pt x="4786501" y="1363537"/>
                  </a:lnTo>
                  <a:lnTo>
                    <a:pt x="4829317" y="1350248"/>
                  </a:lnTo>
                  <a:lnTo>
                    <a:pt x="4868062" y="1329219"/>
                  </a:lnTo>
                  <a:lnTo>
                    <a:pt x="4901819" y="1301369"/>
                  </a:lnTo>
                  <a:lnTo>
                    <a:pt x="4929669" y="1267612"/>
                  </a:lnTo>
                  <a:lnTo>
                    <a:pt x="4950698" y="1228867"/>
                  </a:lnTo>
                  <a:lnTo>
                    <a:pt x="4963987" y="1186051"/>
                  </a:lnTo>
                  <a:lnTo>
                    <a:pt x="4968621" y="1140078"/>
                  </a:lnTo>
                  <a:lnTo>
                    <a:pt x="4968621" y="228091"/>
                  </a:lnTo>
                  <a:lnTo>
                    <a:pt x="4963987" y="182119"/>
                  </a:lnTo>
                  <a:lnTo>
                    <a:pt x="4950698" y="139303"/>
                  </a:lnTo>
                  <a:lnTo>
                    <a:pt x="4929669" y="100558"/>
                  </a:lnTo>
                  <a:lnTo>
                    <a:pt x="4901818" y="66801"/>
                  </a:lnTo>
                  <a:lnTo>
                    <a:pt x="4868062" y="38951"/>
                  </a:lnTo>
                  <a:lnTo>
                    <a:pt x="4829317" y="17922"/>
                  </a:lnTo>
                  <a:lnTo>
                    <a:pt x="4786501" y="4633"/>
                  </a:lnTo>
                  <a:lnTo>
                    <a:pt x="4740529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3694" y="2780919"/>
              <a:ext cx="4968875" cy="1368425"/>
            </a:xfrm>
            <a:custGeom>
              <a:avLst/>
              <a:gdLst/>
              <a:ahLst/>
              <a:cxnLst/>
              <a:rect l="l" t="t" r="r" b="b"/>
              <a:pathLst>
                <a:path w="4968875" h="1368425">
                  <a:moveTo>
                    <a:pt x="0" y="228091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1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2" y="0"/>
                  </a:lnTo>
                  <a:lnTo>
                    <a:pt x="4740529" y="0"/>
                  </a:lnTo>
                  <a:lnTo>
                    <a:pt x="4786501" y="4633"/>
                  </a:lnTo>
                  <a:lnTo>
                    <a:pt x="4829317" y="17922"/>
                  </a:lnTo>
                  <a:lnTo>
                    <a:pt x="4868062" y="38951"/>
                  </a:lnTo>
                  <a:lnTo>
                    <a:pt x="4901818" y="66801"/>
                  </a:lnTo>
                  <a:lnTo>
                    <a:pt x="4929669" y="100558"/>
                  </a:lnTo>
                  <a:lnTo>
                    <a:pt x="4950698" y="139303"/>
                  </a:lnTo>
                  <a:lnTo>
                    <a:pt x="4963987" y="182119"/>
                  </a:lnTo>
                  <a:lnTo>
                    <a:pt x="4968621" y="228091"/>
                  </a:lnTo>
                  <a:lnTo>
                    <a:pt x="4968621" y="1140078"/>
                  </a:lnTo>
                  <a:lnTo>
                    <a:pt x="4963987" y="1186051"/>
                  </a:lnTo>
                  <a:lnTo>
                    <a:pt x="4950698" y="1228867"/>
                  </a:lnTo>
                  <a:lnTo>
                    <a:pt x="4929669" y="1267612"/>
                  </a:lnTo>
                  <a:lnTo>
                    <a:pt x="4901819" y="1301369"/>
                  </a:lnTo>
                  <a:lnTo>
                    <a:pt x="4868062" y="1329219"/>
                  </a:lnTo>
                  <a:lnTo>
                    <a:pt x="4829317" y="1350248"/>
                  </a:lnTo>
                  <a:lnTo>
                    <a:pt x="4786501" y="1363537"/>
                  </a:lnTo>
                  <a:lnTo>
                    <a:pt x="4740529" y="1368170"/>
                  </a:lnTo>
                  <a:lnTo>
                    <a:pt x="228092" y="1368170"/>
                  </a:lnTo>
                  <a:lnTo>
                    <a:pt x="182119" y="1363537"/>
                  </a:lnTo>
                  <a:lnTo>
                    <a:pt x="139303" y="1350248"/>
                  </a:lnTo>
                  <a:lnTo>
                    <a:pt x="100558" y="1329219"/>
                  </a:lnTo>
                  <a:lnTo>
                    <a:pt x="66801" y="1301368"/>
                  </a:lnTo>
                  <a:lnTo>
                    <a:pt x="38951" y="1267612"/>
                  </a:lnTo>
                  <a:lnTo>
                    <a:pt x="17922" y="1228867"/>
                  </a:lnTo>
                  <a:lnTo>
                    <a:pt x="4633" y="1186051"/>
                  </a:lnTo>
                  <a:lnTo>
                    <a:pt x="0" y="1140078"/>
                  </a:lnTo>
                  <a:lnTo>
                    <a:pt x="0" y="22809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1304" y="2616707"/>
              <a:ext cx="5152644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0588" y="3287267"/>
              <a:ext cx="2895600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4298" y="2745739"/>
            <a:ext cx="4450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Időjárási</a:t>
            </a:r>
            <a:r>
              <a:rPr sz="4400" spc="-50" dirty="0"/>
              <a:t> </a:t>
            </a:r>
            <a:r>
              <a:rPr sz="4400" spc="-15" dirty="0"/>
              <a:t>ismeretek</a:t>
            </a:r>
            <a:endParaRPr sz="4400"/>
          </a:p>
        </p:txBody>
      </p:sp>
      <p:sp>
        <p:nvSpPr>
          <p:cNvPr id="10" name="object 10"/>
          <p:cNvSpPr txBox="1"/>
          <p:nvPr/>
        </p:nvSpPr>
        <p:spPr>
          <a:xfrm>
            <a:off x="3513835" y="3416249"/>
            <a:ext cx="2191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9.</a:t>
            </a:r>
            <a:r>
              <a:rPr sz="4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Calibri"/>
                <a:cs typeface="Calibri"/>
              </a:rPr>
              <a:t>osztály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216" y="380012"/>
            <a:ext cx="5174151" cy="480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418" y="209168"/>
            <a:ext cx="5192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 </a:t>
            </a:r>
            <a:r>
              <a:rPr sz="4000" spc="-10" dirty="0"/>
              <a:t>hőmérséklet </a:t>
            </a:r>
            <a:r>
              <a:rPr sz="4000" spc="-5" dirty="0"/>
              <a:t>évi</a:t>
            </a:r>
            <a:r>
              <a:rPr sz="4000" spc="-75" dirty="0"/>
              <a:t> </a:t>
            </a:r>
            <a:r>
              <a:rPr sz="4000" spc="-20" dirty="0"/>
              <a:t>járása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77418" y="834923"/>
            <a:ext cx="8229600" cy="8820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napi </a:t>
            </a:r>
            <a:r>
              <a:rPr sz="2200" spc="-20" dirty="0">
                <a:latin typeface="Calibri"/>
                <a:cs typeface="Calibri"/>
              </a:rPr>
              <a:t>középhőmérsékletek számtani </a:t>
            </a:r>
            <a:r>
              <a:rPr sz="2200" spc="-30" dirty="0">
                <a:latin typeface="Calibri"/>
                <a:cs typeface="Calibri"/>
              </a:rPr>
              <a:t>közepe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havi</a:t>
            </a:r>
            <a:r>
              <a:rPr sz="2200" b="1" spc="20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középhőmérséklet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havi </a:t>
            </a:r>
            <a:r>
              <a:rPr sz="2200" spc="-20" dirty="0">
                <a:latin typeface="Calibri"/>
                <a:cs typeface="Calibri"/>
              </a:rPr>
              <a:t>középhőmérsékletek számtani </a:t>
            </a:r>
            <a:r>
              <a:rPr sz="2200" spc="-30" dirty="0">
                <a:latin typeface="Calibri"/>
                <a:cs typeface="Calibri"/>
              </a:rPr>
              <a:t>közepe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évi</a:t>
            </a:r>
            <a:r>
              <a:rPr sz="2200" b="1" spc="2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középhőmérséklet</a:t>
            </a:r>
            <a:r>
              <a:rPr sz="2200" spc="-1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169" y="5364581"/>
            <a:ext cx="335216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ábrán </a:t>
            </a:r>
            <a:r>
              <a:rPr sz="2000" spc="-15" dirty="0">
                <a:latin typeface="Calibri"/>
                <a:cs typeface="Calibri"/>
              </a:rPr>
              <a:t>Magyarország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országos  </a:t>
            </a:r>
            <a:r>
              <a:rPr sz="2000" spc="-5" dirty="0">
                <a:latin typeface="Calibri"/>
                <a:cs typeface="Calibri"/>
              </a:rPr>
              <a:t>átlagos </a:t>
            </a:r>
            <a:r>
              <a:rPr sz="2000" spc="-10" dirty="0">
                <a:latin typeface="Calibri"/>
                <a:cs typeface="Calibri"/>
              </a:rPr>
              <a:t>havi </a:t>
            </a:r>
            <a:r>
              <a:rPr sz="2000" spc="-15" dirty="0">
                <a:latin typeface="Calibri"/>
                <a:cs typeface="Calibri"/>
              </a:rPr>
              <a:t>középhőmérséklete  </a:t>
            </a:r>
            <a:r>
              <a:rPr sz="2000" spc="-10" dirty="0">
                <a:latin typeface="Calibri"/>
                <a:cs typeface="Calibri"/>
              </a:rPr>
              <a:t>látható </a:t>
            </a:r>
            <a:r>
              <a:rPr sz="2000" dirty="0">
                <a:latin typeface="Calibri"/>
                <a:cs typeface="Calibri"/>
              </a:rPr>
              <a:t>az 1971-2000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közötti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időszak adatai </a:t>
            </a:r>
            <a:r>
              <a:rPr sz="2000" dirty="0">
                <a:latin typeface="Calibri"/>
                <a:cs typeface="Calibri"/>
              </a:rPr>
              <a:t>alapján.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899" y="2045744"/>
            <a:ext cx="4273732" cy="3317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71114" y="4455414"/>
            <a:ext cx="718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Forrás: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OMSZ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31283" y="2253488"/>
            <a:ext cx="3187826" cy="242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11039" y="5041138"/>
            <a:ext cx="31915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júliusi </a:t>
            </a:r>
            <a:r>
              <a:rPr sz="1800" spc="-15" dirty="0">
                <a:latin typeface="Calibri"/>
                <a:cs typeface="Calibri"/>
              </a:rPr>
              <a:t>középhőmérséklet értékei  Magyarországon.</a:t>
            </a:r>
            <a:endParaRPr sz="1800">
              <a:latin typeface="Calibri"/>
              <a:cs typeface="Calibri"/>
            </a:endParaRPr>
          </a:p>
          <a:p>
            <a:pPr marL="12700" marR="895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időjárási </a:t>
            </a:r>
            <a:r>
              <a:rPr sz="1800" spc="-15" dirty="0">
                <a:latin typeface="Calibri"/>
                <a:cs typeface="Calibri"/>
              </a:rPr>
              <a:t>térképen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egyenlő  </a:t>
            </a:r>
            <a:r>
              <a:rPr sz="1800" spc="-10" dirty="0">
                <a:latin typeface="Calibri"/>
                <a:cs typeface="Calibri"/>
              </a:rPr>
              <a:t>hőmérsékletű </a:t>
            </a:r>
            <a:r>
              <a:rPr sz="1800" spc="-15" dirty="0">
                <a:latin typeface="Calibri"/>
                <a:cs typeface="Calibri"/>
              </a:rPr>
              <a:t>helyeket </a:t>
            </a:r>
            <a:r>
              <a:rPr sz="1800" spc="-20" dirty="0">
                <a:latin typeface="Calibri"/>
                <a:cs typeface="Calibri"/>
              </a:rPr>
              <a:t>összekötő  </a:t>
            </a:r>
            <a:r>
              <a:rPr sz="1800" spc="-5" dirty="0">
                <a:latin typeface="Calibri"/>
                <a:cs typeface="Calibri"/>
              </a:rPr>
              <a:t>görbe vonal 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izoterma.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494" y="288572"/>
            <a:ext cx="4751647" cy="39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117729"/>
            <a:ext cx="4763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 </a:t>
            </a:r>
            <a:r>
              <a:rPr sz="4000" spc="-10" dirty="0"/>
              <a:t>hőmérséklet</a:t>
            </a:r>
            <a:r>
              <a:rPr sz="4000" spc="-65" dirty="0"/>
              <a:t> </a:t>
            </a:r>
            <a:r>
              <a:rPr sz="4000" spc="-15" dirty="0"/>
              <a:t>mérése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95503" y="955293"/>
            <a:ext cx="8145145" cy="408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hőmérsékletét hőmérővel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mérjük.</a:t>
            </a:r>
            <a:endParaRPr sz="22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hőmérséklet mértékegysége </a:t>
            </a:r>
            <a:r>
              <a:rPr sz="2200" spc="-5" dirty="0">
                <a:latin typeface="Calibri"/>
                <a:cs typeface="Calibri"/>
              </a:rPr>
              <a:t>a Celsius </a:t>
            </a:r>
            <a:r>
              <a:rPr sz="2200" spc="-15" dirty="0">
                <a:latin typeface="Calibri"/>
                <a:cs typeface="Calibri"/>
              </a:rPr>
              <a:t>fok, </a:t>
            </a:r>
            <a:r>
              <a:rPr sz="2200" spc="-10" dirty="0">
                <a:latin typeface="Calibri"/>
                <a:cs typeface="Calibri"/>
              </a:rPr>
              <a:t>jele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175" baseline="24904" dirty="0">
                <a:latin typeface="Calibri"/>
                <a:cs typeface="Calibri"/>
              </a:rPr>
              <a:t>0</a:t>
            </a:r>
            <a:r>
              <a:rPr sz="2200" dirty="0">
                <a:latin typeface="Calibri"/>
                <a:cs typeface="Calibri"/>
              </a:rPr>
              <a:t>C.</a:t>
            </a:r>
            <a:endParaRPr sz="2200">
              <a:latin typeface="Calibri"/>
              <a:cs typeface="Calibri"/>
            </a:endParaRPr>
          </a:p>
          <a:p>
            <a:pPr marL="63500" marR="3048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(Más használatos </a:t>
            </a:r>
            <a:r>
              <a:rPr sz="2200" spc="-15" dirty="0">
                <a:latin typeface="Calibri"/>
                <a:cs typeface="Calibri"/>
              </a:rPr>
              <a:t>mértékegységek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vannak: Kelvin </a:t>
            </a:r>
            <a:r>
              <a:rPr sz="2200" spc="-15" dirty="0">
                <a:latin typeface="Calibri"/>
                <a:cs typeface="Calibri"/>
              </a:rPr>
              <a:t>fok, Fahrenheit fok.  </a:t>
            </a:r>
            <a:r>
              <a:rPr sz="2200" spc="-10" dirty="0">
                <a:latin typeface="Calibri"/>
                <a:cs typeface="Calibri"/>
              </a:rPr>
              <a:t>Nézz utána </a:t>
            </a:r>
            <a:r>
              <a:rPr sz="2200" spc="-5" dirty="0">
                <a:latin typeface="Calibri"/>
                <a:cs typeface="Calibri"/>
              </a:rPr>
              <a:t>az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átszámításnak!)</a:t>
            </a:r>
            <a:endParaRPr sz="22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hőmérséklet </a:t>
            </a:r>
            <a:r>
              <a:rPr sz="2200" spc="-10" dirty="0">
                <a:latin typeface="Calibri"/>
                <a:cs typeface="Calibri"/>
              </a:rPr>
              <a:t>mérésére </a:t>
            </a:r>
            <a:r>
              <a:rPr sz="2200" spc="-20" dirty="0">
                <a:latin typeface="Calibri"/>
                <a:cs typeface="Calibri"/>
              </a:rPr>
              <a:t>többfajta </a:t>
            </a:r>
            <a:r>
              <a:rPr sz="2200" spc="-10" dirty="0">
                <a:latin typeface="Calibri"/>
                <a:cs typeface="Calibri"/>
              </a:rPr>
              <a:t>hőmérőt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használunk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23520" indent="-160020">
              <a:lnSpc>
                <a:spcPct val="100000"/>
              </a:lnSpc>
              <a:spcBef>
                <a:spcPts val="5"/>
              </a:spcBef>
              <a:buSzPct val="120000"/>
              <a:buChar char="-"/>
              <a:tabLst>
                <a:tab pos="223520" algn="l"/>
              </a:tabLst>
            </a:pPr>
            <a:r>
              <a:rPr sz="2000" spc="-20" dirty="0">
                <a:latin typeface="Calibri"/>
                <a:cs typeface="Calibri"/>
              </a:rPr>
              <a:t>száraz </a:t>
            </a:r>
            <a:r>
              <a:rPr sz="2000" spc="-10" dirty="0">
                <a:latin typeface="Calibri"/>
                <a:cs typeface="Calibri"/>
              </a:rPr>
              <a:t>hőmérő: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hőmérsékletét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méri</a:t>
            </a:r>
            <a:endParaRPr sz="2000">
              <a:latin typeface="Calibri"/>
              <a:cs typeface="Calibri"/>
            </a:endParaRPr>
          </a:p>
          <a:p>
            <a:pPr marL="175895" marR="2209800" indent="-113030">
              <a:lnSpc>
                <a:spcPct val="100000"/>
              </a:lnSpc>
              <a:spcBef>
                <a:spcPts val="30"/>
              </a:spcBef>
              <a:buFont typeface="Calibri"/>
              <a:buChar char="-"/>
              <a:tabLst>
                <a:tab pos="255904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nedves </a:t>
            </a:r>
            <a:r>
              <a:rPr sz="2000" spc="-10" dirty="0">
                <a:latin typeface="Calibri"/>
                <a:cs typeface="Calibri"/>
              </a:rPr>
              <a:t>hőmérő: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vízpárával </a:t>
            </a:r>
            <a:r>
              <a:rPr sz="2000" spc="-15" dirty="0">
                <a:latin typeface="Calibri"/>
                <a:cs typeface="Calibri"/>
              </a:rPr>
              <a:t>telített </a:t>
            </a:r>
            <a:r>
              <a:rPr sz="2000" spc="-10" dirty="0">
                <a:latin typeface="Calibri"/>
                <a:cs typeface="Calibri"/>
              </a:rPr>
              <a:t>levegő  hőmérsékletét </a:t>
            </a:r>
            <a:r>
              <a:rPr sz="2000" spc="-5" dirty="0">
                <a:latin typeface="Calibri"/>
                <a:cs typeface="Calibri"/>
              </a:rPr>
              <a:t>méri, amiből </a:t>
            </a:r>
            <a:r>
              <a:rPr sz="2000" spc="-15" dirty="0">
                <a:latin typeface="Calibri"/>
                <a:cs typeface="Calibri"/>
              </a:rPr>
              <a:t>következtethetünk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 </a:t>
            </a:r>
            <a:r>
              <a:rPr sz="2000" spc="-15" dirty="0">
                <a:latin typeface="Calibri"/>
                <a:cs typeface="Calibri"/>
              </a:rPr>
              <a:t>páratartalmára,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légnedvességre.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-"/>
            </a:pPr>
            <a:endParaRPr sz="1950">
              <a:latin typeface="Calibri"/>
              <a:cs typeface="Calibri"/>
            </a:endParaRPr>
          </a:p>
          <a:p>
            <a:pPr marL="197485" indent="-134620">
              <a:lnSpc>
                <a:spcPct val="100000"/>
              </a:lnSpc>
              <a:buChar char="-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minimum </a:t>
            </a:r>
            <a:r>
              <a:rPr sz="2000" spc="-10" dirty="0">
                <a:latin typeface="Calibri"/>
                <a:cs typeface="Calibri"/>
              </a:rPr>
              <a:t>hőmérő: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legalacsonyabb hőmérsékletet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méri</a:t>
            </a:r>
            <a:endParaRPr sz="2000">
              <a:latin typeface="Calibri"/>
              <a:cs typeface="Calibri"/>
            </a:endParaRPr>
          </a:p>
          <a:p>
            <a:pPr marL="197485" indent="-134620">
              <a:lnSpc>
                <a:spcPct val="100000"/>
              </a:lnSpc>
              <a:buChar char="-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maximum </a:t>
            </a:r>
            <a:r>
              <a:rPr sz="2000" spc="-10" dirty="0">
                <a:latin typeface="Calibri"/>
                <a:cs typeface="Calibri"/>
              </a:rPr>
              <a:t>hőmérő: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legmagasabb </a:t>
            </a:r>
            <a:r>
              <a:rPr sz="2000" spc="-10" dirty="0">
                <a:latin typeface="Calibri"/>
                <a:cs typeface="Calibri"/>
              </a:rPr>
              <a:t>hőmérsékletet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méri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0366" y="5217604"/>
            <a:ext cx="5030978" cy="1452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707382" y="2852877"/>
            <a:ext cx="4270375" cy="3744595"/>
            <a:chOff x="4707382" y="2852877"/>
            <a:chExt cx="4270375" cy="3744595"/>
          </a:xfrm>
        </p:grpSpPr>
        <p:sp>
          <p:nvSpPr>
            <p:cNvPr id="7" name="object 7"/>
            <p:cNvSpPr/>
            <p:nvPr/>
          </p:nvSpPr>
          <p:spPr>
            <a:xfrm>
              <a:off x="7020305" y="2852877"/>
              <a:ext cx="1957070" cy="3744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07382" y="2931921"/>
              <a:ext cx="3393440" cy="1274445"/>
            </a:xfrm>
            <a:custGeom>
              <a:avLst/>
              <a:gdLst/>
              <a:ahLst/>
              <a:cxnLst/>
              <a:rect l="l" t="t" r="r" b="b"/>
              <a:pathLst>
                <a:path w="3393440" h="1274445">
                  <a:moveTo>
                    <a:pt x="2744343" y="464566"/>
                  </a:moveTo>
                  <a:lnTo>
                    <a:pt x="2647823" y="375031"/>
                  </a:lnTo>
                  <a:lnTo>
                    <a:pt x="2638806" y="375412"/>
                  </a:lnTo>
                  <a:lnTo>
                    <a:pt x="2633472" y="381254"/>
                  </a:lnTo>
                  <a:lnTo>
                    <a:pt x="2628011" y="386969"/>
                  </a:lnTo>
                  <a:lnTo>
                    <a:pt x="2628392" y="395986"/>
                  </a:lnTo>
                  <a:lnTo>
                    <a:pt x="2668270" y="432993"/>
                  </a:lnTo>
                  <a:lnTo>
                    <a:pt x="728599" y="0"/>
                  </a:lnTo>
                  <a:lnTo>
                    <a:pt x="722376" y="27813"/>
                  </a:lnTo>
                  <a:lnTo>
                    <a:pt x="2661945" y="460794"/>
                  </a:lnTo>
                  <a:lnTo>
                    <a:pt x="2610231" y="477266"/>
                  </a:lnTo>
                  <a:lnTo>
                    <a:pt x="2606167" y="485394"/>
                  </a:lnTo>
                  <a:lnTo>
                    <a:pt x="2608453" y="492887"/>
                  </a:lnTo>
                  <a:lnTo>
                    <a:pt x="2610866" y="500380"/>
                  </a:lnTo>
                  <a:lnTo>
                    <a:pt x="2618994" y="504571"/>
                  </a:lnTo>
                  <a:lnTo>
                    <a:pt x="2720048" y="472313"/>
                  </a:lnTo>
                  <a:lnTo>
                    <a:pt x="2744343" y="464566"/>
                  </a:lnTo>
                  <a:close/>
                </a:path>
                <a:path w="3393440" h="1274445">
                  <a:moveTo>
                    <a:pt x="3393059" y="1217168"/>
                  </a:moveTo>
                  <a:lnTo>
                    <a:pt x="3284982" y="1142111"/>
                  </a:lnTo>
                  <a:lnTo>
                    <a:pt x="3276092" y="1143635"/>
                  </a:lnTo>
                  <a:lnTo>
                    <a:pt x="3271520" y="1150112"/>
                  </a:lnTo>
                  <a:lnTo>
                    <a:pt x="3267075" y="1156589"/>
                  </a:lnTo>
                  <a:lnTo>
                    <a:pt x="3268599" y="1165606"/>
                  </a:lnTo>
                  <a:lnTo>
                    <a:pt x="3275203" y="1170051"/>
                  </a:lnTo>
                  <a:lnTo>
                    <a:pt x="3313176" y="1196492"/>
                  </a:lnTo>
                  <a:lnTo>
                    <a:pt x="2159" y="934593"/>
                  </a:lnTo>
                  <a:lnTo>
                    <a:pt x="0" y="963168"/>
                  </a:lnTo>
                  <a:lnTo>
                    <a:pt x="3310877" y="1225054"/>
                  </a:lnTo>
                  <a:lnTo>
                    <a:pt x="3262122" y="1248537"/>
                  </a:lnTo>
                  <a:lnTo>
                    <a:pt x="3259074" y="1257173"/>
                  </a:lnTo>
                  <a:lnTo>
                    <a:pt x="3262503" y="1264158"/>
                  </a:lnTo>
                  <a:lnTo>
                    <a:pt x="3265932" y="1271270"/>
                  </a:lnTo>
                  <a:lnTo>
                    <a:pt x="3274441" y="1274318"/>
                  </a:lnTo>
                  <a:lnTo>
                    <a:pt x="3368014" y="1229233"/>
                  </a:lnTo>
                  <a:lnTo>
                    <a:pt x="3393059" y="121716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732270" y="6851650"/>
            <a:ext cx="463550" cy="6350"/>
          </a:xfrm>
          <a:custGeom>
            <a:avLst/>
            <a:gdLst/>
            <a:ahLst/>
            <a:cxnLst/>
            <a:rect l="l" t="t" r="r" b="b"/>
            <a:pathLst>
              <a:path w="463550" h="6350">
                <a:moveTo>
                  <a:pt x="463550" y="0"/>
                </a:moveTo>
                <a:lnTo>
                  <a:pt x="0" y="0"/>
                </a:lnTo>
                <a:lnTo>
                  <a:pt x="0" y="6350"/>
                </a:lnTo>
                <a:lnTo>
                  <a:pt x="450850" y="6350"/>
                </a:lnTo>
                <a:lnTo>
                  <a:pt x="463550" y="6350"/>
                </a:lnTo>
                <a:lnTo>
                  <a:pt x="463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307086"/>
            <a:ext cx="7764145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hőmérőket </a:t>
            </a:r>
            <a:r>
              <a:rPr sz="2200" spc="-10" dirty="0">
                <a:latin typeface="Calibri"/>
                <a:cs typeface="Calibri"/>
              </a:rPr>
              <a:t>hőmérőházban </a:t>
            </a:r>
            <a:r>
              <a:rPr sz="2200" spc="-15" dirty="0">
                <a:latin typeface="Calibri"/>
                <a:cs typeface="Calibri"/>
              </a:rPr>
              <a:t>helyezik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el.</a:t>
            </a:r>
            <a:endParaRPr sz="2200">
              <a:latin typeface="Calibri"/>
              <a:cs typeface="Calibri"/>
            </a:endParaRPr>
          </a:p>
          <a:p>
            <a:pPr marL="355600" marR="31940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rácsos </a:t>
            </a:r>
            <a:r>
              <a:rPr sz="2200" spc="-15" dirty="0">
                <a:latin typeface="Calibri"/>
                <a:cs typeface="Calibri"/>
              </a:rPr>
              <a:t>falú, fehérre </a:t>
            </a:r>
            <a:r>
              <a:rPr sz="2200" spc="-30" dirty="0">
                <a:latin typeface="Calibri"/>
                <a:cs typeface="Calibri"/>
              </a:rPr>
              <a:t>festett </a:t>
            </a:r>
            <a:r>
              <a:rPr sz="2200" spc="-10" dirty="0">
                <a:latin typeface="Calibri"/>
                <a:cs typeface="Calibri"/>
              </a:rPr>
              <a:t>hőmérőház </a:t>
            </a:r>
            <a:r>
              <a:rPr sz="2200" spc="-15" dirty="0">
                <a:latin typeface="Calibri"/>
                <a:cs typeface="Calibri"/>
              </a:rPr>
              <a:t>lehetővé teszi,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15" dirty="0">
                <a:latin typeface="Calibri"/>
                <a:cs typeface="Calibri"/>
              </a:rPr>
              <a:t>levegő szabadon </a:t>
            </a:r>
            <a:r>
              <a:rPr sz="2200" spc="-5" dirty="0">
                <a:latin typeface="Calibri"/>
                <a:cs typeface="Calibri"/>
              </a:rPr>
              <a:t>járjon </a:t>
            </a:r>
            <a:r>
              <a:rPr sz="2200" spc="-10" dirty="0">
                <a:latin typeface="Calibri"/>
                <a:cs typeface="Calibri"/>
              </a:rPr>
              <a:t>benne, </a:t>
            </a:r>
            <a:r>
              <a:rPr sz="2200" spc="-5" dirty="0">
                <a:latin typeface="Calibri"/>
                <a:cs typeface="Calibri"/>
              </a:rPr>
              <a:t>de a </a:t>
            </a:r>
            <a:r>
              <a:rPr sz="2200" spc="-25" dirty="0">
                <a:latin typeface="Calibri"/>
                <a:cs typeface="Calibri"/>
              </a:rPr>
              <a:t>közvetlen </a:t>
            </a:r>
            <a:r>
              <a:rPr sz="2200" spc="-15" dirty="0">
                <a:latin typeface="Calibri"/>
                <a:cs typeface="Calibri"/>
              </a:rPr>
              <a:t>napsugárzás </a:t>
            </a:r>
            <a:r>
              <a:rPr sz="2200" spc="-5" dirty="0">
                <a:latin typeface="Calibri"/>
                <a:cs typeface="Calibri"/>
              </a:rPr>
              <a:t>és a  csapadék </a:t>
            </a:r>
            <a:r>
              <a:rPr sz="2200" spc="-10" dirty="0">
                <a:latin typeface="Calibri"/>
                <a:cs typeface="Calibri"/>
              </a:rPr>
              <a:t>nem </a:t>
            </a:r>
            <a:r>
              <a:rPr sz="2200" spc="-5" dirty="0">
                <a:latin typeface="Calibri"/>
                <a:cs typeface="Calibri"/>
              </a:rPr>
              <a:t>érheti 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műszereket.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Meteorológiai </a:t>
            </a:r>
            <a:r>
              <a:rPr sz="2200" spc="-20" dirty="0">
                <a:latin typeface="Calibri"/>
                <a:cs typeface="Calibri"/>
              </a:rPr>
              <a:t>Világszervezet </a:t>
            </a:r>
            <a:r>
              <a:rPr sz="2200" spc="-10" dirty="0">
                <a:latin typeface="Calibri"/>
                <a:cs typeface="Calibri"/>
              </a:rPr>
              <a:t>előírása </a:t>
            </a:r>
            <a:r>
              <a:rPr sz="2200" spc="-20" dirty="0">
                <a:latin typeface="Calibri"/>
                <a:cs typeface="Calibri"/>
              </a:rPr>
              <a:t>szerint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hőmérsékletet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2m </a:t>
            </a:r>
            <a:r>
              <a:rPr sz="2200" spc="-10" dirty="0">
                <a:latin typeface="Calibri"/>
                <a:cs typeface="Calibri"/>
              </a:rPr>
              <a:t>magasságban </a:t>
            </a:r>
            <a:r>
              <a:rPr sz="2200" spc="-25" dirty="0">
                <a:latin typeface="Calibri"/>
                <a:cs typeface="Calibri"/>
              </a:rPr>
              <a:t>kell </a:t>
            </a:r>
            <a:r>
              <a:rPr sz="2200" spc="-5" dirty="0">
                <a:latin typeface="Calibri"/>
                <a:cs typeface="Calibri"/>
              </a:rPr>
              <a:t>mérni, hogy a </a:t>
            </a:r>
            <a:r>
              <a:rPr sz="2200" spc="-10" dirty="0">
                <a:latin typeface="Calibri"/>
                <a:cs typeface="Calibri"/>
              </a:rPr>
              <a:t>mérések </a:t>
            </a:r>
            <a:r>
              <a:rPr sz="2200" spc="-15" dirty="0">
                <a:latin typeface="Calibri"/>
                <a:cs typeface="Calibri"/>
              </a:rPr>
              <a:t>világszerte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egységes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körülmények </a:t>
            </a:r>
            <a:r>
              <a:rPr sz="2200" spc="-35" dirty="0">
                <a:latin typeface="Calibri"/>
                <a:cs typeface="Calibri"/>
              </a:rPr>
              <a:t>között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történjenek.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4964" y="2988906"/>
            <a:ext cx="5556250" cy="2606675"/>
            <a:chOff x="504964" y="2988906"/>
            <a:chExt cx="5556250" cy="2606675"/>
          </a:xfrm>
        </p:grpSpPr>
        <p:sp>
          <p:nvSpPr>
            <p:cNvPr id="4" name="object 4"/>
            <p:cNvSpPr/>
            <p:nvPr/>
          </p:nvSpPr>
          <p:spPr>
            <a:xfrm>
              <a:off x="3924807" y="3022053"/>
              <a:ext cx="2136013" cy="2573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4964" y="2988906"/>
              <a:ext cx="3419855" cy="2606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2406" y="5887008"/>
            <a:ext cx="718883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 modern </a:t>
            </a:r>
            <a:r>
              <a:rPr sz="2200" spc="-15" dirty="0">
                <a:latin typeface="Calibri"/>
                <a:cs typeface="Calibri"/>
              </a:rPr>
              <a:t>automata </a:t>
            </a:r>
            <a:r>
              <a:rPr sz="2200" spc="-10" dirty="0">
                <a:latin typeface="Calibri"/>
                <a:cs typeface="Calibri"/>
              </a:rPr>
              <a:t>meteorológiai állomásokon </a:t>
            </a:r>
            <a:r>
              <a:rPr sz="2200" spc="-5" dirty="0">
                <a:latin typeface="Calibri"/>
                <a:cs typeface="Calibri"/>
              </a:rPr>
              <a:t>manapság már  </a:t>
            </a:r>
            <a:r>
              <a:rPr sz="2200" spc="-10" dirty="0">
                <a:latin typeface="Calibri"/>
                <a:cs typeface="Calibri"/>
              </a:rPr>
              <a:t>elektromos hőmérséklet </a:t>
            </a:r>
            <a:r>
              <a:rPr sz="2200" spc="-20" dirty="0">
                <a:latin typeface="Calibri"/>
                <a:cs typeface="Calibri"/>
              </a:rPr>
              <a:t>érzékelők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vannak.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50685" y="3026498"/>
            <a:ext cx="2397252" cy="2569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8263" y="4840223"/>
              <a:ext cx="1969008" cy="740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8263" y="5334000"/>
              <a:ext cx="3409188" cy="740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9942" y="4945837"/>
            <a:ext cx="283019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3.</a:t>
            </a:r>
            <a:r>
              <a:rPr sz="36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RÉSZ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05"/>
              </a:lnSpc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6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C00000"/>
                </a:solidFill>
                <a:latin typeface="Calibri"/>
                <a:cs typeface="Calibri"/>
              </a:rPr>
              <a:t>LÉGNYOMÁS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82011" y="1795272"/>
            <a:ext cx="4438015" cy="1923414"/>
            <a:chOff x="2382011" y="1795272"/>
            <a:chExt cx="4438015" cy="1923414"/>
          </a:xfrm>
        </p:grpSpPr>
        <p:sp>
          <p:nvSpPr>
            <p:cNvPr id="8" name="object 8"/>
            <p:cNvSpPr/>
            <p:nvPr/>
          </p:nvSpPr>
          <p:spPr>
            <a:xfrm>
              <a:off x="2382011" y="1795272"/>
              <a:ext cx="2174748" cy="19232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9231" y="1795272"/>
              <a:ext cx="3820668" cy="19232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16707" y="2086483"/>
            <a:ext cx="29076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>
                <a:solidFill>
                  <a:srgbClr val="44536A"/>
                </a:solidFill>
              </a:rPr>
              <a:t>2.</a:t>
            </a:r>
            <a:r>
              <a:rPr sz="9600" spc="-100" dirty="0">
                <a:solidFill>
                  <a:srgbClr val="44536A"/>
                </a:solidFill>
              </a:rPr>
              <a:t> </a:t>
            </a:r>
            <a:r>
              <a:rPr sz="9600" spc="-75" dirty="0">
                <a:solidFill>
                  <a:srgbClr val="44536A"/>
                </a:solidFill>
              </a:rPr>
              <a:t>óra</a:t>
            </a:r>
            <a:endParaRPr sz="9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622328"/>
            <a:ext cx="2702051" cy="480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0110" y="450545"/>
            <a:ext cx="2707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4000" spc="-95" dirty="0"/>
              <a:t> </a:t>
            </a:r>
            <a:r>
              <a:rPr sz="4000" spc="-15" dirty="0"/>
              <a:t>légnyomás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04672" y="2114612"/>
            <a:ext cx="100922" cy="100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710" y="1276349"/>
            <a:ext cx="7864475" cy="496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indent="-228600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spc="-5" dirty="0">
                <a:latin typeface="Calibri"/>
                <a:cs typeface="Calibri"/>
              </a:rPr>
              <a:t>Már tanultuk,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Földet </a:t>
            </a:r>
            <a:r>
              <a:rPr sz="2200" spc="-15" dirty="0">
                <a:latin typeface="Calibri"/>
                <a:cs typeface="Calibri"/>
              </a:rPr>
              <a:t>több </a:t>
            </a:r>
            <a:r>
              <a:rPr sz="2200" spc="-25" dirty="0">
                <a:latin typeface="Calibri"/>
                <a:cs typeface="Calibri"/>
              </a:rPr>
              <a:t>tízezer </a:t>
            </a:r>
            <a:r>
              <a:rPr sz="2200" spc="-15" dirty="0">
                <a:latin typeface="Calibri"/>
                <a:cs typeface="Calibri"/>
              </a:rPr>
              <a:t>méter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vastagságú</a:t>
            </a:r>
            <a:endParaRPr sz="2200">
              <a:latin typeface="Calibri"/>
              <a:cs typeface="Calibri"/>
            </a:endParaRPr>
          </a:p>
          <a:p>
            <a:pPr marL="266700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levegőburok veszi </a:t>
            </a:r>
            <a:r>
              <a:rPr sz="2200" spc="-20" dirty="0">
                <a:latin typeface="Calibri"/>
                <a:cs typeface="Calibri"/>
              </a:rPr>
              <a:t>körül, </a:t>
            </a:r>
            <a:r>
              <a:rPr sz="2200" spc="-5" dirty="0">
                <a:latin typeface="Calibri"/>
                <a:cs typeface="Calibri"/>
              </a:rPr>
              <a:t>amelynek </a:t>
            </a:r>
            <a:r>
              <a:rPr sz="2200" spc="-10" dirty="0">
                <a:latin typeface="Calibri"/>
                <a:cs typeface="Calibri"/>
              </a:rPr>
              <a:t>mérhető </a:t>
            </a:r>
            <a:r>
              <a:rPr sz="2200" spc="-15" dirty="0">
                <a:latin typeface="Calibri"/>
                <a:cs typeface="Calibri"/>
              </a:rPr>
              <a:t>tömege, </a:t>
            </a:r>
            <a:r>
              <a:rPr sz="2200" spc="-25" dirty="0">
                <a:latin typeface="Calibri"/>
                <a:cs typeface="Calibri"/>
              </a:rPr>
              <a:t>térfogata</a:t>
            </a:r>
            <a:r>
              <a:rPr sz="2200" spc="2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van.</a:t>
            </a:r>
            <a:endParaRPr sz="2200">
              <a:latin typeface="Calibri"/>
              <a:cs typeface="Calibri"/>
            </a:endParaRPr>
          </a:p>
          <a:p>
            <a:pPr marL="266700" marR="64135" indent="-228600">
              <a:lnSpc>
                <a:spcPts val="2380"/>
              </a:lnSpc>
              <a:spcBef>
                <a:spcPts val="630"/>
              </a:spcBef>
              <a:buClr>
                <a:srgbClr val="44536A"/>
              </a:buClr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dirty="0"/>
              <a:t>	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atmoszféra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tömege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nehézségi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erő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hatására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nyomóerőt 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gyakorol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testekre.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Ennek 1 </a:t>
            </a:r>
            <a:r>
              <a:rPr sz="2200" b="1" dirty="0">
                <a:solidFill>
                  <a:srgbClr val="44536A"/>
                </a:solidFill>
                <a:latin typeface="Calibri"/>
                <a:cs typeface="Calibri"/>
              </a:rPr>
              <a:t>cm</a:t>
            </a:r>
            <a:r>
              <a:rPr sz="2175" b="1" baseline="24904" dirty="0">
                <a:solidFill>
                  <a:srgbClr val="44536A"/>
                </a:solidFill>
                <a:latin typeface="Calibri"/>
                <a:cs typeface="Calibri"/>
              </a:rPr>
              <a:t>2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felületegységre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kifejezett </a:t>
            </a:r>
            <a:r>
              <a:rPr sz="2200" b="1" spc="-25" dirty="0">
                <a:solidFill>
                  <a:srgbClr val="44536A"/>
                </a:solidFill>
                <a:latin typeface="Calibri"/>
                <a:cs typeface="Calibri"/>
              </a:rPr>
              <a:t>értéke 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légnyomás.</a:t>
            </a:r>
            <a:endParaRPr sz="22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Mértékegysége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hektopaszkál</a:t>
            </a:r>
            <a:r>
              <a:rPr sz="2200" b="1" spc="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(hPa).</a:t>
            </a:r>
            <a:endParaRPr sz="2200">
              <a:latin typeface="Calibri"/>
              <a:cs typeface="Calibri"/>
            </a:endParaRPr>
          </a:p>
          <a:p>
            <a:pPr marL="266700" marR="146050" indent="-228600">
              <a:lnSpc>
                <a:spcPts val="2380"/>
              </a:lnSpc>
              <a:spcBef>
                <a:spcPts val="635"/>
              </a:spcBef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tengerszint </a:t>
            </a:r>
            <a:r>
              <a:rPr sz="2200" spc="-10" dirty="0">
                <a:latin typeface="Calibri"/>
                <a:cs typeface="Calibri"/>
              </a:rPr>
              <a:t>magasságában </a:t>
            </a:r>
            <a:r>
              <a:rPr sz="2200" spc="-5" dirty="0">
                <a:latin typeface="Calibri"/>
                <a:cs typeface="Calibri"/>
              </a:rPr>
              <a:t>mért </a:t>
            </a:r>
            <a:r>
              <a:rPr sz="2200" spc="-10" dirty="0">
                <a:latin typeface="Calibri"/>
                <a:cs typeface="Calibri"/>
              </a:rPr>
              <a:t>légnyomás </a:t>
            </a:r>
            <a:r>
              <a:rPr sz="2200" spc="-5" dirty="0">
                <a:latin typeface="Calibri"/>
                <a:cs typeface="Calibri"/>
              </a:rPr>
              <a:t>egy 1013 cm </a:t>
            </a:r>
            <a:r>
              <a:rPr sz="2200" spc="-15" dirty="0">
                <a:latin typeface="Calibri"/>
                <a:cs typeface="Calibri"/>
              </a:rPr>
              <a:t>magas  vízoszlop </a:t>
            </a:r>
            <a:r>
              <a:rPr sz="2200" spc="-20" dirty="0">
                <a:latin typeface="Calibri"/>
                <a:cs typeface="Calibri"/>
              </a:rPr>
              <a:t>nyomásával </a:t>
            </a:r>
            <a:r>
              <a:rPr sz="2200" spc="-10" dirty="0">
                <a:latin typeface="Calibri"/>
                <a:cs typeface="Calibri"/>
              </a:rPr>
              <a:t>egyenlő. Ennek </a:t>
            </a:r>
            <a:r>
              <a:rPr sz="2200" spc="-25" dirty="0">
                <a:latin typeface="Calibri"/>
                <a:cs typeface="Calibri"/>
              </a:rPr>
              <a:t>értéke </a:t>
            </a:r>
            <a:r>
              <a:rPr sz="2200" spc="-5" dirty="0">
                <a:latin typeface="Calibri"/>
                <a:cs typeface="Calibri"/>
              </a:rPr>
              <a:t>1013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hPa.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65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spc="-5" dirty="0">
                <a:latin typeface="Calibri"/>
                <a:cs typeface="Calibri"/>
              </a:rPr>
              <a:t>Így </a:t>
            </a:r>
            <a:r>
              <a:rPr sz="2200" spc="-15" dirty="0">
                <a:latin typeface="Calibri"/>
                <a:cs typeface="Calibri"/>
              </a:rPr>
              <a:t>testünkre </a:t>
            </a:r>
            <a:r>
              <a:rPr sz="2200" spc="-5" dirty="0">
                <a:latin typeface="Calibri"/>
                <a:cs typeface="Calibri"/>
              </a:rPr>
              <a:t>egy kb. 10 </a:t>
            </a:r>
            <a:r>
              <a:rPr sz="2200" spc="-10" dirty="0">
                <a:latin typeface="Calibri"/>
                <a:cs typeface="Calibri"/>
              </a:rPr>
              <a:t>m-es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vízoszlop</a:t>
            </a:r>
            <a:endParaRPr sz="2200">
              <a:latin typeface="Calibri"/>
              <a:cs typeface="Calibri"/>
            </a:endParaRPr>
          </a:p>
          <a:p>
            <a:pPr marL="226695">
              <a:lnSpc>
                <a:spcPct val="100000"/>
              </a:lnSpc>
              <a:spcBef>
                <a:spcPts val="340"/>
              </a:spcBef>
            </a:pPr>
            <a:r>
              <a:rPr sz="2200" spc="-10" dirty="0">
                <a:latin typeface="Calibri"/>
                <a:cs typeface="Calibri"/>
              </a:rPr>
              <a:t>súlyának </a:t>
            </a:r>
            <a:r>
              <a:rPr sz="2200" spc="-15" dirty="0">
                <a:latin typeface="Calibri"/>
                <a:cs typeface="Calibri"/>
              </a:rPr>
              <a:t>megfelelő </a:t>
            </a:r>
            <a:r>
              <a:rPr sz="2200" spc="-5" dirty="0">
                <a:latin typeface="Calibri"/>
                <a:cs typeface="Calibri"/>
              </a:rPr>
              <a:t>súly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nehezedik.</a:t>
            </a:r>
            <a:endParaRPr sz="2200">
              <a:latin typeface="Calibri"/>
              <a:cs typeface="Calibri"/>
            </a:endParaRPr>
          </a:p>
          <a:p>
            <a:pPr marL="226695" marR="4286885">
              <a:lnSpc>
                <a:spcPct val="112700"/>
              </a:lnSpc>
            </a:pPr>
            <a:r>
              <a:rPr sz="2200" spc="-5" dirty="0">
                <a:latin typeface="Calibri"/>
                <a:cs typeface="Calibri"/>
              </a:rPr>
              <a:t>Ezt a </a:t>
            </a:r>
            <a:r>
              <a:rPr sz="2200" spc="-20" dirty="0">
                <a:latin typeface="Calibri"/>
                <a:cs typeface="Calibri"/>
              </a:rPr>
              <a:t>hétköznapi </a:t>
            </a:r>
            <a:r>
              <a:rPr sz="2200" spc="-5" dirty="0">
                <a:latin typeface="Calibri"/>
                <a:cs typeface="Calibri"/>
              </a:rPr>
              <a:t>életben </a:t>
            </a:r>
            <a:r>
              <a:rPr sz="2200" spc="-10" dirty="0">
                <a:latin typeface="Calibri"/>
                <a:cs typeface="Calibri"/>
              </a:rPr>
              <a:t>nem  </a:t>
            </a:r>
            <a:r>
              <a:rPr sz="2200" spc="-15" dirty="0">
                <a:latin typeface="Calibri"/>
                <a:cs typeface="Calibri"/>
              </a:rPr>
              <a:t>érzékeljük.</a:t>
            </a:r>
            <a:endParaRPr sz="2200">
              <a:latin typeface="Calibri"/>
              <a:cs typeface="Calibri"/>
            </a:endParaRPr>
          </a:p>
          <a:p>
            <a:pPr marL="226695">
              <a:lnSpc>
                <a:spcPct val="100000"/>
              </a:lnSpc>
              <a:spcBef>
                <a:spcPts val="335"/>
              </a:spcBef>
            </a:pPr>
            <a:r>
              <a:rPr sz="2200" spc="-20" dirty="0">
                <a:latin typeface="Calibri"/>
                <a:cs typeface="Calibri"/>
              </a:rPr>
              <a:t>Emlékszel </a:t>
            </a:r>
            <a:r>
              <a:rPr sz="2200" spc="-5" dirty="0">
                <a:latin typeface="Calibri"/>
                <a:cs typeface="Calibri"/>
              </a:rPr>
              <a:t>még </a:t>
            </a:r>
            <a:r>
              <a:rPr sz="2200" spc="-15" dirty="0">
                <a:latin typeface="Calibri"/>
                <a:cs typeface="Calibri"/>
              </a:rPr>
              <a:t>rá,hogy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miért?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33641" y="4082922"/>
            <a:ext cx="2966085" cy="2775585"/>
            <a:chOff x="5533641" y="4082922"/>
            <a:chExt cx="2966085" cy="2775585"/>
          </a:xfrm>
        </p:grpSpPr>
        <p:sp>
          <p:nvSpPr>
            <p:cNvPr id="7" name="object 7"/>
            <p:cNvSpPr/>
            <p:nvPr/>
          </p:nvSpPr>
          <p:spPr>
            <a:xfrm>
              <a:off x="5533641" y="6559317"/>
              <a:ext cx="2965708" cy="2986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44058" y="4082922"/>
              <a:ext cx="2944495" cy="2482215"/>
            </a:xfrm>
            <a:custGeom>
              <a:avLst/>
              <a:gdLst/>
              <a:ahLst/>
              <a:cxnLst/>
              <a:rect l="l" t="t" r="r" b="b"/>
              <a:pathLst>
                <a:path w="2944495" h="2482215">
                  <a:moveTo>
                    <a:pt x="2730753" y="0"/>
                  </a:moveTo>
                  <a:lnTo>
                    <a:pt x="213232" y="0"/>
                  </a:lnTo>
                  <a:lnTo>
                    <a:pt x="164352" y="5633"/>
                  </a:lnTo>
                  <a:lnTo>
                    <a:pt x="119474" y="21679"/>
                  </a:lnTo>
                  <a:lnTo>
                    <a:pt x="79881" y="46856"/>
                  </a:lnTo>
                  <a:lnTo>
                    <a:pt x="46856" y="79881"/>
                  </a:lnTo>
                  <a:lnTo>
                    <a:pt x="21679" y="119474"/>
                  </a:lnTo>
                  <a:lnTo>
                    <a:pt x="5633" y="164352"/>
                  </a:lnTo>
                  <a:lnTo>
                    <a:pt x="0" y="213232"/>
                  </a:lnTo>
                  <a:lnTo>
                    <a:pt x="0" y="2268372"/>
                  </a:lnTo>
                  <a:lnTo>
                    <a:pt x="5633" y="2317275"/>
                  </a:lnTo>
                  <a:lnTo>
                    <a:pt x="21679" y="2362166"/>
                  </a:lnTo>
                  <a:lnTo>
                    <a:pt x="46856" y="2401765"/>
                  </a:lnTo>
                  <a:lnTo>
                    <a:pt x="79881" y="2434792"/>
                  </a:lnTo>
                  <a:lnTo>
                    <a:pt x="119474" y="2459967"/>
                  </a:lnTo>
                  <a:lnTo>
                    <a:pt x="164352" y="2476011"/>
                  </a:lnTo>
                  <a:lnTo>
                    <a:pt x="213232" y="2481643"/>
                  </a:lnTo>
                  <a:lnTo>
                    <a:pt x="2730753" y="2481643"/>
                  </a:lnTo>
                  <a:lnTo>
                    <a:pt x="2779634" y="2476011"/>
                  </a:lnTo>
                  <a:lnTo>
                    <a:pt x="2824512" y="2459967"/>
                  </a:lnTo>
                  <a:lnTo>
                    <a:pt x="2864105" y="2434792"/>
                  </a:lnTo>
                  <a:lnTo>
                    <a:pt x="2897130" y="2401765"/>
                  </a:lnTo>
                  <a:lnTo>
                    <a:pt x="2922307" y="2362166"/>
                  </a:lnTo>
                  <a:lnTo>
                    <a:pt x="2938353" y="2317275"/>
                  </a:lnTo>
                  <a:lnTo>
                    <a:pt x="2943987" y="2268372"/>
                  </a:lnTo>
                  <a:lnTo>
                    <a:pt x="2943987" y="213232"/>
                  </a:lnTo>
                  <a:lnTo>
                    <a:pt x="2938353" y="164352"/>
                  </a:lnTo>
                  <a:lnTo>
                    <a:pt x="2922307" y="119474"/>
                  </a:lnTo>
                  <a:lnTo>
                    <a:pt x="2897130" y="79881"/>
                  </a:lnTo>
                  <a:lnTo>
                    <a:pt x="2864105" y="46856"/>
                  </a:lnTo>
                  <a:lnTo>
                    <a:pt x="2824512" y="21679"/>
                  </a:lnTo>
                  <a:lnTo>
                    <a:pt x="2779634" y="5633"/>
                  </a:lnTo>
                  <a:lnTo>
                    <a:pt x="273075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44058" y="4082922"/>
              <a:ext cx="2943987" cy="24816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9308" y="0"/>
            <a:ext cx="2794000" cy="734695"/>
            <a:chOff x="559308" y="0"/>
            <a:chExt cx="2794000" cy="734695"/>
          </a:xfrm>
        </p:grpSpPr>
        <p:sp>
          <p:nvSpPr>
            <p:cNvPr id="3" name="object 3"/>
            <p:cNvSpPr/>
            <p:nvPr/>
          </p:nvSpPr>
          <p:spPr>
            <a:xfrm>
              <a:off x="559308" y="241814"/>
              <a:ext cx="365760" cy="3695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756" y="0"/>
              <a:ext cx="2638044" cy="734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03" y="102234"/>
            <a:ext cx="250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A</a:t>
            </a:r>
            <a:r>
              <a:rPr sz="3600" spc="-200" dirty="0">
                <a:latin typeface="Arial"/>
                <a:cs typeface="Arial"/>
              </a:rPr>
              <a:t> </a:t>
            </a:r>
            <a:r>
              <a:rPr sz="3600" spc="-15" dirty="0"/>
              <a:t>légnyomás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1171448"/>
            <a:ext cx="452755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Arial"/>
              <a:buChar char="•"/>
              <a:tabLst>
                <a:tab pos="174625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légkörben </a:t>
            </a:r>
            <a:r>
              <a:rPr sz="2200" spc="-20" dirty="0">
                <a:latin typeface="Calibri"/>
                <a:cs typeface="Calibri"/>
              </a:rPr>
              <a:t>fölfelé </a:t>
            </a:r>
            <a:r>
              <a:rPr sz="2200" spc="-10" dirty="0">
                <a:latin typeface="Calibri"/>
                <a:cs typeface="Calibri"/>
              </a:rPr>
              <a:t>haladva </a:t>
            </a:r>
            <a:r>
              <a:rPr sz="2200" spc="-15" dirty="0">
                <a:latin typeface="Calibri"/>
                <a:cs typeface="Calibri"/>
              </a:rPr>
              <a:t>csökken 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15" dirty="0">
                <a:latin typeface="Calibri"/>
                <a:cs typeface="Calibri"/>
              </a:rPr>
              <a:t>fölöttünk lévő légréteg vastagsága, </a:t>
            </a:r>
            <a:r>
              <a:rPr sz="2200" spc="-5" dirty="0">
                <a:latin typeface="Calibri"/>
                <a:cs typeface="Calibri"/>
              </a:rPr>
              <a:t>így a  </a:t>
            </a:r>
            <a:r>
              <a:rPr sz="2200" spc="-10" dirty="0">
                <a:latin typeface="Calibri"/>
                <a:cs typeface="Calibri"/>
              </a:rPr>
              <a:t>légnyomás</a:t>
            </a:r>
            <a:r>
              <a:rPr sz="2200" spc="-5" dirty="0">
                <a:latin typeface="Calibri"/>
                <a:cs typeface="Calibri"/>
              </a:rPr>
              <a:t> is.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7" y="3199510"/>
            <a:ext cx="4373372" cy="3280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5617" y="6461252"/>
            <a:ext cx="26092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 video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forrása:</a:t>
            </a:r>
            <a:endParaRPr sz="10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</a:pP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https://www.youtube.com/watch?v=VXwa5EfsjdI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73673" y="60891"/>
            <a:ext cx="3260165" cy="3436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60897" y="3617467"/>
            <a:ext cx="30702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Ábra forrása: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http://mkweb.uni-pannon.hu/tudastar/ff/04- </a:t>
            </a:r>
            <a:r>
              <a:rPr sz="10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levego/Levegokornyezet.xhtml#fej_1.2.1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5747" y="4343146"/>
            <a:ext cx="3407410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3189">
              <a:lnSpc>
                <a:spcPct val="100000"/>
              </a:lnSpc>
              <a:spcBef>
                <a:spcPts val="95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nyomása </a:t>
            </a:r>
            <a:r>
              <a:rPr sz="2200" spc="-10" dirty="0">
                <a:latin typeface="Calibri"/>
                <a:cs typeface="Calibri"/>
              </a:rPr>
              <a:t>nem </a:t>
            </a:r>
            <a:r>
              <a:rPr sz="2200" spc="-5" dirty="0">
                <a:latin typeface="Calibri"/>
                <a:cs typeface="Calibri"/>
              </a:rPr>
              <a:t>csak  </a:t>
            </a:r>
            <a:r>
              <a:rPr sz="2200" spc="-15" dirty="0">
                <a:latin typeface="Calibri"/>
                <a:cs typeface="Calibri"/>
              </a:rPr>
              <a:t>lefelé, </a:t>
            </a:r>
            <a:r>
              <a:rPr sz="2200" spc="-10" dirty="0">
                <a:latin typeface="Calibri"/>
                <a:cs typeface="Calibri"/>
              </a:rPr>
              <a:t>hanem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minden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irányban, tehát </a:t>
            </a:r>
            <a:r>
              <a:rPr sz="2200" spc="-5" dirty="0">
                <a:latin typeface="Calibri"/>
                <a:cs typeface="Calibri"/>
              </a:rPr>
              <a:t>oldal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irányban</a:t>
            </a:r>
            <a:endParaRPr sz="2200">
              <a:latin typeface="Calibri"/>
              <a:cs typeface="Calibri"/>
            </a:endParaRPr>
          </a:p>
          <a:p>
            <a:pPr marL="12700" marR="75438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20" dirty="0">
                <a:latin typeface="Calibri"/>
                <a:cs typeface="Calibri"/>
              </a:rPr>
              <a:t>felfelé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érvényesül!  Bizonyítsuk be ezt </a:t>
            </a:r>
            <a:r>
              <a:rPr sz="2200" spc="-5" dirty="0">
                <a:latin typeface="Calibri"/>
                <a:cs typeface="Calibri"/>
              </a:rPr>
              <a:t>egy  </a:t>
            </a:r>
            <a:r>
              <a:rPr sz="2200" spc="-10" dirty="0">
                <a:latin typeface="Calibri"/>
                <a:cs typeface="Calibri"/>
              </a:rPr>
              <a:t>kísérlettel!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4435309"/>
            <a:ext cx="3234563" cy="2287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016" y="823671"/>
            <a:ext cx="8278495" cy="585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légnyomást barométerrel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mérjük.</a:t>
            </a:r>
            <a:endParaRPr sz="2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200" spc="-25" dirty="0">
                <a:latin typeface="Calibri"/>
                <a:cs typeface="Calibri"/>
              </a:rPr>
              <a:t>Két </a:t>
            </a:r>
            <a:r>
              <a:rPr sz="2200" spc="-10" dirty="0">
                <a:latin typeface="Calibri"/>
                <a:cs typeface="Calibri"/>
              </a:rPr>
              <a:t>legelterjedtebb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fajtája:</a:t>
            </a:r>
            <a:endParaRPr sz="2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-higanyos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barométer</a:t>
            </a:r>
            <a:endParaRPr sz="2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-szelencés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barométer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63500" marR="371411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Folyamatos rögzítésére </a:t>
            </a:r>
            <a:r>
              <a:rPr sz="2200" spc="-10" dirty="0">
                <a:latin typeface="Calibri"/>
                <a:cs typeface="Calibri"/>
              </a:rPr>
              <a:t>használt </a:t>
            </a:r>
            <a:r>
              <a:rPr sz="2200" spc="-15" dirty="0">
                <a:latin typeface="Calibri"/>
                <a:cs typeface="Calibri"/>
              </a:rPr>
              <a:t>műszer 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barográf.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 modern </a:t>
            </a:r>
            <a:r>
              <a:rPr sz="2200" spc="-15" dirty="0">
                <a:latin typeface="Calibri"/>
                <a:cs typeface="Calibri"/>
              </a:rPr>
              <a:t>automata </a:t>
            </a:r>
            <a:r>
              <a:rPr sz="2200" spc="-5" dirty="0">
                <a:latin typeface="Calibri"/>
                <a:cs typeface="Calibri"/>
              </a:rPr>
              <a:t>állomások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légnyomás </a:t>
            </a:r>
            <a:r>
              <a:rPr sz="2200" spc="-5" dirty="0">
                <a:latin typeface="Calibri"/>
                <a:cs typeface="Calibri"/>
              </a:rPr>
              <a:t>mért </a:t>
            </a:r>
            <a:r>
              <a:rPr sz="2200" spc="-15" dirty="0">
                <a:latin typeface="Calibri"/>
                <a:cs typeface="Calibri"/>
              </a:rPr>
              <a:t>értékeit </a:t>
            </a:r>
            <a:r>
              <a:rPr sz="2200" spc="-5" dirty="0">
                <a:latin typeface="Calibri"/>
                <a:cs typeface="Calibri"/>
              </a:rPr>
              <a:t>már </a:t>
            </a:r>
            <a:r>
              <a:rPr sz="2200" spc="-10" dirty="0">
                <a:latin typeface="Calibri"/>
                <a:cs typeface="Calibri"/>
              </a:rPr>
              <a:t>digitálisan rögzítik.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1500" spc="-7" baseline="52777" dirty="0">
                <a:latin typeface="Calibri"/>
                <a:cs typeface="Calibri"/>
              </a:rPr>
              <a:t>https:</a:t>
            </a:r>
            <a:r>
              <a:rPr sz="1500" spc="-7" baseline="52777" dirty="0">
                <a:latin typeface="Calibri"/>
                <a:cs typeface="Calibri"/>
                <a:hlinkClick r:id="rId3"/>
              </a:rPr>
              <a:t>//w</a:t>
            </a:r>
            <a:r>
              <a:rPr sz="1500" spc="-7" baseline="52777" dirty="0">
                <a:latin typeface="Calibri"/>
                <a:cs typeface="Calibri"/>
              </a:rPr>
              <a:t>w</a:t>
            </a:r>
            <a:r>
              <a:rPr sz="1500" spc="-7" baseline="52777" dirty="0">
                <a:latin typeface="Calibri"/>
                <a:cs typeface="Calibri"/>
                <a:hlinkClick r:id="rId3"/>
              </a:rPr>
              <a:t>w.youtube.com/watch?v=G9u2tRdzXRU</a:t>
            </a:r>
            <a:endParaRPr sz="1500" baseline="52777">
              <a:latin typeface="Calibri"/>
              <a:cs typeface="Calibri"/>
            </a:endParaRPr>
          </a:p>
          <a:p>
            <a:pPr marL="3501390">
              <a:lnSpc>
                <a:spcPct val="100000"/>
              </a:lnSpc>
              <a:spcBef>
                <a:spcPts val="1225"/>
              </a:spcBef>
            </a:pP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időjárási </a:t>
            </a:r>
            <a:r>
              <a:rPr sz="2200" spc="-15" dirty="0">
                <a:latin typeface="Calibri"/>
                <a:cs typeface="Calibri"/>
              </a:rPr>
              <a:t>térképen </a:t>
            </a:r>
            <a:r>
              <a:rPr sz="2200" spc="-5" dirty="0">
                <a:latin typeface="Calibri"/>
                <a:cs typeface="Calibri"/>
              </a:rPr>
              <a:t>az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azonos</a:t>
            </a:r>
            <a:endParaRPr sz="2200">
              <a:latin typeface="Calibri"/>
              <a:cs typeface="Calibri"/>
            </a:endParaRPr>
          </a:p>
          <a:p>
            <a:pPr marL="343852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légnyomású </a:t>
            </a:r>
            <a:r>
              <a:rPr sz="2200" spc="-20" dirty="0">
                <a:latin typeface="Calibri"/>
                <a:cs typeface="Calibri"/>
              </a:rPr>
              <a:t>pontokat </a:t>
            </a:r>
            <a:r>
              <a:rPr sz="2200" spc="-25" dirty="0">
                <a:latin typeface="Calibri"/>
                <a:cs typeface="Calibri"/>
              </a:rPr>
              <a:t>összekötő </a:t>
            </a:r>
            <a:r>
              <a:rPr sz="2200" spc="-5" dirty="0">
                <a:latin typeface="Calibri"/>
                <a:cs typeface="Calibri"/>
              </a:rPr>
              <a:t>görbe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az</a:t>
            </a:r>
            <a:endParaRPr sz="2200">
              <a:latin typeface="Calibri"/>
              <a:cs typeface="Calibri"/>
            </a:endParaRPr>
          </a:p>
          <a:p>
            <a:pPr marL="3438525">
              <a:lnSpc>
                <a:spcPct val="100000"/>
              </a:lnSpc>
              <a:spcBef>
                <a:spcPts val="5"/>
              </a:spcBef>
            </a:pPr>
            <a:r>
              <a:rPr sz="2200" b="1" spc="-40" dirty="0">
                <a:solidFill>
                  <a:srgbClr val="44536A"/>
                </a:solidFill>
                <a:latin typeface="Calibri"/>
                <a:cs typeface="Calibri"/>
              </a:rPr>
              <a:t>izobár.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3438525" marR="29781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 mért </a:t>
            </a:r>
            <a:r>
              <a:rPr sz="2200" spc="-10" dirty="0">
                <a:latin typeface="Calibri"/>
                <a:cs typeface="Calibri"/>
              </a:rPr>
              <a:t>légnyomás </a:t>
            </a:r>
            <a:r>
              <a:rPr sz="2200" spc="-25" dirty="0">
                <a:latin typeface="Calibri"/>
                <a:cs typeface="Calibri"/>
              </a:rPr>
              <a:t>értékeket </a:t>
            </a:r>
            <a:r>
              <a:rPr sz="2200" spc="-10" dirty="0">
                <a:latin typeface="Calibri"/>
                <a:cs typeface="Calibri"/>
              </a:rPr>
              <a:t>átszámítják 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tengerszinti </a:t>
            </a:r>
            <a:r>
              <a:rPr sz="2200" spc="-10" dirty="0">
                <a:latin typeface="Calibri"/>
                <a:cs typeface="Calibri"/>
              </a:rPr>
              <a:t>értékre,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hogy</a:t>
            </a:r>
            <a:endParaRPr sz="2200">
              <a:latin typeface="Calibri"/>
              <a:cs typeface="Calibri"/>
            </a:endParaRPr>
          </a:p>
          <a:p>
            <a:pPr marL="343852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összehasonlíthatók legyenek.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7286" y="6095"/>
            <a:ext cx="2754630" cy="737870"/>
            <a:chOff x="557286" y="6095"/>
            <a:chExt cx="2754630" cy="737870"/>
          </a:xfrm>
        </p:grpSpPr>
        <p:sp>
          <p:nvSpPr>
            <p:cNvPr id="5" name="object 5"/>
            <p:cNvSpPr/>
            <p:nvPr/>
          </p:nvSpPr>
          <p:spPr>
            <a:xfrm>
              <a:off x="557286" y="285565"/>
              <a:ext cx="305794" cy="339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607" y="6095"/>
              <a:ext cx="2638044" cy="737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0816" y="110490"/>
            <a:ext cx="2465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</a:t>
            </a:r>
            <a:r>
              <a:rPr sz="3600" spc="120" dirty="0"/>
              <a:t> </a:t>
            </a:r>
            <a:r>
              <a:rPr sz="3600" spc="-15" dirty="0"/>
              <a:t>légnyomás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5378196" y="2234819"/>
            <a:ext cx="2590038" cy="1559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2130" y="235965"/>
            <a:ext cx="991857" cy="3529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6976" y="282956"/>
            <a:ext cx="2133600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209850"/>
            <a:ext cx="2432304" cy="437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56769"/>
            <a:ext cx="2440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</a:t>
            </a:r>
            <a:r>
              <a:rPr sz="3600" spc="-70" dirty="0"/>
              <a:t> </a:t>
            </a:r>
            <a:r>
              <a:rPr sz="3600" spc="-15" dirty="0"/>
              <a:t>légnyomás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74370" y="777951"/>
            <a:ext cx="7826375" cy="248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hőmérséklet és </a:t>
            </a:r>
            <a:r>
              <a:rPr sz="24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légnyomás </a:t>
            </a:r>
            <a:r>
              <a:rPr sz="2400" b="1" spc="-15" dirty="0">
                <a:solidFill>
                  <a:srgbClr val="44536A"/>
                </a:solidFill>
                <a:latin typeface="Calibri"/>
                <a:cs typeface="Calibri"/>
              </a:rPr>
              <a:t>fordítottan </a:t>
            </a:r>
            <a:r>
              <a:rPr sz="2400" b="1" spc="-20" dirty="0">
                <a:solidFill>
                  <a:srgbClr val="44536A"/>
                </a:solidFill>
                <a:latin typeface="Calibri"/>
                <a:cs typeface="Calibri"/>
              </a:rPr>
              <a:t>arányos</a:t>
            </a:r>
            <a:r>
              <a:rPr sz="24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536A"/>
                </a:solidFill>
                <a:latin typeface="Calibri"/>
                <a:cs typeface="Calibri"/>
              </a:rPr>
              <a:t>egymással.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Calibri"/>
              <a:cs typeface="Calibri"/>
            </a:endParaRPr>
          </a:p>
          <a:p>
            <a:pPr marL="12700" marR="137160">
              <a:lnSpc>
                <a:spcPct val="100000"/>
              </a:lnSpc>
            </a:pPr>
            <a:r>
              <a:rPr sz="2200" spc="-25" dirty="0">
                <a:latin typeface="Calibri"/>
                <a:cs typeface="Calibri"/>
              </a:rPr>
              <a:t>Azokon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helyeken, </a:t>
            </a:r>
            <a:r>
              <a:rPr sz="2200" spc="-5" dirty="0">
                <a:latin typeface="Calibri"/>
                <a:cs typeface="Calibri"/>
              </a:rPr>
              <a:t>ahol a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felmelegedő levegő felemelkedik</a:t>
            </a:r>
            <a:r>
              <a:rPr sz="2200" spc="-15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kisebb  </a:t>
            </a:r>
            <a:r>
              <a:rPr sz="2200" spc="-15" dirty="0">
                <a:latin typeface="Calibri"/>
                <a:cs typeface="Calibri"/>
              </a:rPr>
              <a:t>nyomás nehezedik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felszínre. </a:t>
            </a:r>
            <a:r>
              <a:rPr sz="2200" spc="-5" dirty="0">
                <a:latin typeface="Calibri"/>
                <a:cs typeface="Calibri"/>
              </a:rPr>
              <a:t>Így </a:t>
            </a:r>
            <a:r>
              <a:rPr sz="2200" spc="-10" dirty="0">
                <a:latin typeface="Calibri"/>
                <a:cs typeface="Calibri"/>
              </a:rPr>
              <a:t>létrejön </a:t>
            </a:r>
            <a:r>
              <a:rPr sz="2200" spc="-5" dirty="0">
                <a:latin typeface="Calibri"/>
                <a:cs typeface="Calibri"/>
              </a:rPr>
              <a:t>egy </a:t>
            </a:r>
            <a:r>
              <a:rPr sz="2200" spc="-10" dirty="0">
                <a:latin typeface="Calibri"/>
                <a:cs typeface="Calibri"/>
              </a:rPr>
              <a:t>alacsony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nyomású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terület.</a:t>
            </a:r>
            <a:endParaRPr sz="2200">
              <a:latin typeface="Calibri"/>
              <a:cs typeface="Calibri"/>
            </a:endParaRPr>
          </a:p>
          <a:p>
            <a:pPr marL="12700" marR="186690">
              <a:lnSpc>
                <a:spcPct val="100000"/>
              </a:lnSpc>
              <a:spcBef>
                <a:spcPts val="605"/>
              </a:spcBef>
            </a:pPr>
            <a:r>
              <a:rPr sz="2200" spc="-5" dirty="0">
                <a:latin typeface="Calibri"/>
                <a:cs typeface="Calibri"/>
              </a:rPr>
              <a:t>Ahol 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lehűl és a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felszín felé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süllyed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20" dirty="0">
                <a:latin typeface="Calibri"/>
                <a:cs typeface="Calibri"/>
              </a:rPr>
              <a:t>ott </a:t>
            </a:r>
            <a:r>
              <a:rPr sz="2200" spc="-10" dirty="0">
                <a:latin typeface="Calibri"/>
                <a:cs typeface="Calibri"/>
              </a:rPr>
              <a:t>magasabb </a:t>
            </a:r>
            <a:r>
              <a:rPr sz="2200" spc="-15" dirty="0">
                <a:latin typeface="Calibri"/>
                <a:cs typeface="Calibri"/>
              </a:rPr>
              <a:t>nyomású  </a:t>
            </a:r>
            <a:r>
              <a:rPr sz="2200" spc="-10" dirty="0">
                <a:latin typeface="Calibri"/>
                <a:cs typeface="Calibri"/>
              </a:rPr>
              <a:t>terület </a:t>
            </a:r>
            <a:r>
              <a:rPr sz="2200" spc="-5" dirty="0">
                <a:latin typeface="Calibri"/>
                <a:cs typeface="Calibri"/>
              </a:rPr>
              <a:t>jön </a:t>
            </a:r>
            <a:r>
              <a:rPr sz="2200" spc="-10" dirty="0">
                <a:latin typeface="Calibri"/>
                <a:cs typeface="Calibri"/>
              </a:rPr>
              <a:t>létre.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29410" y="3692207"/>
            <a:ext cx="6567170" cy="3012440"/>
            <a:chOff x="1229410" y="3692207"/>
            <a:chExt cx="6567170" cy="3012440"/>
          </a:xfrm>
        </p:grpSpPr>
        <p:sp>
          <p:nvSpPr>
            <p:cNvPr id="6" name="object 6"/>
            <p:cNvSpPr/>
            <p:nvPr/>
          </p:nvSpPr>
          <p:spPr>
            <a:xfrm>
              <a:off x="1229410" y="3692207"/>
              <a:ext cx="6566916" cy="3012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0437" y="4172077"/>
              <a:ext cx="1136650" cy="948690"/>
            </a:xfrm>
            <a:custGeom>
              <a:avLst/>
              <a:gdLst/>
              <a:ahLst/>
              <a:cxnLst/>
              <a:rect l="l" t="t" r="r" b="b"/>
              <a:pathLst>
                <a:path w="1136650" h="948689">
                  <a:moveTo>
                    <a:pt x="506476" y="648081"/>
                  </a:moveTo>
                  <a:lnTo>
                    <a:pt x="236346" y="648081"/>
                  </a:lnTo>
                  <a:lnTo>
                    <a:pt x="0" y="948182"/>
                  </a:lnTo>
                  <a:lnTo>
                    <a:pt x="506476" y="648081"/>
                  </a:lnTo>
                  <a:close/>
                </a:path>
                <a:path w="1136650" h="948689">
                  <a:moveTo>
                    <a:pt x="1028445" y="0"/>
                  </a:moveTo>
                  <a:lnTo>
                    <a:pt x="164464" y="0"/>
                  </a:lnTo>
                  <a:lnTo>
                    <a:pt x="122396" y="8491"/>
                  </a:lnTo>
                  <a:lnTo>
                    <a:pt x="88042" y="31638"/>
                  </a:lnTo>
                  <a:lnTo>
                    <a:pt x="64881" y="65954"/>
                  </a:lnTo>
                  <a:lnTo>
                    <a:pt x="56387" y="107950"/>
                  </a:lnTo>
                  <a:lnTo>
                    <a:pt x="56387" y="540004"/>
                  </a:lnTo>
                  <a:lnTo>
                    <a:pt x="64881" y="582072"/>
                  </a:lnTo>
                  <a:lnTo>
                    <a:pt x="88042" y="616426"/>
                  </a:lnTo>
                  <a:lnTo>
                    <a:pt x="122396" y="639587"/>
                  </a:lnTo>
                  <a:lnTo>
                    <a:pt x="164464" y="648081"/>
                  </a:lnTo>
                  <a:lnTo>
                    <a:pt x="1028445" y="648081"/>
                  </a:lnTo>
                  <a:lnTo>
                    <a:pt x="1070514" y="639587"/>
                  </a:lnTo>
                  <a:lnTo>
                    <a:pt x="1104868" y="616426"/>
                  </a:lnTo>
                  <a:lnTo>
                    <a:pt x="1128029" y="582072"/>
                  </a:lnTo>
                  <a:lnTo>
                    <a:pt x="1136522" y="540004"/>
                  </a:lnTo>
                  <a:lnTo>
                    <a:pt x="1136522" y="107950"/>
                  </a:lnTo>
                  <a:lnTo>
                    <a:pt x="1128029" y="65954"/>
                  </a:lnTo>
                  <a:lnTo>
                    <a:pt x="1104868" y="31638"/>
                  </a:lnTo>
                  <a:lnTo>
                    <a:pt x="1070514" y="8491"/>
                  </a:lnTo>
                  <a:lnTo>
                    <a:pt x="102844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90437" y="4172077"/>
              <a:ext cx="1136650" cy="948690"/>
            </a:xfrm>
            <a:custGeom>
              <a:avLst/>
              <a:gdLst/>
              <a:ahLst/>
              <a:cxnLst/>
              <a:rect l="l" t="t" r="r" b="b"/>
              <a:pathLst>
                <a:path w="1136650" h="948689">
                  <a:moveTo>
                    <a:pt x="56387" y="107950"/>
                  </a:moveTo>
                  <a:lnTo>
                    <a:pt x="64881" y="65954"/>
                  </a:lnTo>
                  <a:lnTo>
                    <a:pt x="88042" y="31638"/>
                  </a:lnTo>
                  <a:lnTo>
                    <a:pt x="122396" y="8491"/>
                  </a:lnTo>
                  <a:lnTo>
                    <a:pt x="164464" y="0"/>
                  </a:lnTo>
                  <a:lnTo>
                    <a:pt x="236346" y="0"/>
                  </a:lnTo>
                  <a:lnTo>
                    <a:pt x="506476" y="0"/>
                  </a:lnTo>
                  <a:lnTo>
                    <a:pt x="1028445" y="0"/>
                  </a:lnTo>
                  <a:lnTo>
                    <a:pt x="1070514" y="8491"/>
                  </a:lnTo>
                  <a:lnTo>
                    <a:pt x="1104868" y="31638"/>
                  </a:lnTo>
                  <a:lnTo>
                    <a:pt x="1128029" y="65954"/>
                  </a:lnTo>
                  <a:lnTo>
                    <a:pt x="1136522" y="107950"/>
                  </a:lnTo>
                  <a:lnTo>
                    <a:pt x="1136522" y="378079"/>
                  </a:lnTo>
                  <a:lnTo>
                    <a:pt x="1136522" y="540004"/>
                  </a:lnTo>
                  <a:lnTo>
                    <a:pt x="1128029" y="582072"/>
                  </a:lnTo>
                  <a:lnTo>
                    <a:pt x="1104868" y="616426"/>
                  </a:lnTo>
                  <a:lnTo>
                    <a:pt x="1070514" y="639587"/>
                  </a:lnTo>
                  <a:lnTo>
                    <a:pt x="1028445" y="648081"/>
                  </a:lnTo>
                  <a:lnTo>
                    <a:pt x="506476" y="648081"/>
                  </a:lnTo>
                  <a:lnTo>
                    <a:pt x="0" y="948182"/>
                  </a:lnTo>
                  <a:lnTo>
                    <a:pt x="236346" y="648081"/>
                  </a:lnTo>
                  <a:lnTo>
                    <a:pt x="164464" y="648081"/>
                  </a:lnTo>
                  <a:lnTo>
                    <a:pt x="122396" y="639587"/>
                  </a:lnTo>
                  <a:lnTo>
                    <a:pt x="88042" y="616426"/>
                  </a:lnTo>
                  <a:lnTo>
                    <a:pt x="64881" y="582072"/>
                  </a:lnTo>
                  <a:lnTo>
                    <a:pt x="56387" y="540004"/>
                  </a:lnTo>
                  <a:lnTo>
                    <a:pt x="56387" y="378079"/>
                  </a:lnTo>
                  <a:lnTo>
                    <a:pt x="56387" y="10795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74281" y="4152138"/>
            <a:ext cx="6254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sz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álló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meleg</a:t>
            </a:r>
            <a:endParaRPr sz="14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levegő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36369" y="4264405"/>
            <a:ext cx="1092835" cy="1037590"/>
            <a:chOff x="1436369" y="4264405"/>
            <a:chExt cx="1092835" cy="1037590"/>
          </a:xfrm>
        </p:grpSpPr>
        <p:sp>
          <p:nvSpPr>
            <p:cNvPr id="11" name="object 11"/>
            <p:cNvSpPr/>
            <p:nvPr/>
          </p:nvSpPr>
          <p:spPr>
            <a:xfrm>
              <a:off x="1442719" y="4270755"/>
              <a:ext cx="1080135" cy="1024890"/>
            </a:xfrm>
            <a:custGeom>
              <a:avLst/>
              <a:gdLst/>
              <a:ahLst/>
              <a:cxnLst/>
              <a:rect l="l" t="t" r="r" b="b"/>
              <a:pathLst>
                <a:path w="1080135" h="1024889">
                  <a:moveTo>
                    <a:pt x="900049" y="648081"/>
                  </a:moveTo>
                  <a:lnTo>
                    <a:pt x="630047" y="648081"/>
                  </a:lnTo>
                  <a:lnTo>
                    <a:pt x="934212" y="1024382"/>
                  </a:lnTo>
                  <a:lnTo>
                    <a:pt x="900049" y="648081"/>
                  </a:lnTo>
                  <a:close/>
                </a:path>
                <a:path w="1080135" h="1024889">
                  <a:moveTo>
                    <a:pt x="972057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40004"/>
                  </a:lnTo>
                  <a:lnTo>
                    <a:pt x="8491" y="582072"/>
                  </a:lnTo>
                  <a:lnTo>
                    <a:pt x="31638" y="616426"/>
                  </a:lnTo>
                  <a:lnTo>
                    <a:pt x="65954" y="639587"/>
                  </a:lnTo>
                  <a:lnTo>
                    <a:pt x="107950" y="648081"/>
                  </a:lnTo>
                  <a:lnTo>
                    <a:pt x="972057" y="648081"/>
                  </a:lnTo>
                  <a:lnTo>
                    <a:pt x="1014126" y="639587"/>
                  </a:lnTo>
                  <a:lnTo>
                    <a:pt x="1048480" y="616426"/>
                  </a:lnTo>
                  <a:lnTo>
                    <a:pt x="1071641" y="582072"/>
                  </a:lnTo>
                  <a:lnTo>
                    <a:pt x="1080135" y="540004"/>
                  </a:lnTo>
                  <a:lnTo>
                    <a:pt x="1080135" y="107950"/>
                  </a:lnTo>
                  <a:lnTo>
                    <a:pt x="1071641" y="65954"/>
                  </a:lnTo>
                  <a:lnTo>
                    <a:pt x="1048480" y="31638"/>
                  </a:lnTo>
                  <a:lnTo>
                    <a:pt x="1014126" y="8491"/>
                  </a:lnTo>
                  <a:lnTo>
                    <a:pt x="97205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2719" y="4270755"/>
              <a:ext cx="1080135" cy="1024890"/>
            </a:xfrm>
            <a:custGeom>
              <a:avLst/>
              <a:gdLst/>
              <a:ahLst/>
              <a:cxnLst/>
              <a:rect l="l" t="t" r="r" b="b"/>
              <a:pathLst>
                <a:path w="1080135" h="1024889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630047" y="0"/>
                  </a:lnTo>
                  <a:lnTo>
                    <a:pt x="900049" y="0"/>
                  </a:lnTo>
                  <a:lnTo>
                    <a:pt x="972057" y="0"/>
                  </a:lnTo>
                  <a:lnTo>
                    <a:pt x="1014126" y="8491"/>
                  </a:lnTo>
                  <a:lnTo>
                    <a:pt x="1048480" y="31638"/>
                  </a:lnTo>
                  <a:lnTo>
                    <a:pt x="1071641" y="65954"/>
                  </a:lnTo>
                  <a:lnTo>
                    <a:pt x="1080135" y="107950"/>
                  </a:lnTo>
                  <a:lnTo>
                    <a:pt x="1080135" y="378079"/>
                  </a:lnTo>
                  <a:lnTo>
                    <a:pt x="1080135" y="540004"/>
                  </a:lnTo>
                  <a:lnTo>
                    <a:pt x="1071641" y="582072"/>
                  </a:lnTo>
                  <a:lnTo>
                    <a:pt x="1048480" y="616426"/>
                  </a:lnTo>
                  <a:lnTo>
                    <a:pt x="1014126" y="639587"/>
                  </a:lnTo>
                  <a:lnTo>
                    <a:pt x="972057" y="648081"/>
                  </a:lnTo>
                  <a:lnTo>
                    <a:pt x="900049" y="648081"/>
                  </a:lnTo>
                  <a:lnTo>
                    <a:pt x="934212" y="1024382"/>
                  </a:lnTo>
                  <a:lnTo>
                    <a:pt x="630047" y="648081"/>
                  </a:lnTo>
                  <a:lnTo>
                    <a:pt x="107950" y="648081"/>
                  </a:lnTo>
                  <a:lnTo>
                    <a:pt x="65954" y="639587"/>
                  </a:lnTo>
                  <a:lnTo>
                    <a:pt x="31638" y="616426"/>
                  </a:lnTo>
                  <a:lnTo>
                    <a:pt x="8491" y="582072"/>
                  </a:lnTo>
                  <a:lnTo>
                    <a:pt x="0" y="540004"/>
                  </a:lnTo>
                  <a:lnTo>
                    <a:pt x="0" y="378079"/>
                  </a:lnTo>
                  <a:lnTo>
                    <a:pt x="0" y="10795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60017" y="4250816"/>
            <a:ext cx="644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5080" indent="-10604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süll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edő 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hideg</a:t>
            </a:r>
            <a:endParaRPr sz="140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levegő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1026" y="6102807"/>
            <a:ext cx="1043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Magas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légnyomás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76061" y="6107683"/>
            <a:ext cx="1043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Alacsony  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5" dirty="0">
                <a:latin typeface="Calibri"/>
                <a:cs typeface="Calibri"/>
              </a:rPr>
              <a:t>é</a:t>
            </a: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omás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942" y="4945837"/>
            <a:ext cx="1391920" cy="106807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4.</a:t>
            </a:r>
            <a:r>
              <a:rPr sz="36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RÉSZ 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6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SZÉL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82011" y="1795272"/>
            <a:ext cx="4438015" cy="1923414"/>
            <a:chOff x="2382011" y="1795272"/>
            <a:chExt cx="4438015" cy="1923414"/>
          </a:xfrm>
        </p:grpSpPr>
        <p:sp>
          <p:nvSpPr>
            <p:cNvPr id="4" name="object 4"/>
            <p:cNvSpPr/>
            <p:nvPr/>
          </p:nvSpPr>
          <p:spPr>
            <a:xfrm>
              <a:off x="2382011" y="1795272"/>
              <a:ext cx="2174748" cy="1923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99231" y="1795272"/>
              <a:ext cx="3820668" cy="1923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16707" y="2086483"/>
            <a:ext cx="29076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44536A"/>
                </a:solidFill>
                <a:latin typeface="Calibri"/>
                <a:cs typeface="Calibri"/>
              </a:rPr>
              <a:t>2.</a:t>
            </a:r>
            <a:r>
              <a:rPr sz="9600" b="1" spc="-1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600" b="1" spc="-75" dirty="0">
                <a:solidFill>
                  <a:srgbClr val="44536A"/>
                </a:solidFill>
                <a:latin typeface="Calibri"/>
                <a:cs typeface="Calibri"/>
              </a:rPr>
              <a:t>óra</a:t>
            </a:r>
            <a:endParaRPr sz="9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219934"/>
            <a:ext cx="1083564" cy="36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64719"/>
            <a:ext cx="1099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</a:t>
            </a:r>
            <a:r>
              <a:rPr sz="3600" spc="-85" dirty="0"/>
              <a:t> </a:t>
            </a:r>
            <a:r>
              <a:rPr sz="3600" spc="-30" dirty="0"/>
              <a:t>szél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40563" y="763904"/>
            <a:ext cx="8147050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0899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5" dirty="0">
                <a:latin typeface="Calibri"/>
                <a:cs typeface="Calibri"/>
              </a:rPr>
              <a:t>Már </a:t>
            </a:r>
            <a:r>
              <a:rPr sz="2200" spc="-10" dirty="0">
                <a:latin typeface="Calibri"/>
                <a:cs typeface="Calibri"/>
              </a:rPr>
              <a:t>tanultuk, hogy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földfelszín különböző </a:t>
            </a:r>
            <a:r>
              <a:rPr sz="2200" spc="-10" dirty="0">
                <a:latin typeface="Calibri"/>
                <a:cs typeface="Calibri"/>
              </a:rPr>
              <a:t>helyei </a:t>
            </a:r>
            <a:r>
              <a:rPr sz="2200" spc="-15" dirty="0">
                <a:latin typeface="Calibri"/>
                <a:cs typeface="Calibri"/>
              </a:rPr>
              <a:t>eltérő </a:t>
            </a:r>
            <a:r>
              <a:rPr sz="2200" spc="-5" dirty="0">
                <a:latin typeface="Calibri"/>
                <a:cs typeface="Calibri"/>
              </a:rPr>
              <a:t>módon  </a:t>
            </a:r>
            <a:r>
              <a:rPr sz="2200" spc="-15" dirty="0">
                <a:latin typeface="Calibri"/>
                <a:cs typeface="Calibri"/>
              </a:rPr>
              <a:t>melegszenek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fel.</a:t>
            </a:r>
            <a:endParaRPr sz="2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hőmérsékletkülönbségből </a:t>
            </a:r>
            <a:r>
              <a:rPr sz="2200" spc="-5" dirty="0">
                <a:latin typeface="Calibri"/>
                <a:cs typeface="Calibri"/>
              </a:rPr>
              <a:t>adódóan a </a:t>
            </a:r>
            <a:r>
              <a:rPr sz="2200" spc="-10" dirty="0">
                <a:latin typeface="Calibri"/>
                <a:cs typeface="Calibri"/>
              </a:rPr>
              <a:t>melegebb helyen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alacsonyabb,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hűvösebb helyen magasabb légnyomású terület alakul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ki.</a:t>
            </a:r>
            <a:endParaRPr sz="2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10" dirty="0">
                <a:latin typeface="Calibri"/>
                <a:cs typeface="Calibri"/>
              </a:rPr>
              <a:t>Ennek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légnyomás különbségnek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hatására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mozgásba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indul: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5790" y="2834385"/>
            <a:ext cx="72390" cy="432434"/>
          </a:xfrm>
          <a:custGeom>
            <a:avLst/>
            <a:gdLst/>
            <a:ahLst/>
            <a:cxnLst/>
            <a:rect l="l" t="t" r="r" b="b"/>
            <a:pathLst>
              <a:path w="72389" h="432435">
                <a:moveTo>
                  <a:pt x="0" y="0"/>
                </a:moveTo>
                <a:lnTo>
                  <a:pt x="13973" y="470"/>
                </a:lnTo>
                <a:lnTo>
                  <a:pt x="25400" y="1762"/>
                </a:lnTo>
                <a:lnTo>
                  <a:pt x="33111" y="3696"/>
                </a:lnTo>
                <a:lnTo>
                  <a:pt x="35941" y="6096"/>
                </a:lnTo>
                <a:lnTo>
                  <a:pt x="35941" y="210058"/>
                </a:lnTo>
                <a:lnTo>
                  <a:pt x="38772" y="212383"/>
                </a:lnTo>
                <a:lnTo>
                  <a:pt x="46497" y="214280"/>
                </a:lnTo>
                <a:lnTo>
                  <a:pt x="57961" y="215558"/>
                </a:lnTo>
                <a:lnTo>
                  <a:pt x="72009" y="216026"/>
                </a:lnTo>
                <a:lnTo>
                  <a:pt x="57961" y="216495"/>
                </a:lnTo>
                <a:lnTo>
                  <a:pt x="46497" y="217773"/>
                </a:lnTo>
                <a:lnTo>
                  <a:pt x="38772" y="219670"/>
                </a:lnTo>
                <a:lnTo>
                  <a:pt x="35941" y="221996"/>
                </a:lnTo>
                <a:lnTo>
                  <a:pt x="35941" y="426085"/>
                </a:lnTo>
                <a:lnTo>
                  <a:pt x="33111" y="428410"/>
                </a:lnTo>
                <a:lnTo>
                  <a:pt x="25400" y="430307"/>
                </a:lnTo>
                <a:lnTo>
                  <a:pt x="13973" y="431585"/>
                </a:lnTo>
                <a:lnTo>
                  <a:pt x="0" y="432053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39714" y="2839973"/>
            <a:ext cx="2211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44536A"/>
                </a:solidFill>
                <a:latin typeface="Calibri"/>
                <a:cs typeface="Calibri"/>
              </a:rPr>
              <a:t>Elkezd </a:t>
            </a: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fújni </a:t>
            </a:r>
            <a:r>
              <a:rPr sz="2400" b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2400" b="1" spc="-8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4536A"/>
                </a:solidFill>
                <a:latin typeface="Calibri"/>
                <a:cs typeface="Calibri"/>
              </a:rPr>
              <a:t>szél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0646" y="3710101"/>
            <a:ext cx="4392549" cy="295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7152" y="2964890"/>
            <a:ext cx="216026" cy="171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03772" y="6428028"/>
            <a:ext cx="17805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Tudasbazis.sulinet.hu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</a:t>
            </a:r>
            <a:r>
              <a:rPr spc="-15" dirty="0"/>
              <a:t>magas nyomású </a:t>
            </a:r>
            <a:r>
              <a:rPr spc="-10" dirty="0"/>
              <a:t>helyről </a:t>
            </a:r>
            <a:r>
              <a:rPr spc="-5" dirty="0"/>
              <a:t>az </a:t>
            </a:r>
            <a:r>
              <a:rPr spc="-10" dirty="0"/>
              <a:t>alacsonyabb  </a:t>
            </a:r>
            <a:r>
              <a:rPr spc="-15" dirty="0"/>
              <a:t>nyomású </a:t>
            </a:r>
            <a:r>
              <a:rPr spc="-10" dirty="0"/>
              <a:t>hely </a:t>
            </a:r>
            <a:r>
              <a:rPr spc="-20" dirty="0"/>
              <a:t>felé</a:t>
            </a:r>
            <a:r>
              <a:rPr spc="15" dirty="0"/>
              <a:t> </a:t>
            </a:r>
            <a:r>
              <a:rPr spc="-10" dirty="0"/>
              <a:t>áramlik.</a:t>
            </a:r>
          </a:p>
          <a:p>
            <a:pPr marL="74295" marR="1233805">
              <a:lnSpc>
                <a:spcPct val="100000"/>
              </a:lnSpc>
              <a:spcBef>
                <a:spcPts val="480"/>
              </a:spcBef>
            </a:pPr>
            <a:r>
              <a:rPr b="1" spc="-5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b="1" spc="-20" dirty="0">
                <a:solidFill>
                  <a:srgbClr val="44536A"/>
                </a:solidFill>
                <a:latin typeface="Calibri"/>
                <a:cs typeface="Calibri"/>
              </a:rPr>
              <a:t>szél tehát </a:t>
            </a:r>
            <a:r>
              <a:rPr b="1" spc="-5" dirty="0">
                <a:solidFill>
                  <a:srgbClr val="44536A"/>
                </a:solidFill>
                <a:latin typeface="Calibri"/>
                <a:cs typeface="Calibri"/>
              </a:rPr>
              <a:t>nem </a:t>
            </a:r>
            <a:r>
              <a:rPr b="1" spc="-10" dirty="0">
                <a:solidFill>
                  <a:srgbClr val="44536A"/>
                </a:solidFill>
                <a:latin typeface="Calibri"/>
                <a:cs typeface="Calibri"/>
              </a:rPr>
              <a:t>más, </a:t>
            </a:r>
            <a:r>
              <a:rPr b="1" spc="-15" dirty="0">
                <a:solidFill>
                  <a:srgbClr val="44536A"/>
                </a:solidFill>
                <a:latin typeface="Calibri"/>
                <a:cs typeface="Calibri"/>
              </a:rPr>
              <a:t>mint </a:t>
            </a:r>
            <a:r>
              <a:rPr b="1" spc="-5" dirty="0">
                <a:solidFill>
                  <a:srgbClr val="44536A"/>
                </a:solidFill>
                <a:latin typeface="Calibri"/>
                <a:cs typeface="Calibri"/>
              </a:rPr>
              <a:t>a  </a:t>
            </a:r>
            <a:r>
              <a:rPr b="1" spc="-15" dirty="0">
                <a:solidFill>
                  <a:srgbClr val="44536A"/>
                </a:solidFill>
                <a:latin typeface="Calibri"/>
                <a:cs typeface="Calibri"/>
              </a:rPr>
              <a:t>levegő</a:t>
            </a:r>
            <a:r>
              <a:rPr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44536A"/>
                </a:solidFill>
                <a:latin typeface="Calibri"/>
                <a:cs typeface="Calibri"/>
              </a:rPr>
              <a:t>földfelszínnel</a:t>
            </a:r>
          </a:p>
          <a:p>
            <a:pPr marL="74295">
              <a:lnSpc>
                <a:spcPct val="100000"/>
              </a:lnSpc>
            </a:pPr>
            <a:r>
              <a:rPr b="1" spc="-10" dirty="0">
                <a:solidFill>
                  <a:srgbClr val="44536A"/>
                </a:solidFill>
                <a:latin typeface="Calibri"/>
                <a:cs typeface="Calibri"/>
              </a:rPr>
              <a:t>párhuzamos</a:t>
            </a:r>
            <a:r>
              <a:rPr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44536A"/>
                </a:solidFill>
                <a:latin typeface="Calibri"/>
                <a:cs typeface="Calibri"/>
              </a:rPr>
              <a:t>áramlása.</a:t>
            </a:r>
          </a:p>
          <a:p>
            <a:pPr marL="74295" marR="1076325">
              <a:lnSpc>
                <a:spcPct val="100000"/>
              </a:lnSpc>
              <a:spcBef>
                <a:spcPts val="1200"/>
              </a:spcBef>
            </a:pPr>
            <a:r>
              <a:rPr b="1" spc="-5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b="1" spc="-15" dirty="0">
                <a:solidFill>
                  <a:srgbClr val="44536A"/>
                </a:solidFill>
                <a:latin typeface="Calibri"/>
                <a:cs typeface="Calibri"/>
              </a:rPr>
              <a:t>nyomáskülönbség </a:t>
            </a:r>
            <a:r>
              <a:rPr b="1" spc="-5" dirty="0">
                <a:solidFill>
                  <a:srgbClr val="44536A"/>
                </a:solidFill>
                <a:latin typeface="Calibri"/>
                <a:cs typeface="Calibri"/>
              </a:rPr>
              <a:t>és a </a:t>
            </a:r>
            <a:r>
              <a:rPr b="1" spc="-15" dirty="0">
                <a:solidFill>
                  <a:srgbClr val="44536A"/>
                </a:solidFill>
                <a:latin typeface="Calibri"/>
                <a:cs typeface="Calibri"/>
              </a:rPr>
              <a:t>szél  </a:t>
            </a:r>
            <a:r>
              <a:rPr b="1" spc="-10" dirty="0">
                <a:solidFill>
                  <a:srgbClr val="44536A"/>
                </a:solidFill>
                <a:latin typeface="Calibri"/>
                <a:cs typeface="Calibri"/>
              </a:rPr>
              <a:t>erőssége egyenesen </a:t>
            </a:r>
            <a:r>
              <a:rPr b="1" spc="-20" dirty="0">
                <a:solidFill>
                  <a:srgbClr val="44536A"/>
                </a:solidFill>
                <a:latin typeface="Calibri"/>
                <a:cs typeface="Calibri"/>
              </a:rPr>
              <a:t>arányos,  </a:t>
            </a:r>
            <a:r>
              <a:rPr spc="-20" dirty="0"/>
              <a:t>ez </a:t>
            </a:r>
            <a:r>
              <a:rPr dirty="0"/>
              <a:t>azt </a:t>
            </a:r>
            <a:r>
              <a:rPr spc="-10" dirty="0"/>
              <a:t>jelenti, </a:t>
            </a:r>
            <a:r>
              <a:rPr spc="-5" dirty="0"/>
              <a:t>hogy ha </a:t>
            </a:r>
            <a:r>
              <a:rPr spc="-10" dirty="0"/>
              <a:t>nagyobb  </a:t>
            </a:r>
            <a:r>
              <a:rPr spc="-5" dirty="0"/>
              <a:t>a </a:t>
            </a:r>
            <a:r>
              <a:rPr spc="-10" dirty="0"/>
              <a:t>nyomáskülönbség, erősebb  </a:t>
            </a:r>
            <a:r>
              <a:rPr spc="-25" dirty="0"/>
              <a:t>szél</a:t>
            </a:r>
            <a:r>
              <a:rPr spc="-5" dirty="0"/>
              <a:t> </a:t>
            </a:r>
            <a:r>
              <a:rPr spc="-10" dirty="0"/>
              <a:t>fúj.</a:t>
            </a:r>
          </a:p>
          <a:p>
            <a:pPr marL="863600" marR="887094">
              <a:lnSpc>
                <a:spcPct val="100000"/>
              </a:lnSpc>
              <a:spcBef>
                <a:spcPts val="805"/>
              </a:spcBef>
            </a:pPr>
            <a:r>
              <a:rPr sz="1000" spc="-5" dirty="0"/>
              <a:t>Az ábra forrása: 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http://tudasbazis.sulinet.hu/hu/termeszettudomanyok/ </a:t>
            </a:r>
            <a:r>
              <a:rPr sz="1000" spc="-5" dirty="0">
                <a:solidFill>
                  <a:srgbClr val="0462C1"/>
                </a:solidFill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termeszetismeret/ember-a-termeszetben-5-osztaly</a:t>
            </a:r>
            <a:endParaRPr sz="1000"/>
          </a:p>
        </p:txBody>
      </p:sp>
      <p:grpSp>
        <p:nvGrpSpPr>
          <p:cNvPr id="11" name="object 11"/>
          <p:cNvGrpSpPr/>
          <p:nvPr/>
        </p:nvGrpSpPr>
        <p:grpSpPr>
          <a:xfrm>
            <a:off x="5645530" y="4323963"/>
            <a:ext cx="2134870" cy="741045"/>
            <a:chOff x="5645530" y="4323963"/>
            <a:chExt cx="2134870" cy="741045"/>
          </a:xfrm>
        </p:grpSpPr>
        <p:sp>
          <p:nvSpPr>
            <p:cNvPr id="12" name="object 12"/>
            <p:cNvSpPr/>
            <p:nvPr/>
          </p:nvSpPr>
          <p:spPr>
            <a:xfrm>
              <a:off x="6867778" y="4384929"/>
              <a:ext cx="906780" cy="673735"/>
            </a:xfrm>
            <a:custGeom>
              <a:avLst/>
              <a:gdLst/>
              <a:ahLst/>
              <a:cxnLst/>
              <a:rect l="l" t="t" r="r" b="b"/>
              <a:pathLst>
                <a:path w="906779" h="673735">
                  <a:moveTo>
                    <a:pt x="689101" y="528955"/>
                  </a:moveTo>
                  <a:lnTo>
                    <a:pt x="796417" y="673227"/>
                  </a:lnTo>
                  <a:lnTo>
                    <a:pt x="906272" y="585978"/>
                  </a:lnTo>
                  <a:lnTo>
                    <a:pt x="852043" y="571754"/>
                  </a:lnTo>
                  <a:lnTo>
                    <a:pt x="844195" y="543306"/>
                  </a:lnTo>
                  <a:lnTo>
                    <a:pt x="743457" y="543306"/>
                  </a:lnTo>
                  <a:lnTo>
                    <a:pt x="689101" y="528955"/>
                  </a:lnTo>
                  <a:close/>
                </a:path>
                <a:path w="906779" h="673735">
                  <a:moveTo>
                    <a:pt x="0" y="0"/>
                  </a:moveTo>
                  <a:lnTo>
                    <a:pt x="57902" y="16247"/>
                  </a:lnTo>
                  <a:lnTo>
                    <a:pt x="114404" y="34216"/>
                  </a:lnTo>
                  <a:lnTo>
                    <a:pt x="169375" y="53811"/>
                  </a:lnTo>
                  <a:lnTo>
                    <a:pt x="222684" y="74938"/>
                  </a:lnTo>
                  <a:lnTo>
                    <a:pt x="274202" y="97500"/>
                  </a:lnTo>
                  <a:lnTo>
                    <a:pt x="323799" y="121402"/>
                  </a:lnTo>
                  <a:lnTo>
                    <a:pt x="371343" y="146549"/>
                  </a:lnTo>
                  <a:lnTo>
                    <a:pt x="416706" y="172845"/>
                  </a:lnTo>
                  <a:lnTo>
                    <a:pt x="459756" y="200196"/>
                  </a:lnTo>
                  <a:lnTo>
                    <a:pt x="500364" y="228504"/>
                  </a:lnTo>
                  <a:lnTo>
                    <a:pt x="538399" y="257676"/>
                  </a:lnTo>
                  <a:lnTo>
                    <a:pt x="573731" y="287615"/>
                  </a:lnTo>
                  <a:lnTo>
                    <a:pt x="606230" y="318226"/>
                  </a:lnTo>
                  <a:lnTo>
                    <a:pt x="635765" y="349414"/>
                  </a:lnTo>
                  <a:lnTo>
                    <a:pt x="662207" y="381083"/>
                  </a:lnTo>
                  <a:lnTo>
                    <a:pt x="685426" y="413138"/>
                  </a:lnTo>
                  <a:lnTo>
                    <a:pt x="721670" y="478023"/>
                  </a:lnTo>
                  <a:lnTo>
                    <a:pt x="743457" y="543306"/>
                  </a:lnTo>
                  <a:lnTo>
                    <a:pt x="844195" y="543306"/>
                  </a:lnTo>
                  <a:lnTo>
                    <a:pt x="830286" y="506474"/>
                  </a:lnTo>
                  <a:lnTo>
                    <a:pt x="794059" y="441599"/>
                  </a:lnTo>
                  <a:lnTo>
                    <a:pt x="770846" y="409551"/>
                  </a:lnTo>
                  <a:lnTo>
                    <a:pt x="744406" y="377889"/>
                  </a:lnTo>
                  <a:lnTo>
                    <a:pt x="714871" y="346710"/>
                  </a:lnTo>
                  <a:lnTo>
                    <a:pt x="682371" y="316108"/>
                  </a:lnTo>
                  <a:lnTo>
                    <a:pt x="647035" y="286178"/>
                  </a:lnTo>
                  <a:lnTo>
                    <a:pt x="608996" y="257016"/>
                  </a:lnTo>
                  <a:lnTo>
                    <a:pt x="568383" y="228717"/>
                  </a:lnTo>
                  <a:lnTo>
                    <a:pt x="525327" y="201376"/>
                  </a:lnTo>
                  <a:lnTo>
                    <a:pt x="479959" y="175088"/>
                  </a:lnTo>
                  <a:lnTo>
                    <a:pt x="432408" y="149950"/>
                  </a:lnTo>
                  <a:lnTo>
                    <a:pt x="382805" y="126055"/>
                  </a:lnTo>
                  <a:lnTo>
                    <a:pt x="331282" y="103499"/>
                  </a:lnTo>
                  <a:lnTo>
                    <a:pt x="277967" y="82378"/>
                  </a:lnTo>
                  <a:lnTo>
                    <a:pt x="222992" y="62787"/>
                  </a:lnTo>
                  <a:lnTo>
                    <a:pt x="166488" y="44821"/>
                  </a:lnTo>
                  <a:lnTo>
                    <a:pt x="108585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7752" y="4330313"/>
              <a:ext cx="1024255" cy="293370"/>
            </a:xfrm>
            <a:custGeom>
              <a:avLst/>
              <a:gdLst/>
              <a:ahLst/>
              <a:cxnLst/>
              <a:rect l="l" t="t" r="r" b="b"/>
              <a:pathLst>
                <a:path w="1024254" h="293370">
                  <a:moveTo>
                    <a:pt x="558425" y="0"/>
                  </a:moveTo>
                  <a:lnTo>
                    <a:pt x="504656" y="1378"/>
                  </a:lnTo>
                  <a:lnTo>
                    <a:pt x="452639" y="4944"/>
                  </a:lnTo>
                  <a:lnTo>
                    <a:pt x="402535" y="10663"/>
                  </a:lnTo>
                  <a:lnTo>
                    <a:pt x="354509" y="18498"/>
                  </a:lnTo>
                  <a:lnTo>
                    <a:pt x="308725" y="28415"/>
                  </a:lnTo>
                  <a:lnTo>
                    <a:pt x="265348" y="40378"/>
                  </a:lnTo>
                  <a:lnTo>
                    <a:pt x="224541" y="54350"/>
                  </a:lnTo>
                  <a:lnTo>
                    <a:pt x="186468" y="70297"/>
                  </a:lnTo>
                  <a:lnTo>
                    <a:pt x="151293" y="88183"/>
                  </a:lnTo>
                  <a:lnTo>
                    <a:pt x="90295" y="129628"/>
                  </a:lnTo>
                  <a:lnTo>
                    <a:pt x="42857" y="178400"/>
                  </a:lnTo>
                  <a:lnTo>
                    <a:pt x="10294" y="234214"/>
                  </a:lnTo>
                  <a:lnTo>
                    <a:pt x="0" y="264673"/>
                  </a:lnTo>
                  <a:lnTo>
                    <a:pt x="108712" y="293121"/>
                  </a:lnTo>
                  <a:lnTo>
                    <a:pt x="118987" y="262683"/>
                  </a:lnTo>
                  <a:lnTo>
                    <a:pt x="133324" y="233914"/>
                  </a:lnTo>
                  <a:lnTo>
                    <a:pt x="173535" y="181541"/>
                  </a:lnTo>
                  <a:lnTo>
                    <a:pt x="228051" y="136316"/>
                  </a:lnTo>
                  <a:lnTo>
                    <a:pt x="295580" y="98555"/>
                  </a:lnTo>
                  <a:lnTo>
                    <a:pt x="333821" y="82572"/>
                  </a:lnTo>
                  <a:lnTo>
                    <a:pt x="374831" y="68574"/>
                  </a:lnTo>
                  <a:lnTo>
                    <a:pt x="418449" y="56600"/>
                  </a:lnTo>
                  <a:lnTo>
                    <a:pt x="464512" y="46689"/>
                  </a:lnTo>
                  <a:lnTo>
                    <a:pt x="512859" y="38880"/>
                  </a:lnTo>
                  <a:lnTo>
                    <a:pt x="563329" y="33213"/>
                  </a:lnTo>
                  <a:lnTo>
                    <a:pt x="615760" y="29728"/>
                  </a:lnTo>
                  <a:lnTo>
                    <a:pt x="669992" y="28464"/>
                  </a:lnTo>
                  <a:lnTo>
                    <a:pt x="854030" y="28464"/>
                  </a:lnTo>
                  <a:lnTo>
                    <a:pt x="847775" y="27179"/>
                  </a:lnTo>
                  <a:lnTo>
                    <a:pt x="787717" y="17082"/>
                  </a:lnTo>
                  <a:lnTo>
                    <a:pt x="728589" y="9351"/>
                  </a:lnTo>
                  <a:lnTo>
                    <a:pt x="670555" y="3950"/>
                  </a:lnTo>
                  <a:lnTo>
                    <a:pt x="613779" y="845"/>
                  </a:lnTo>
                  <a:lnTo>
                    <a:pt x="558425" y="0"/>
                  </a:lnTo>
                  <a:close/>
                </a:path>
                <a:path w="1024254" h="293370">
                  <a:moveTo>
                    <a:pt x="854030" y="28464"/>
                  </a:moveTo>
                  <a:lnTo>
                    <a:pt x="669992" y="28464"/>
                  </a:lnTo>
                  <a:lnTo>
                    <a:pt x="725861" y="29461"/>
                  </a:lnTo>
                  <a:lnTo>
                    <a:pt x="783207" y="32757"/>
                  </a:lnTo>
                  <a:lnTo>
                    <a:pt x="841868" y="38392"/>
                  </a:lnTo>
                  <a:lnTo>
                    <a:pt x="901683" y="46406"/>
                  </a:lnTo>
                  <a:lnTo>
                    <a:pt x="962490" y="56839"/>
                  </a:lnTo>
                  <a:lnTo>
                    <a:pt x="1024127" y="69728"/>
                  </a:lnTo>
                  <a:lnTo>
                    <a:pt x="983622" y="58281"/>
                  </a:lnTo>
                  <a:lnTo>
                    <a:pt x="970026" y="54615"/>
                  </a:lnTo>
                  <a:lnTo>
                    <a:pt x="908599" y="39678"/>
                  </a:lnTo>
                  <a:lnTo>
                    <a:pt x="854030" y="28464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97752" y="4330313"/>
              <a:ext cx="1876425" cy="728345"/>
            </a:xfrm>
            <a:custGeom>
              <a:avLst/>
              <a:gdLst/>
              <a:ahLst/>
              <a:cxnLst/>
              <a:rect l="l" t="t" r="r" b="b"/>
              <a:pathLst>
                <a:path w="1876425" h="728345">
                  <a:moveTo>
                    <a:pt x="1024127" y="69728"/>
                  </a:moveTo>
                  <a:lnTo>
                    <a:pt x="962490" y="56839"/>
                  </a:lnTo>
                  <a:lnTo>
                    <a:pt x="901683" y="46406"/>
                  </a:lnTo>
                  <a:lnTo>
                    <a:pt x="841868" y="38392"/>
                  </a:lnTo>
                  <a:lnTo>
                    <a:pt x="783207" y="32757"/>
                  </a:lnTo>
                  <a:lnTo>
                    <a:pt x="725861" y="29461"/>
                  </a:lnTo>
                  <a:lnTo>
                    <a:pt x="669992" y="28464"/>
                  </a:lnTo>
                  <a:lnTo>
                    <a:pt x="615760" y="29728"/>
                  </a:lnTo>
                  <a:lnTo>
                    <a:pt x="563329" y="33213"/>
                  </a:lnTo>
                  <a:lnTo>
                    <a:pt x="512859" y="38880"/>
                  </a:lnTo>
                  <a:lnTo>
                    <a:pt x="464512" y="46689"/>
                  </a:lnTo>
                  <a:lnTo>
                    <a:pt x="418449" y="56600"/>
                  </a:lnTo>
                  <a:lnTo>
                    <a:pt x="374831" y="68574"/>
                  </a:lnTo>
                  <a:lnTo>
                    <a:pt x="333821" y="82572"/>
                  </a:lnTo>
                  <a:lnTo>
                    <a:pt x="295580" y="98555"/>
                  </a:lnTo>
                  <a:lnTo>
                    <a:pt x="260270" y="116483"/>
                  </a:lnTo>
                  <a:lnTo>
                    <a:pt x="199085" y="158015"/>
                  </a:lnTo>
                  <a:lnTo>
                    <a:pt x="151560" y="206854"/>
                  </a:lnTo>
                  <a:lnTo>
                    <a:pt x="118987" y="262683"/>
                  </a:lnTo>
                  <a:lnTo>
                    <a:pt x="108712" y="293121"/>
                  </a:lnTo>
                  <a:lnTo>
                    <a:pt x="0" y="264673"/>
                  </a:lnTo>
                  <a:lnTo>
                    <a:pt x="10294" y="234214"/>
                  </a:lnTo>
                  <a:lnTo>
                    <a:pt x="24634" y="205445"/>
                  </a:lnTo>
                  <a:lnTo>
                    <a:pt x="64799" y="153116"/>
                  </a:lnTo>
                  <a:lnTo>
                    <a:pt x="119181" y="107972"/>
                  </a:lnTo>
                  <a:lnTo>
                    <a:pt x="186468" y="70297"/>
                  </a:lnTo>
                  <a:lnTo>
                    <a:pt x="224541" y="54350"/>
                  </a:lnTo>
                  <a:lnTo>
                    <a:pt x="265348" y="40378"/>
                  </a:lnTo>
                  <a:lnTo>
                    <a:pt x="308725" y="28415"/>
                  </a:lnTo>
                  <a:lnTo>
                    <a:pt x="354509" y="18498"/>
                  </a:lnTo>
                  <a:lnTo>
                    <a:pt x="402535" y="10663"/>
                  </a:lnTo>
                  <a:lnTo>
                    <a:pt x="452639" y="4944"/>
                  </a:lnTo>
                  <a:lnTo>
                    <a:pt x="504656" y="1378"/>
                  </a:lnTo>
                  <a:lnTo>
                    <a:pt x="558425" y="0"/>
                  </a:lnTo>
                  <a:lnTo>
                    <a:pt x="613779" y="845"/>
                  </a:lnTo>
                  <a:lnTo>
                    <a:pt x="670555" y="3950"/>
                  </a:lnTo>
                  <a:lnTo>
                    <a:pt x="728589" y="9351"/>
                  </a:lnTo>
                  <a:lnTo>
                    <a:pt x="787717" y="17082"/>
                  </a:lnTo>
                  <a:lnTo>
                    <a:pt x="847775" y="27179"/>
                  </a:lnTo>
                  <a:lnTo>
                    <a:pt x="908599" y="39678"/>
                  </a:lnTo>
                  <a:lnTo>
                    <a:pt x="970026" y="54615"/>
                  </a:lnTo>
                  <a:lnTo>
                    <a:pt x="1078611" y="83190"/>
                  </a:lnTo>
                  <a:lnTo>
                    <a:pt x="1136514" y="99437"/>
                  </a:lnTo>
                  <a:lnTo>
                    <a:pt x="1193018" y="117403"/>
                  </a:lnTo>
                  <a:lnTo>
                    <a:pt x="1247993" y="136994"/>
                  </a:lnTo>
                  <a:lnTo>
                    <a:pt x="1301308" y="158115"/>
                  </a:lnTo>
                  <a:lnTo>
                    <a:pt x="1352831" y="180671"/>
                  </a:lnTo>
                  <a:lnTo>
                    <a:pt x="1402434" y="204566"/>
                  </a:lnTo>
                  <a:lnTo>
                    <a:pt x="1449985" y="229704"/>
                  </a:lnTo>
                  <a:lnTo>
                    <a:pt x="1495353" y="255992"/>
                  </a:lnTo>
                  <a:lnTo>
                    <a:pt x="1538409" y="283333"/>
                  </a:lnTo>
                  <a:lnTo>
                    <a:pt x="1579022" y="311632"/>
                  </a:lnTo>
                  <a:lnTo>
                    <a:pt x="1617061" y="340794"/>
                  </a:lnTo>
                  <a:lnTo>
                    <a:pt x="1652397" y="370723"/>
                  </a:lnTo>
                  <a:lnTo>
                    <a:pt x="1684897" y="401326"/>
                  </a:lnTo>
                  <a:lnTo>
                    <a:pt x="1714432" y="432505"/>
                  </a:lnTo>
                  <a:lnTo>
                    <a:pt x="1740872" y="464167"/>
                  </a:lnTo>
                  <a:lnTo>
                    <a:pt x="1764085" y="496215"/>
                  </a:lnTo>
                  <a:lnTo>
                    <a:pt x="1800312" y="561090"/>
                  </a:lnTo>
                  <a:lnTo>
                    <a:pt x="1822069" y="626369"/>
                  </a:lnTo>
                  <a:lnTo>
                    <a:pt x="1876298" y="640593"/>
                  </a:lnTo>
                  <a:lnTo>
                    <a:pt x="1766443" y="727842"/>
                  </a:lnTo>
                  <a:lnTo>
                    <a:pt x="1659127" y="583570"/>
                  </a:lnTo>
                  <a:lnTo>
                    <a:pt x="1713483" y="597921"/>
                  </a:lnTo>
                  <a:lnTo>
                    <a:pt x="1691696" y="532639"/>
                  </a:lnTo>
                  <a:lnTo>
                    <a:pt x="1655452" y="467753"/>
                  </a:lnTo>
                  <a:lnTo>
                    <a:pt x="1632233" y="435699"/>
                  </a:lnTo>
                  <a:lnTo>
                    <a:pt x="1605791" y="404030"/>
                  </a:lnTo>
                  <a:lnTo>
                    <a:pt x="1576256" y="372842"/>
                  </a:lnTo>
                  <a:lnTo>
                    <a:pt x="1543757" y="342231"/>
                  </a:lnTo>
                  <a:lnTo>
                    <a:pt x="1508425" y="312292"/>
                  </a:lnTo>
                  <a:lnTo>
                    <a:pt x="1470390" y="283120"/>
                  </a:lnTo>
                  <a:lnTo>
                    <a:pt x="1429782" y="254812"/>
                  </a:lnTo>
                  <a:lnTo>
                    <a:pt x="1386732" y="227461"/>
                  </a:lnTo>
                  <a:lnTo>
                    <a:pt x="1341369" y="201165"/>
                  </a:lnTo>
                  <a:lnTo>
                    <a:pt x="1293825" y="176018"/>
                  </a:lnTo>
                  <a:lnTo>
                    <a:pt x="1244228" y="152116"/>
                  </a:lnTo>
                  <a:lnTo>
                    <a:pt x="1192710" y="129554"/>
                  </a:lnTo>
                  <a:lnTo>
                    <a:pt x="1139401" y="108427"/>
                  </a:lnTo>
                  <a:lnTo>
                    <a:pt x="1084430" y="88831"/>
                  </a:lnTo>
                  <a:lnTo>
                    <a:pt x="1027928" y="70862"/>
                  </a:lnTo>
                  <a:lnTo>
                    <a:pt x="970026" y="54615"/>
                  </a:lnTo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0612" y="455777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0"/>
                  </a:moveTo>
                  <a:lnTo>
                    <a:pt x="8929" y="1785"/>
                  </a:lnTo>
                  <a:lnTo>
                    <a:pt x="16192" y="6667"/>
                  </a:lnTo>
                  <a:lnTo>
                    <a:pt x="21074" y="13930"/>
                  </a:lnTo>
                  <a:lnTo>
                    <a:pt x="22860" y="2286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83630" y="4494080"/>
              <a:ext cx="440690" cy="362585"/>
            </a:xfrm>
            <a:custGeom>
              <a:avLst/>
              <a:gdLst/>
              <a:ahLst/>
              <a:cxnLst/>
              <a:rect l="l" t="t" r="r" b="b"/>
              <a:pathLst>
                <a:path w="440689" h="362585">
                  <a:moveTo>
                    <a:pt x="0" y="362272"/>
                  </a:moveTo>
                  <a:lnTo>
                    <a:pt x="27730" y="306699"/>
                  </a:lnTo>
                  <a:lnTo>
                    <a:pt x="58332" y="254373"/>
                  </a:lnTo>
                  <a:lnTo>
                    <a:pt x="91312" y="205721"/>
                  </a:lnTo>
                  <a:lnTo>
                    <a:pt x="126176" y="161170"/>
                  </a:lnTo>
                  <a:lnTo>
                    <a:pt x="162430" y="121147"/>
                  </a:lnTo>
                  <a:lnTo>
                    <a:pt x="199580" y="86079"/>
                  </a:lnTo>
                  <a:lnTo>
                    <a:pt x="237132" y="56392"/>
                  </a:lnTo>
                  <a:lnTo>
                    <a:pt x="274592" y="32514"/>
                  </a:lnTo>
                  <a:lnTo>
                    <a:pt x="311467" y="14871"/>
                  </a:lnTo>
                  <a:lnTo>
                    <a:pt x="381484" y="0"/>
                  </a:lnTo>
                  <a:lnTo>
                    <a:pt x="413639" y="3624"/>
                  </a:lnTo>
                  <a:lnTo>
                    <a:pt x="420687" y="5553"/>
                  </a:lnTo>
                  <a:lnTo>
                    <a:pt x="427545" y="7910"/>
                  </a:lnTo>
                  <a:lnTo>
                    <a:pt x="434213" y="10696"/>
                  </a:lnTo>
                  <a:lnTo>
                    <a:pt x="440690" y="13911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86780" y="5863538"/>
            <a:ext cx="21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38261" y="5590438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8263" y="4346447"/>
              <a:ext cx="1969008" cy="740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8263" y="4840223"/>
              <a:ext cx="6388608" cy="7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263" y="5334000"/>
              <a:ext cx="4223004" cy="740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9942" y="4451984"/>
            <a:ext cx="570611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1.</a:t>
            </a:r>
            <a:r>
              <a:rPr sz="3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RÉSZ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3890"/>
              </a:lnSpc>
              <a:spcBef>
                <a:spcPts val="270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AZ </a:t>
            </a:r>
            <a:r>
              <a:rPr sz="3600" b="1" spc="-20" dirty="0">
                <a:solidFill>
                  <a:srgbClr val="C00000"/>
                </a:solidFill>
                <a:latin typeface="Calibri"/>
                <a:cs typeface="Calibri"/>
              </a:rPr>
              <a:t>IDŐJÁRÁS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FOGALMA </a:t>
            </a:r>
            <a:r>
              <a:rPr sz="3600" b="1" spc="-20" dirty="0">
                <a:solidFill>
                  <a:srgbClr val="C00000"/>
                </a:solidFill>
                <a:latin typeface="Calibri"/>
                <a:cs typeface="Calibri"/>
              </a:rPr>
              <a:t>ÉS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AZ  </a:t>
            </a:r>
            <a:r>
              <a:rPr sz="3600" b="1" spc="-15" dirty="0">
                <a:solidFill>
                  <a:srgbClr val="C00000"/>
                </a:solidFill>
                <a:latin typeface="Calibri"/>
                <a:cs typeface="Calibri"/>
              </a:rPr>
              <a:t>IDŐJÁRÁSI</a:t>
            </a: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ELEMEK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82011" y="1795272"/>
            <a:ext cx="4438015" cy="1923414"/>
            <a:chOff x="2382011" y="1795272"/>
            <a:chExt cx="4438015" cy="1923414"/>
          </a:xfrm>
        </p:grpSpPr>
        <p:sp>
          <p:nvSpPr>
            <p:cNvPr id="9" name="object 9"/>
            <p:cNvSpPr/>
            <p:nvPr/>
          </p:nvSpPr>
          <p:spPr>
            <a:xfrm>
              <a:off x="2382011" y="1795272"/>
              <a:ext cx="2174748" cy="19232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9231" y="1795272"/>
              <a:ext cx="3820668" cy="19232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16707" y="2086483"/>
            <a:ext cx="29076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>
                <a:solidFill>
                  <a:srgbClr val="44536A"/>
                </a:solidFill>
              </a:rPr>
              <a:t>2.</a:t>
            </a:r>
            <a:r>
              <a:rPr sz="9600" spc="-100" dirty="0">
                <a:solidFill>
                  <a:srgbClr val="44536A"/>
                </a:solidFill>
              </a:rPr>
              <a:t> </a:t>
            </a:r>
            <a:r>
              <a:rPr sz="9600" spc="-75" dirty="0">
                <a:solidFill>
                  <a:srgbClr val="44536A"/>
                </a:solidFill>
              </a:rPr>
              <a:t>óra</a:t>
            </a:r>
            <a:endParaRPr sz="9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4344" y="1451183"/>
            <a:ext cx="1282939" cy="1581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25423" y="0"/>
            <a:ext cx="2847340" cy="629920"/>
            <a:chOff x="725423" y="0"/>
            <a:chExt cx="2847340" cy="629920"/>
          </a:xfrm>
        </p:grpSpPr>
        <p:sp>
          <p:nvSpPr>
            <p:cNvPr id="4" name="object 4"/>
            <p:cNvSpPr/>
            <p:nvPr/>
          </p:nvSpPr>
          <p:spPr>
            <a:xfrm>
              <a:off x="725423" y="168755"/>
              <a:ext cx="306323" cy="3375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6863" y="0"/>
              <a:ext cx="2020824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6291" y="0"/>
              <a:ext cx="1235963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542" y="0"/>
            <a:ext cx="2557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 </a:t>
            </a:r>
            <a:r>
              <a:rPr sz="3600" spc="-5" dirty="0"/>
              <a:t>Coriolis</a:t>
            </a:r>
            <a:r>
              <a:rPr sz="3600" spc="-75" dirty="0"/>
              <a:t> </a:t>
            </a:r>
            <a:r>
              <a:rPr sz="3600" spc="-20" dirty="0"/>
              <a:t>erő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707542" y="660272"/>
            <a:ext cx="7701915" cy="32715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Megállapítottuk,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5" dirty="0">
                <a:latin typeface="Calibri"/>
                <a:cs typeface="Calibri"/>
              </a:rPr>
              <a:t>szél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magas légnyomású helyről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alacsonyabb  </a:t>
            </a:r>
            <a:r>
              <a:rPr sz="2000" spc="-10" dirty="0">
                <a:latin typeface="Calibri"/>
                <a:cs typeface="Calibri"/>
              </a:rPr>
              <a:t>légnyomású </a:t>
            </a:r>
            <a:r>
              <a:rPr sz="2000" spc="-5" dirty="0">
                <a:latin typeface="Calibri"/>
                <a:cs typeface="Calibri"/>
              </a:rPr>
              <a:t>hely </a:t>
            </a:r>
            <a:r>
              <a:rPr sz="2000" spc="-15" dirty="0">
                <a:latin typeface="Calibri"/>
                <a:cs typeface="Calibri"/>
              </a:rPr>
              <a:t>felé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fúj.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Ez így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lenne, ha a </a:t>
            </a:r>
            <a:r>
              <a:rPr sz="2000" spc="-10" dirty="0">
                <a:latin typeface="Calibri"/>
                <a:cs typeface="Calibri"/>
              </a:rPr>
              <a:t>Föld </a:t>
            </a:r>
            <a:r>
              <a:rPr sz="2000" spc="-5" dirty="0">
                <a:latin typeface="Calibri"/>
                <a:cs typeface="Calibri"/>
              </a:rPr>
              <a:t>nem </a:t>
            </a:r>
            <a:r>
              <a:rPr sz="2000" spc="-15" dirty="0">
                <a:latin typeface="Calibri"/>
                <a:cs typeface="Calibri"/>
              </a:rPr>
              <a:t>forogna.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Föld forog, </a:t>
            </a:r>
            <a:r>
              <a:rPr sz="2000" dirty="0">
                <a:latin typeface="Calibri"/>
                <a:cs typeface="Calibri"/>
              </a:rPr>
              <a:t>és 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Föld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15" dirty="0">
                <a:latin typeface="Calibri"/>
                <a:cs typeface="Calibri"/>
              </a:rPr>
              <a:t>forgásából származó </a:t>
            </a:r>
            <a:r>
              <a:rPr sz="2000" spc="-10" dirty="0">
                <a:latin typeface="Calibri"/>
                <a:cs typeface="Calibri"/>
              </a:rPr>
              <a:t>Coriolis-erő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szelek </a:t>
            </a:r>
            <a:r>
              <a:rPr sz="2000" spc="-20" dirty="0">
                <a:latin typeface="Calibri"/>
                <a:cs typeface="Calibri"/>
              </a:rPr>
              <a:t>irányát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eltéríti:</a:t>
            </a:r>
            <a:endParaRPr sz="20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északi félgömbön </a:t>
            </a:r>
            <a:r>
              <a:rPr sz="2000" dirty="0">
                <a:latin typeface="Calibri"/>
                <a:cs typeface="Calibri"/>
              </a:rPr>
              <a:t>mindig </a:t>
            </a:r>
            <a:r>
              <a:rPr sz="2000" spc="-5" dirty="0">
                <a:latin typeface="Calibri"/>
                <a:cs typeface="Calibri"/>
              </a:rPr>
              <a:t>jobb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kéz,</a:t>
            </a:r>
            <a:endParaRPr sz="20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déli </a:t>
            </a:r>
            <a:r>
              <a:rPr sz="2000" spc="-20" dirty="0">
                <a:latin typeface="Calibri"/>
                <a:cs typeface="Calibri"/>
              </a:rPr>
              <a:t>féltekén </a:t>
            </a:r>
            <a:r>
              <a:rPr sz="2000" dirty="0">
                <a:latin typeface="Calibri"/>
                <a:cs typeface="Calibri"/>
              </a:rPr>
              <a:t>mindig </a:t>
            </a:r>
            <a:r>
              <a:rPr sz="2000" spc="-5" dirty="0">
                <a:latin typeface="Calibri"/>
                <a:cs typeface="Calibri"/>
              </a:rPr>
              <a:t>bal </a:t>
            </a:r>
            <a:r>
              <a:rPr sz="2000" spc="-30" dirty="0">
                <a:latin typeface="Calibri"/>
                <a:cs typeface="Calibri"/>
              </a:rPr>
              <a:t>kéz </a:t>
            </a:r>
            <a:r>
              <a:rPr sz="2000" spc="-15" dirty="0">
                <a:latin typeface="Calibri"/>
                <a:cs typeface="Calibri"/>
              </a:rPr>
              <a:t>felé </a:t>
            </a:r>
            <a:r>
              <a:rPr sz="2000" spc="-5" dirty="0">
                <a:latin typeface="Calibri"/>
                <a:cs typeface="Calibri"/>
              </a:rPr>
              <a:t>téríti </a:t>
            </a:r>
            <a:r>
              <a:rPr sz="2000" dirty="0">
                <a:latin typeface="Calibri"/>
                <a:cs typeface="Calibri"/>
              </a:rPr>
              <a:t>el 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légáramlatokat.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eltérítő hatás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Egyenlítőtől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sarkok felé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növekszik.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241300" marR="765810" indent="-228600">
              <a:lnSpc>
                <a:spcPts val="216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Szemléletesen </a:t>
            </a:r>
            <a:r>
              <a:rPr sz="2000" dirty="0">
                <a:latin typeface="Calibri"/>
                <a:cs typeface="Calibri"/>
              </a:rPr>
              <a:t>úgy </a:t>
            </a:r>
            <a:r>
              <a:rPr sz="2000" spc="-15" dirty="0">
                <a:latin typeface="Calibri"/>
                <a:cs typeface="Calibri"/>
              </a:rPr>
              <a:t>képzelhetjük </a:t>
            </a:r>
            <a:r>
              <a:rPr sz="2000" spc="-5" dirty="0">
                <a:latin typeface="Calibri"/>
                <a:cs typeface="Calibri"/>
              </a:rPr>
              <a:t>el,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spc="-5" dirty="0">
                <a:latin typeface="Calibri"/>
                <a:cs typeface="Calibri"/>
              </a:rPr>
              <a:t>egyenes </a:t>
            </a:r>
            <a:r>
              <a:rPr sz="2000" spc="-10" dirty="0">
                <a:latin typeface="Calibri"/>
                <a:cs typeface="Calibri"/>
              </a:rPr>
              <a:t>vonalú  </a:t>
            </a:r>
            <a:r>
              <a:rPr sz="2000" spc="-15" dirty="0">
                <a:latin typeface="Calibri"/>
                <a:cs typeface="Calibri"/>
              </a:rPr>
              <a:t>mozgást végez,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Föld </a:t>
            </a:r>
            <a:r>
              <a:rPr sz="2000" spc="-5" dirty="0">
                <a:latin typeface="Calibri"/>
                <a:cs typeface="Calibri"/>
              </a:rPr>
              <a:t>„elforog”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alatta.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556" y="6345732"/>
            <a:ext cx="40678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https:</a:t>
            </a:r>
            <a:r>
              <a:rPr sz="1000" spc="-10" dirty="0">
                <a:latin typeface="Calibri"/>
                <a:cs typeface="Calibri"/>
                <a:hlinkClick r:id="rId6"/>
              </a:rPr>
              <a:t>//w</a:t>
            </a:r>
            <a:r>
              <a:rPr sz="1000" spc="-10" dirty="0">
                <a:latin typeface="Calibri"/>
                <a:cs typeface="Calibri"/>
              </a:rPr>
              <a:t>w</a:t>
            </a:r>
            <a:r>
              <a:rPr sz="1000" spc="-10" dirty="0">
                <a:latin typeface="Calibri"/>
                <a:cs typeface="Calibri"/>
                <a:hlinkClick r:id="rId6"/>
              </a:rPr>
              <a:t>w.youtube.com/watch?v=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SlJtnpCD8&amp;list=PLxg4SaAU9umMh1od  wj3W2LxZSqTX-jD4V&amp;index=15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5218" y="4026509"/>
            <a:ext cx="3002534" cy="2160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51628" y="5948578"/>
            <a:ext cx="3825875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Ezt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kísérletet </a:t>
            </a:r>
            <a:r>
              <a:rPr sz="1800" spc="-20" dirty="0">
                <a:latin typeface="Calibri"/>
                <a:cs typeface="Calibri"/>
              </a:rPr>
              <a:t>könnyen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elvégezhetjük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egy </a:t>
            </a:r>
            <a:r>
              <a:rPr sz="1800" spc="-25" dirty="0">
                <a:latin typeface="Calibri"/>
                <a:cs typeface="Calibri"/>
              </a:rPr>
              <a:t>kör </a:t>
            </a:r>
            <a:r>
              <a:rPr sz="1800" spc="-5" dirty="0">
                <a:latin typeface="Calibri"/>
                <a:cs typeface="Calibri"/>
              </a:rPr>
              <a:t>alakú </a:t>
            </a:r>
            <a:r>
              <a:rPr sz="1800" spc="-10" dirty="0">
                <a:latin typeface="Calibri"/>
                <a:cs typeface="Calibri"/>
              </a:rPr>
              <a:t>papírral </a:t>
            </a:r>
            <a:r>
              <a:rPr sz="1800" dirty="0">
                <a:latin typeface="Calibri"/>
                <a:cs typeface="Calibri"/>
              </a:rPr>
              <a:t>és egy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vonalzóval.</a:t>
            </a:r>
            <a:endParaRPr sz="1800">
              <a:latin typeface="Calibri"/>
              <a:cs typeface="Calibri"/>
            </a:endParaRPr>
          </a:p>
          <a:p>
            <a:pPr marL="1186180">
              <a:lnSpc>
                <a:spcPct val="100000"/>
              </a:lnSpc>
              <a:spcBef>
                <a:spcPts val="375"/>
              </a:spcBef>
            </a:pP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8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8"/>
              </a:rPr>
              <a:t>w.youtube.com/watch?v=7DVL0ugj1O4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0" y="3909872"/>
            <a:ext cx="3590544" cy="20196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963" y="384047"/>
            <a:ext cx="4646505" cy="43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228727"/>
            <a:ext cx="4653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 </a:t>
            </a:r>
            <a:r>
              <a:rPr sz="3600" spc="-30" dirty="0"/>
              <a:t>szél </a:t>
            </a:r>
            <a:r>
              <a:rPr sz="3600" spc="-35" dirty="0"/>
              <a:t>iránya </a:t>
            </a:r>
            <a:r>
              <a:rPr sz="3600" spc="-5" dirty="0"/>
              <a:t>és</a:t>
            </a:r>
            <a:r>
              <a:rPr sz="3600" dirty="0"/>
              <a:t> </a:t>
            </a:r>
            <a:r>
              <a:rPr sz="3600" spc="-15" dirty="0"/>
              <a:t>erőssége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42315" y="889254"/>
            <a:ext cx="5113655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 marR="773430" indent="-6286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200" b="1" spc="-25" dirty="0">
                <a:solidFill>
                  <a:srgbClr val="44536A"/>
                </a:solidFill>
                <a:latin typeface="Calibri"/>
                <a:cs typeface="Calibri"/>
              </a:rPr>
              <a:t>szeleket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arról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égtájról nevezik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el, 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amely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felől</a:t>
            </a:r>
            <a:r>
              <a:rPr sz="22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fújnak.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Pl. az </a:t>
            </a:r>
            <a:r>
              <a:rPr sz="2200" spc="-15" dirty="0">
                <a:latin typeface="Calibri"/>
                <a:cs typeface="Calibri"/>
              </a:rPr>
              <a:t>északi </a:t>
            </a:r>
            <a:r>
              <a:rPr sz="2200" spc="-20" dirty="0">
                <a:latin typeface="Calibri"/>
                <a:cs typeface="Calibri"/>
              </a:rPr>
              <a:t>szél </a:t>
            </a:r>
            <a:r>
              <a:rPr sz="2200" spc="-15" dirty="0">
                <a:latin typeface="Calibri"/>
                <a:cs typeface="Calibri"/>
              </a:rPr>
              <a:t>észak felől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fúj.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szelet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meteorológiai </a:t>
            </a:r>
            <a:r>
              <a:rPr sz="2200" spc="-15" dirty="0">
                <a:latin typeface="Calibri"/>
                <a:cs typeface="Calibri"/>
              </a:rPr>
              <a:t>műszerkertekben </a:t>
            </a:r>
            <a:r>
              <a:rPr sz="2200" spc="-5" dirty="0">
                <a:latin typeface="Calibri"/>
                <a:cs typeface="Calibri"/>
              </a:rPr>
              <a:t>10  m magasságban, </a:t>
            </a:r>
            <a:r>
              <a:rPr sz="2200" spc="-10" dirty="0">
                <a:latin typeface="Calibri"/>
                <a:cs typeface="Calibri"/>
              </a:rPr>
              <a:t>kanalas-zászlós </a:t>
            </a:r>
            <a:r>
              <a:rPr sz="2200" spc="-15" dirty="0">
                <a:latin typeface="Calibri"/>
                <a:cs typeface="Calibri"/>
              </a:rPr>
              <a:t>kombinált  </a:t>
            </a:r>
            <a:r>
              <a:rPr sz="2200" spc="-20" dirty="0">
                <a:latin typeface="Calibri"/>
                <a:cs typeface="Calibri"/>
              </a:rPr>
              <a:t>szélmérővel </a:t>
            </a:r>
            <a:r>
              <a:rPr sz="2200" spc="-5" dirty="0">
                <a:latin typeface="Calibri"/>
                <a:cs typeface="Calibri"/>
              </a:rPr>
              <a:t>mérik, amely az </a:t>
            </a:r>
            <a:r>
              <a:rPr sz="2200" spc="-25" dirty="0">
                <a:latin typeface="Calibri"/>
                <a:cs typeface="Calibri"/>
              </a:rPr>
              <a:t>irányát </a:t>
            </a:r>
            <a:r>
              <a:rPr sz="2200" spc="-5" dirty="0">
                <a:latin typeface="Calibri"/>
                <a:cs typeface="Calibri"/>
              </a:rPr>
              <a:t>és  </a:t>
            </a:r>
            <a:r>
              <a:rPr sz="2200" spc="-10" dirty="0">
                <a:latin typeface="Calibri"/>
                <a:cs typeface="Calibri"/>
              </a:rPr>
              <a:t>sebességét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méri.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200" spc="-20" dirty="0">
                <a:latin typeface="Calibri"/>
                <a:cs typeface="Calibri"/>
              </a:rPr>
              <a:t>Mértékegysége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m/s, vagy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km/óra.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78296" y="119634"/>
            <a:ext cx="3190875" cy="1905635"/>
            <a:chOff x="5678296" y="119634"/>
            <a:chExt cx="3190875" cy="1905635"/>
          </a:xfrm>
        </p:grpSpPr>
        <p:sp>
          <p:nvSpPr>
            <p:cNvPr id="6" name="object 6"/>
            <p:cNvSpPr/>
            <p:nvPr/>
          </p:nvSpPr>
          <p:spPr>
            <a:xfrm>
              <a:off x="5934709" y="119634"/>
              <a:ext cx="2934335" cy="1905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4646" y="1326134"/>
              <a:ext cx="981075" cy="631825"/>
            </a:xfrm>
            <a:custGeom>
              <a:avLst/>
              <a:gdLst/>
              <a:ahLst/>
              <a:cxnLst/>
              <a:rect l="l" t="t" r="r" b="b"/>
              <a:pathLst>
                <a:path w="981075" h="631825">
                  <a:moveTo>
                    <a:pt x="796036" y="0"/>
                  </a:moveTo>
                  <a:lnTo>
                    <a:pt x="828675" y="59816"/>
                  </a:lnTo>
                  <a:lnTo>
                    <a:pt x="0" y="511682"/>
                  </a:lnTo>
                  <a:lnTo>
                    <a:pt x="65150" y="631316"/>
                  </a:lnTo>
                  <a:lnTo>
                    <a:pt x="893952" y="179324"/>
                  </a:lnTo>
                  <a:lnTo>
                    <a:pt x="926464" y="239140"/>
                  </a:lnTo>
                  <a:lnTo>
                    <a:pt x="980821" y="54355"/>
                  </a:lnTo>
                  <a:lnTo>
                    <a:pt x="7960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4646" y="1326134"/>
              <a:ext cx="981075" cy="631825"/>
            </a:xfrm>
            <a:custGeom>
              <a:avLst/>
              <a:gdLst/>
              <a:ahLst/>
              <a:cxnLst/>
              <a:rect l="l" t="t" r="r" b="b"/>
              <a:pathLst>
                <a:path w="981075" h="631825">
                  <a:moveTo>
                    <a:pt x="0" y="511682"/>
                  </a:moveTo>
                  <a:lnTo>
                    <a:pt x="828675" y="59816"/>
                  </a:lnTo>
                  <a:lnTo>
                    <a:pt x="796036" y="0"/>
                  </a:lnTo>
                  <a:lnTo>
                    <a:pt x="980821" y="54355"/>
                  </a:lnTo>
                  <a:lnTo>
                    <a:pt x="926464" y="239140"/>
                  </a:lnTo>
                  <a:lnTo>
                    <a:pt x="893952" y="179324"/>
                  </a:lnTo>
                  <a:lnTo>
                    <a:pt x="65150" y="631316"/>
                  </a:lnTo>
                  <a:lnTo>
                    <a:pt x="0" y="51168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21984" y="1859660"/>
            <a:ext cx="1414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délnyugati</a:t>
            </a:r>
            <a:r>
              <a:rPr sz="1800" b="1" spc="-114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szél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62598" y="2192527"/>
            <a:ext cx="2751328" cy="1831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8832" y="4074414"/>
            <a:ext cx="8037195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(A </a:t>
            </a:r>
            <a:r>
              <a:rPr sz="2200" spc="-10" dirty="0">
                <a:latin typeface="Calibri"/>
                <a:cs typeface="Calibri"/>
              </a:rPr>
              <a:t>vitorlázók </a:t>
            </a:r>
            <a:r>
              <a:rPr sz="2200" spc="-15" dirty="0">
                <a:latin typeface="Calibri"/>
                <a:cs typeface="Calibri"/>
              </a:rPr>
              <a:t>Beaufort-fokozatban,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repülés és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5" dirty="0">
                <a:latin typeface="Calibri"/>
                <a:cs typeface="Calibri"/>
              </a:rPr>
              <a:t>angolszász </a:t>
            </a:r>
            <a:r>
              <a:rPr sz="2200" spc="-20" dirty="0">
                <a:latin typeface="Calibri"/>
                <a:cs typeface="Calibri"/>
              </a:rPr>
              <a:t>országok  sokszor </a:t>
            </a:r>
            <a:r>
              <a:rPr sz="2200" spc="-5" dirty="0">
                <a:latin typeface="Calibri"/>
                <a:cs typeface="Calibri"/>
              </a:rPr>
              <a:t>csomóban adják meg a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szélsebességet.)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talajfelszínnel </a:t>
            </a:r>
            <a:r>
              <a:rPr sz="2200" spc="-5" dirty="0">
                <a:latin typeface="Calibri"/>
                <a:cs typeface="Calibri"/>
              </a:rPr>
              <a:t>és a </a:t>
            </a:r>
            <a:r>
              <a:rPr sz="2200" spc="-15" dirty="0">
                <a:latin typeface="Calibri"/>
                <a:cs typeface="Calibri"/>
              </a:rPr>
              <a:t>tereptárgyakkal való </a:t>
            </a:r>
            <a:r>
              <a:rPr sz="2200" spc="-5" dirty="0">
                <a:latin typeface="Calibri"/>
                <a:cs typeface="Calibri"/>
              </a:rPr>
              <a:t>súrlódás, </a:t>
            </a:r>
            <a:r>
              <a:rPr sz="2200" spc="-10" dirty="0">
                <a:latin typeface="Calibri"/>
                <a:cs typeface="Calibri"/>
              </a:rPr>
              <a:t>valamint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helyi  hőmérsékleti különbségek </a:t>
            </a:r>
            <a:r>
              <a:rPr sz="2200" spc="-15" dirty="0">
                <a:latin typeface="Calibri"/>
                <a:cs typeface="Calibri"/>
              </a:rPr>
              <a:t>miatt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légáramlás </a:t>
            </a:r>
            <a:r>
              <a:rPr sz="2200" spc="-5" dirty="0">
                <a:latin typeface="Calibri"/>
                <a:cs typeface="Calibri"/>
              </a:rPr>
              <a:t>sosem </a:t>
            </a:r>
            <a:r>
              <a:rPr sz="2200" spc="-10" dirty="0">
                <a:latin typeface="Calibri"/>
                <a:cs typeface="Calibri"/>
              </a:rPr>
              <a:t>egyenletes,  hanem </a:t>
            </a:r>
            <a:r>
              <a:rPr sz="2200" spc="-20" dirty="0">
                <a:latin typeface="Calibri"/>
                <a:cs typeface="Calibri"/>
              </a:rPr>
              <a:t>lökésszerű.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széllökés </a:t>
            </a:r>
            <a:r>
              <a:rPr sz="2200" spc="-10" dirty="0">
                <a:latin typeface="Calibri"/>
                <a:cs typeface="Calibri"/>
              </a:rPr>
              <a:t>általában </a:t>
            </a:r>
            <a:r>
              <a:rPr sz="2200" dirty="0">
                <a:latin typeface="Calibri"/>
                <a:cs typeface="Calibri"/>
              </a:rPr>
              <a:t>20-40 </a:t>
            </a:r>
            <a:r>
              <a:rPr sz="2200" spc="-15" dirty="0">
                <a:latin typeface="Calibri"/>
                <a:cs typeface="Calibri"/>
              </a:rPr>
              <a:t>%-kal </a:t>
            </a:r>
            <a:r>
              <a:rPr sz="2200" spc="-5" dirty="0">
                <a:latin typeface="Calibri"/>
                <a:cs typeface="Calibri"/>
              </a:rPr>
              <a:t>haladja meg a </a:t>
            </a:r>
            <a:r>
              <a:rPr sz="2200" spc="-25" dirty="0">
                <a:latin typeface="Calibri"/>
                <a:cs typeface="Calibri"/>
              </a:rPr>
              <a:t>szél  </a:t>
            </a:r>
            <a:r>
              <a:rPr sz="2200" spc="-10" dirty="0">
                <a:latin typeface="Calibri"/>
                <a:cs typeface="Calibri"/>
              </a:rPr>
              <a:t>átlagsebességét.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1276" y="714248"/>
            <a:ext cx="5172075" cy="5715635"/>
            <a:chOff x="511276" y="714248"/>
            <a:chExt cx="5172075" cy="5715635"/>
          </a:xfrm>
        </p:grpSpPr>
        <p:sp>
          <p:nvSpPr>
            <p:cNvPr id="3" name="object 3"/>
            <p:cNvSpPr/>
            <p:nvPr/>
          </p:nvSpPr>
          <p:spPr>
            <a:xfrm>
              <a:off x="511276" y="714248"/>
              <a:ext cx="4139438" cy="13651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912" y="2047697"/>
              <a:ext cx="5086096" cy="4382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0382" y="488442"/>
            <a:ext cx="57029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Az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időjárási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térképen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szelet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szélzászlókkal</a:t>
            </a:r>
            <a:r>
              <a:rPr sz="220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jelölik.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0198" y="2838703"/>
            <a:ext cx="26873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Európai időjárási </a:t>
            </a:r>
            <a:r>
              <a:rPr sz="1800" spc="-20" dirty="0">
                <a:latin typeface="Calibri"/>
                <a:cs typeface="Calibri"/>
              </a:rPr>
              <a:t>térkép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szélzászlókkal </a:t>
            </a:r>
            <a:r>
              <a:rPr sz="1800" dirty="0">
                <a:latin typeface="Calibri"/>
                <a:cs typeface="Calibri"/>
              </a:rPr>
              <a:t>és</a:t>
            </a:r>
            <a:r>
              <a:rPr sz="1800" spc="-15" dirty="0">
                <a:latin typeface="Calibri"/>
                <a:cs typeface="Calibri"/>
              </a:rPr>
              <a:t> izobárokkal.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955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Jól </a:t>
            </a:r>
            <a:r>
              <a:rPr sz="1800" spc="-15" dirty="0">
                <a:latin typeface="Calibri"/>
                <a:cs typeface="Calibri"/>
              </a:rPr>
              <a:t>látható,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Coriolis  erő </a:t>
            </a:r>
            <a:r>
              <a:rPr sz="1800" spc="-15" dirty="0">
                <a:latin typeface="Calibri"/>
                <a:cs typeface="Calibri"/>
              </a:rPr>
              <a:t>hatására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szél </a:t>
            </a:r>
            <a:r>
              <a:rPr sz="1800" spc="-5" dirty="0">
                <a:latin typeface="Calibri"/>
                <a:cs typeface="Calibri"/>
              </a:rPr>
              <a:t>nem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magas </a:t>
            </a:r>
            <a:r>
              <a:rPr sz="1800" spc="-15" dirty="0">
                <a:latin typeface="Calibri"/>
                <a:cs typeface="Calibri"/>
              </a:rPr>
              <a:t>nyomású </a:t>
            </a:r>
            <a:r>
              <a:rPr sz="1800" spc="-5" dirty="0">
                <a:latin typeface="Calibri"/>
                <a:cs typeface="Calibri"/>
              </a:rPr>
              <a:t>helyről </a:t>
            </a:r>
            <a:r>
              <a:rPr sz="1800" dirty="0">
                <a:latin typeface="Calibri"/>
                <a:cs typeface="Calibri"/>
              </a:rPr>
              <a:t>az  </a:t>
            </a:r>
            <a:r>
              <a:rPr sz="1800" spc="-10" dirty="0">
                <a:latin typeface="Calibri"/>
                <a:cs typeface="Calibri"/>
              </a:rPr>
              <a:t>alacsony </a:t>
            </a:r>
            <a:r>
              <a:rPr sz="1800" spc="-15" dirty="0">
                <a:latin typeface="Calibri"/>
                <a:cs typeface="Calibri"/>
              </a:rPr>
              <a:t>nyomás </a:t>
            </a:r>
            <a:r>
              <a:rPr sz="1800" spc="-10" dirty="0">
                <a:latin typeface="Calibri"/>
                <a:cs typeface="Calibri"/>
              </a:rPr>
              <a:t>felé, azaz</a:t>
            </a:r>
            <a:endParaRPr sz="1800">
              <a:latin typeface="Calibri"/>
              <a:cs typeface="Calibri"/>
            </a:endParaRPr>
          </a:p>
          <a:p>
            <a:pPr marL="12700" marR="514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15" dirty="0">
                <a:latin typeface="Calibri"/>
                <a:cs typeface="Calibri"/>
              </a:rPr>
              <a:t>izobárokkal </a:t>
            </a:r>
            <a:r>
              <a:rPr sz="1800" spc="-5" dirty="0">
                <a:latin typeface="Calibri"/>
                <a:cs typeface="Calibri"/>
              </a:rPr>
              <a:t>merőlegesen,  hanem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5" dirty="0">
                <a:latin typeface="Calibri"/>
                <a:cs typeface="Calibri"/>
              </a:rPr>
              <a:t>izobárokkal  </a:t>
            </a:r>
            <a:r>
              <a:rPr sz="1800" spc="-5" dirty="0">
                <a:latin typeface="Calibri"/>
                <a:cs typeface="Calibri"/>
              </a:rPr>
              <a:t>párhuzamosan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fúj.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58" y="1406649"/>
            <a:ext cx="8059420" cy="5279390"/>
            <a:chOff x="480058" y="1406649"/>
            <a:chExt cx="8059420" cy="5279390"/>
          </a:xfrm>
        </p:grpSpPr>
        <p:sp>
          <p:nvSpPr>
            <p:cNvPr id="3" name="object 3"/>
            <p:cNvSpPr/>
            <p:nvPr/>
          </p:nvSpPr>
          <p:spPr>
            <a:xfrm>
              <a:off x="480058" y="1406649"/>
              <a:ext cx="8058915" cy="52791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5393" y="1461477"/>
              <a:ext cx="7894574" cy="5114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343" y="1442427"/>
              <a:ext cx="7933055" cy="5153025"/>
            </a:xfrm>
            <a:custGeom>
              <a:avLst/>
              <a:gdLst/>
              <a:ahLst/>
              <a:cxnLst/>
              <a:rect l="l" t="t" r="r" b="b"/>
              <a:pathLst>
                <a:path w="7933055" h="5153025">
                  <a:moveTo>
                    <a:pt x="0" y="5153025"/>
                  </a:moveTo>
                  <a:lnTo>
                    <a:pt x="7932674" y="5153025"/>
                  </a:lnTo>
                  <a:lnTo>
                    <a:pt x="7932674" y="0"/>
                  </a:lnTo>
                  <a:lnTo>
                    <a:pt x="0" y="0"/>
                  </a:lnTo>
                  <a:lnTo>
                    <a:pt x="0" y="51530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0382" y="360425"/>
            <a:ext cx="74091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44536A"/>
                </a:solidFill>
              </a:rPr>
              <a:t>A </a:t>
            </a:r>
            <a:r>
              <a:rPr sz="2200" spc="-30" dirty="0">
                <a:solidFill>
                  <a:srgbClr val="44536A"/>
                </a:solidFill>
              </a:rPr>
              <a:t>következő </a:t>
            </a:r>
            <a:r>
              <a:rPr sz="2200" spc="-15" dirty="0">
                <a:solidFill>
                  <a:srgbClr val="44536A"/>
                </a:solidFill>
              </a:rPr>
              <a:t>táblázat </a:t>
            </a:r>
            <a:r>
              <a:rPr sz="2200" spc="-5" dirty="0">
                <a:solidFill>
                  <a:srgbClr val="44536A"/>
                </a:solidFill>
              </a:rPr>
              <a:t>a </a:t>
            </a:r>
            <a:r>
              <a:rPr sz="2200" spc="-10" dirty="0">
                <a:solidFill>
                  <a:srgbClr val="44536A"/>
                </a:solidFill>
              </a:rPr>
              <a:t>szélsebesség </a:t>
            </a:r>
            <a:r>
              <a:rPr sz="2200" spc="-25" dirty="0">
                <a:solidFill>
                  <a:srgbClr val="44536A"/>
                </a:solidFill>
              </a:rPr>
              <a:t>fokozatait </a:t>
            </a:r>
            <a:r>
              <a:rPr sz="2200" spc="-5" dirty="0">
                <a:solidFill>
                  <a:srgbClr val="44536A"/>
                </a:solidFill>
              </a:rPr>
              <a:t>és a </a:t>
            </a:r>
            <a:r>
              <a:rPr sz="2200" spc="-20" dirty="0">
                <a:solidFill>
                  <a:srgbClr val="44536A"/>
                </a:solidFill>
              </a:rPr>
              <a:t>szél </a:t>
            </a:r>
            <a:r>
              <a:rPr sz="2200" spc="-15" dirty="0">
                <a:solidFill>
                  <a:srgbClr val="44536A"/>
                </a:solidFill>
              </a:rPr>
              <a:t>hatásait  mutatja </a:t>
            </a:r>
            <a:r>
              <a:rPr sz="2200" spc="-5" dirty="0">
                <a:solidFill>
                  <a:srgbClr val="44536A"/>
                </a:solidFill>
              </a:rPr>
              <a:t>be a </a:t>
            </a:r>
            <a:r>
              <a:rPr sz="2200" spc="-10" dirty="0">
                <a:solidFill>
                  <a:srgbClr val="44536A"/>
                </a:solidFill>
              </a:rPr>
              <a:t>Balatonon </a:t>
            </a:r>
            <a:r>
              <a:rPr sz="2200" spc="-5" dirty="0">
                <a:solidFill>
                  <a:srgbClr val="44536A"/>
                </a:solidFill>
              </a:rPr>
              <a:t>és a</a:t>
            </a:r>
            <a:r>
              <a:rPr sz="2200" spc="90" dirty="0">
                <a:solidFill>
                  <a:srgbClr val="44536A"/>
                </a:solidFill>
              </a:rPr>
              <a:t> </a:t>
            </a:r>
            <a:r>
              <a:rPr sz="2200" spc="-15" dirty="0">
                <a:solidFill>
                  <a:srgbClr val="44536A"/>
                </a:solidFill>
              </a:rPr>
              <a:t>szárazföldön.</a:t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497" y="1470663"/>
            <a:ext cx="8098790" cy="3755390"/>
            <a:chOff x="539497" y="1470663"/>
            <a:chExt cx="8098790" cy="3755390"/>
          </a:xfrm>
        </p:grpSpPr>
        <p:sp>
          <p:nvSpPr>
            <p:cNvPr id="3" name="object 3"/>
            <p:cNvSpPr/>
            <p:nvPr/>
          </p:nvSpPr>
          <p:spPr>
            <a:xfrm>
              <a:off x="539497" y="1470663"/>
              <a:ext cx="8098532" cy="37551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5007" y="1525397"/>
              <a:ext cx="7934325" cy="3590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957" y="1506347"/>
              <a:ext cx="7972425" cy="3629025"/>
            </a:xfrm>
            <a:custGeom>
              <a:avLst/>
              <a:gdLst/>
              <a:ahLst/>
              <a:cxnLst/>
              <a:rect l="l" t="t" r="r" b="b"/>
              <a:pathLst>
                <a:path w="7972425" h="3629025">
                  <a:moveTo>
                    <a:pt x="0" y="3629025"/>
                  </a:moveTo>
                  <a:lnTo>
                    <a:pt x="7972425" y="3629025"/>
                  </a:lnTo>
                  <a:lnTo>
                    <a:pt x="7972425" y="0"/>
                  </a:lnTo>
                  <a:lnTo>
                    <a:pt x="0" y="0"/>
                  </a:lnTo>
                  <a:lnTo>
                    <a:pt x="0" y="36290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8151" y="5835802"/>
            <a:ext cx="50787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Forrás: 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www.met.hu</a:t>
            </a:r>
            <a:r>
              <a:rPr sz="12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(39/2003. </a:t>
            </a:r>
            <a:r>
              <a:rPr sz="1200" spc="-5" dirty="0">
                <a:latin typeface="Calibri"/>
                <a:cs typeface="Calibri"/>
              </a:rPr>
              <a:t>(VI. 13.) GKM rendelet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vízi </a:t>
            </a:r>
            <a:r>
              <a:rPr sz="1200" spc="-10" dirty="0">
                <a:latin typeface="Calibri"/>
                <a:cs typeface="Calibri"/>
              </a:rPr>
              <a:t>közlekedés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rendjéről)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731" y="3886200"/>
              <a:ext cx="745236" cy="659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8472" y="3886200"/>
              <a:ext cx="1548384" cy="659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2731" y="4325111"/>
              <a:ext cx="2406396" cy="659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9632" y="4325111"/>
              <a:ext cx="4440936" cy="659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406" y="3978097"/>
            <a:ext cx="5793740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5.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RÉSZ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LÉGKÖRI</a:t>
            </a:r>
            <a:r>
              <a:rPr sz="32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NEDVESSÉGRATRALOM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82011" y="1795272"/>
            <a:ext cx="4438015" cy="1923414"/>
            <a:chOff x="2382011" y="1795272"/>
            <a:chExt cx="4438015" cy="1923414"/>
          </a:xfrm>
        </p:grpSpPr>
        <p:sp>
          <p:nvSpPr>
            <p:cNvPr id="10" name="object 10"/>
            <p:cNvSpPr/>
            <p:nvPr/>
          </p:nvSpPr>
          <p:spPr>
            <a:xfrm>
              <a:off x="2382011" y="1795272"/>
              <a:ext cx="2174748" cy="19232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99231" y="1795272"/>
              <a:ext cx="3820668" cy="19232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16707" y="2086483"/>
            <a:ext cx="29076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>
                <a:solidFill>
                  <a:srgbClr val="44536A"/>
                </a:solidFill>
              </a:rPr>
              <a:t>2.</a:t>
            </a:r>
            <a:r>
              <a:rPr sz="9600" spc="-100" dirty="0">
                <a:solidFill>
                  <a:srgbClr val="44536A"/>
                </a:solidFill>
              </a:rPr>
              <a:t> </a:t>
            </a:r>
            <a:r>
              <a:rPr sz="9600" spc="-75" dirty="0">
                <a:solidFill>
                  <a:srgbClr val="44536A"/>
                </a:solidFill>
              </a:rPr>
              <a:t>óra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772" y="294668"/>
            <a:ext cx="5640489" cy="480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23266"/>
            <a:ext cx="5687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Légköri</a:t>
            </a:r>
            <a:r>
              <a:rPr sz="4000" spc="-25" dirty="0"/>
              <a:t> </a:t>
            </a:r>
            <a:r>
              <a:rPr sz="4000" spc="-15" dirty="0"/>
              <a:t>nedvességtartalom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07542" y="880313"/>
            <a:ext cx="6805295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légkörben </a:t>
            </a:r>
            <a:r>
              <a:rPr sz="2200" spc="-5" dirty="0">
                <a:latin typeface="Calibri"/>
                <a:cs typeface="Calibri"/>
              </a:rPr>
              <a:t>a víz </a:t>
            </a:r>
            <a:r>
              <a:rPr sz="2200" spc="-10" dirty="0">
                <a:latin typeface="Calibri"/>
                <a:cs typeface="Calibri"/>
              </a:rPr>
              <a:t>légnemű, </a:t>
            </a:r>
            <a:r>
              <a:rPr sz="2200" spc="-25" dirty="0">
                <a:latin typeface="Calibri"/>
                <a:cs typeface="Calibri"/>
              </a:rPr>
              <a:t>folyékony </a:t>
            </a: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10" dirty="0">
                <a:latin typeface="Calibri"/>
                <a:cs typeface="Calibri"/>
              </a:rPr>
              <a:t>szilárd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állapotban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egyaránt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előfordul.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442" y="4183760"/>
            <a:ext cx="7747000" cy="20859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79400" marR="620395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Calibri"/>
                <a:cs typeface="Calibri"/>
              </a:rPr>
              <a:t>Azt is tudjuk, hogy a </a:t>
            </a:r>
            <a:r>
              <a:rPr sz="2200" spc="-15" dirty="0">
                <a:latin typeface="Calibri"/>
                <a:cs typeface="Calibri"/>
              </a:rPr>
              <a:t>vízgőz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felszíni vizek </a:t>
            </a:r>
            <a:r>
              <a:rPr sz="2200" spc="-10" dirty="0">
                <a:latin typeface="Calibri"/>
                <a:cs typeface="Calibri"/>
              </a:rPr>
              <a:t>párolgása, illetve 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20" dirty="0">
                <a:latin typeface="Calibri"/>
                <a:cs typeface="Calibri"/>
              </a:rPr>
              <a:t>növények </a:t>
            </a:r>
            <a:r>
              <a:rPr sz="2200" spc="-15" dirty="0">
                <a:latin typeface="Calibri"/>
                <a:cs typeface="Calibri"/>
              </a:rPr>
              <a:t>párologtatása </a:t>
            </a:r>
            <a:r>
              <a:rPr sz="2200" spc="-25" dirty="0">
                <a:latin typeface="Calibri"/>
                <a:cs typeface="Calibri"/>
              </a:rPr>
              <a:t>következtében </a:t>
            </a:r>
            <a:r>
              <a:rPr sz="2200" spc="-5" dirty="0">
                <a:latin typeface="Calibri"/>
                <a:cs typeface="Calibri"/>
              </a:rPr>
              <a:t>jut a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légkörbe.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279400" marR="43180" indent="-228600">
              <a:lnSpc>
                <a:spcPts val="2380"/>
              </a:lnSpc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légkörben </a:t>
            </a:r>
            <a:r>
              <a:rPr sz="2200" spc="-10" dirty="0">
                <a:latin typeface="Calibri"/>
                <a:cs typeface="Calibri"/>
              </a:rPr>
              <a:t>lévő </a:t>
            </a:r>
            <a:r>
              <a:rPr sz="2200" spc="-15" dirty="0">
                <a:latin typeface="Calibri"/>
                <a:cs typeface="Calibri"/>
              </a:rPr>
              <a:t>vízgőz </a:t>
            </a:r>
            <a:r>
              <a:rPr sz="2200" spc="-10" dirty="0">
                <a:latin typeface="Calibri"/>
                <a:cs typeface="Calibri"/>
              </a:rPr>
              <a:t>mennyiségét </a:t>
            </a:r>
            <a:r>
              <a:rPr sz="2200" spc="-15" dirty="0">
                <a:latin typeface="Calibri"/>
                <a:cs typeface="Calibri"/>
              </a:rPr>
              <a:t>kifejezhetjük </a:t>
            </a:r>
            <a:r>
              <a:rPr sz="2200" spc="-45" dirty="0">
                <a:latin typeface="Calibri"/>
                <a:cs typeface="Calibri"/>
              </a:rPr>
              <a:t>úgy,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hány  gramm vízgőz van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egy </a:t>
            </a:r>
            <a:r>
              <a:rPr sz="2200" b="1" spc="5" dirty="0">
                <a:solidFill>
                  <a:srgbClr val="44536A"/>
                </a:solidFill>
                <a:latin typeface="Calibri"/>
                <a:cs typeface="Calibri"/>
              </a:rPr>
              <a:t>m</a:t>
            </a:r>
            <a:r>
              <a:rPr sz="2175" b="1" spc="7" baseline="24904" dirty="0">
                <a:solidFill>
                  <a:srgbClr val="44536A"/>
                </a:solidFill>
                <a:latin typeface="Calibri"/>
                <a:cs typeface="Calibri"/>
              </a:rPr>
              <a:t>3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levegőben</a:t>
            </a:r>
            <a:r>
              <a:rPr sz="2200" b="1" spc="-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(g/m</a:t>
            </a:r>
            <a:r>
              <a:rPr sz="2175" spc="7" baseline="24904" dirty="0">
                <a:latin typeface="Calibri"/>
                <a:cs typeface="Calibri"/>
              </a:rPr>
              <a:t>3</a:t>
            </a:r>
            <a:r>
              <a:rPr sz="2200" spc="5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  <a:p>
            <a:pPr marL="2794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Calibri"/>
                <a:cs typeface="Calibri"/>
              </a:rPr>
              <a:t>Ez a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tényleges </a:t>
            </a:r>
            <a:r>
              <a:rPr sz="2200" spc="-15" dirty="0">
                <a:latin typeface="Calibri"/>
                <a:cs typeface="Calibri"/>
              </a:rPr>
              <a:t>(vagy abszolút)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vízgőztartalom.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684" y="3804920"/>
            <a:ext cx="2658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3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3"/>
              </a:rPr>
              <a:t>w.youtube.com/watch?v=CFJdHOw3vRI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436" y="1829942"/>
            <a:ext cx="2531618" cy="1793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1895" y="3764026"/>
            <a:ext cx="2635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5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5"/>
              </a:rPr>
              <a:t>w.youtube.com/watch?v=Y9Ua2-bpb1s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6865" y="3764026"/>
            <a:ext cx="2631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6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6"/>
              </a:rPr>
              <a:t>w.youtube.com/watch?v=tB-kWy3nPsk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34532" y="1829942"/>
            <a:ext cx="2795650" cy="1774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4972" y="1829942"/>
            <a:ext cx="2623566" cy="1793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542" y="1183893"/>
            <a:ext cx="7853680" cy="42170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0" dirty="0">
                <a:latin typeface="Calibri"/>
                <a:cs typeface="Calibri"/>
              </a:rPr>
              <a:t>ez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érték </a:t>
            </a:r>
            <a:r>
              <a:rPr sz="2200" spc="-20" dirty="0">
                <a:latin typeface="Calibri"/>
                <a:cs typeface="Calibri"/>
              </a:rPr>
              <a:t>keveset </a:t>
            </a:r>
            <a:r>
              <a:rPr sz="2200" spc="-5" dirty="0">
                <a:latin typeface="Calibri"/>
                <a:cs typeface="Calibri"/>
              </a:rPr>
              <a:t>árul el 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spc="-10" dirty="0">
                <a:latin typeface="Calibri"/>
                <a:cs typeface="Calibri"/>
              </a:rPr>
              <a:t>valódi nedvességtartalmáról,  mivel </a:t>
            </a:r>
            <a:r>
              <a:rPr sz="2200" spc="-5" dirty="0">
                <a:latin typeface="Calibri"/>
                <a:cs typeface="Calibri"/>
              </a:rPr>
              <a:t>minél </a:t>
            </a:r>
            <a:r>
              <a:rPr sz="2200" spc="-10" dirty="0">
                <a:latin typeface="Calibri"/>
                <a:cs typeface="Calibri"/>
              </a:rPr>
              <a:t>magasabb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hőmérséklete, </a:t>
            </a:r>
            <a:r>
              <a:rPr sz="2200" spc="-5" dirty="0">
                <a:latin typeface="Calibri"/>
                <a:cs typeface="Calibri"/>
              </a:rPr>
              <a:t>annál </a:t>
            </a:r>
            <a:r>
              <a:rPr sz="2200" spc="-15" dirty="0">
                <a:latin typeface="Calibri"/>
                <a:cs typeface="Calibri"/>
              </a:rPr>
              <a:t>több vízgőzt  </a:t>
            </a:r>
            <a:r>
              <a:rPr sz="2200" spc="-10" dirty="0">
                <a:latin typeface="Calibri"/>
                <a:cs typeface="Calibri"/>
              </a:rPr>
              <a:t>tartalmazhat.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405130" indent="-228600">
              <a:lnSpc>
                <a:spcPts val="238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Azt a </a:t>
            </a:r>
            <a:r>
              <a:rPr sz="2200" spc="-15" dirty="0">
                <a:latin typeface="Calibri"/>
                <a:cs typeface="Calibri"/>
              </a:rPr>
              <a:t>hőmérsékletet, </a:t>
            </a:r>
            <a:r>
              <a:rPr sz="2200" spc="-10" dirty="0">
                <a:latin typeface="Calibri"/>
                <a:cs typeface="Calibri"/>
              </a:rPr>
              <a:t>amelyen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telítetté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válik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15" dirty="0">
                <a:latin typeface="Calibri"/>
                <a:cs typeface="Calibri"/>
              </a:rPr>
              <a:t>azaz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több  vízgőzt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nem tud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befogadni,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harmatpontnak</a:t>
            </a:r>
            <a:r>
              <a:rPr sz="2200" b="1" spc="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nevezzük.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41300" marR="149225" indent="-228600">
              <a:lnSpc>
                <a:spcPts val="238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Azt, hogy egy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bizonyos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hőmérsékletű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levegőben lévő vízgőz hány  százaléka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adott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hőmérsékleten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befogadható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vízgőznek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azt a </a:t>
            </a:r>
            <a:r>
              <a:rPr sz="22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viszonylagos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vízgőztartalom</a:t>
            </a:r>
            <a:r>
              <a:rPr sz="2200" spc="-10" dirty="0">
                <a:latin typeface="Calibri"/>
                <a:cs typeface="Calibri"/>
              </a:rPr>
              <a:t>mal </a:t>
            </a:r>
            <a:r>
              <a:rPr sz="2200" spc="-15" dirty="0">
                <a:latin typeface="Calibri"/>
                <a:cs typeface="Calibri"/>
              </a:rPr>
              <a:t>fejezhetjük </a:t>
            </a:r>
            <a:r>
              <a:rPr sz="2200" spc="-5" dirty="0">
                <a:latin typeface="Calibri"/>
                <a:cs typeface="Calibri"/>
              </a:rPr>
              <a:t>ki. </a:t>
            </a:r>
            <a:r>
              <a:rPr sz="2200" spc="-10" dirty="0">
                <a:latin typeface="Calibri"/>
                <a:cs typeface="Calibri"/>
              </a:rPr>
              <a:t>(relatív  </a:t>
            </a:r>
            <a:r>
              <a:rPr sz="2200" spc="-15" dirty="0">
                <a:latin typeface="Calibri"/>
                <a:cs typeface="Calibri"/>
              </a:rPr>
              <a:t>páratartalomnak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nevezik!)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1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Hogy 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spc="-10" dirty="0">
                <a:latin typeface="Calibri"/>
                <a:cs typeface="Calibri"/>
              </a:rPr>
              <a:t>adott </a:t>
            </a:r>
            <a:r>
              <a:rPr sz="2200" spc="-15" dirty="0">
                <a:latin typeface="Calibri"/>
                <a:cs typeface="Calibri"/>
              </a:rPr>
              <a:t>hőmérsékleten </a:t>
            </a:r>
            <a:r>
              <a:rPr sz="2200" spc="-10" dirty="0">
                <a:latin typeface="Calibri"/>
                <a:cs typeface="Calibri"/>
              </a:rPr>
              <a:t>maximum </a:t>
            </a:r>
            <a:r>
              <a:rPr sz="2200" spc="-15" dirty="0">
                <a:latin typeface="Calibri"/>
                <a:cs typeface="Calibri"/>
              </a:rPr>
              <a:t>mennyi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vízgőzt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tartalmazhat, </a:t>
            </a:r>
            <a:r>
              <a:rPr sz="2200" spc="-5" dirty="0">
                <a:latin typeface="Calibri"/>
                <a:cs typeface="Calibri"/>
              </a:rPr>
              <a:t>az a </a:t>
            </a:r>
            <a:r>
              <a:rPr sz="2200" spc="-15" dirty="0">
                <a:latin typeface="Calibri"/>
                <a:cs typeface="Calibri"/>
              </a:rPr>
              <a:t>telítettségi </a:t>
            </a:r>
            <a:r>
              <a:rPr sz="2200" spc="-10" dirty="0">
                <a:latin typeface="Calibri"/>
                <a:cs typeface="Calibri"/>
              </a:rPr>
              <a:t>görbéről </a:t>
            </a:r>
            <a:r>
              <a:rPr sz="2200" spc="-15" dirty="0">
                <a:latin typeface="Calibri"/>
                <a:cs typeface="Calibri"/>
              </a:rPr>
              <a:t>olvasható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84" y="196595"/>
            <a:ext cx="6326123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542" y="314401"/>
            <a:ext cx="5687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Légköri</a:t>
            </a:r>
            <a:r>
              <a:rPr sz="4000" spc="-25" dirty="0"/>
              <a:t> </a:t>
            </a:r>
            <a:r>
              <a:rPr sz="4000" spc="-15" dirty="0"/>
              <a:t>nedvességtartalom</a:t>
            </a: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662" y="1957095"/>
            <a:ext cx="5276088" cy="4361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0077" y="302768"/>
            <a:ext cx="7452359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grafikonon </a:t>
            </a:r>
            <a:r>
              <a:rPr sz="2000" dirty="0">
                <a:latin typeface="Calibri"/>
                <a:cs typeface="Calibri"/>
              </a:rPr>
              <a:t>azt </a:t>
            </a:r>
            <a:r>
              <a:rPr sz="2000" spc="-5" dirty="0">
                <a:latin typeface="Calibri"/>
                <a:cs typeface="Calibri"/>
              </a:rPr>
              <a:t>láthatjuk, hogy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5" dirty="0">
                <a:latin typeface="Calibri"/>
                <a:cs typeface="Calibri"/>
              </a:rPr>
              <a:t>abszolút </a:t>
            </a:r>
            <a:r>
              <a:rPr sz="2000" spc="-5" dirty="0">
                <a:latin typeface="Calibri"/>
                <a:cs typeface="Calibri"/>
              </a:rPr>
              <a:t>nedvesség hogyan </a:t>
            </a:r>
            <a:r>
              <a:rPr sz="2000" spc="5" dirty="0">
                <a:latin typeface="Calibri"/>
                <a:cs typeface="Calibri"/>
              </a:rPr>
              <a:t>függ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hőmérséklettől különböző relatív </a:t>
            </a:r>
            <a:r>
              <a:rPr sz="2000" spc="-5" dirty="0">
                <a:latin typeface="Calibri"/>
                <a:cs typeface="Calibri"/>
              </a:rPr>
              <a:t>nedvességi </a:t>
            </a:r>
            <a:r>
              <a:rPr sz="2000" spc="-15" dirty="0">
                <a:latin typeface="Calibri"/>
                <a:cs typeface="Calibri"/>
              </a:rPr>
              <a:t>értékek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mellett.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Az f = 100% </a:t>
            </a:r>
            <a:r>
              <a:rPr sz="2000" spc="-10" dirty="0">
                <a:latin typeface="Calibri"/>
                <a:cs typeface="Calibri"/>
              </a:rPr>
              <a:t>relatív </a:t>
            </a:r>
            <a:r>
              <a:rPr sz="2000" spc="-5" dirty="0">
                <a:latin typeface="Calibri"/>
                <a:cs typeface="Calibri"/>
              </a:rPr>
              <a:t>nedvességhez </a:t>
            </a:r>
            <a:r>
              <a:rPr sz="2000" spc="-20" dirty="0">
                <a:latin typeface="Calibri"/>
                <a:cs typeface="Calibri"/>
              </a:rPr>
              <a:t>tartozó </a:t>
            </a:r>
            <a:r>
              <a:rPr sz="2000" spc="-5" dirty="0">
                <a:latin typeface="Calibri"/>
                <a:cs typeface="Calibri"/>
              </a:rPr>
              <a:t>görbe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telítettségi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görbe.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5926" y="3503421"/>
            <a:ext cx="24676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kék </a:t>
            </a:r>
            <a:r>
              <a:rPr sz="2000" spc="-10" dirty="0">
                <a:latin typeface="Calibri"/>
                <a:cs typeface="Calibri"/>
              </a:rPr>
              <a:t>telítettségi </a:t>
            </a:r>
            <a:r>
              <a:rPr sz="2000" spc="-5" dirty="0">
                <a:latin typeface="Calibri"/>
                <a:cs typeface="Calibri"/>
              </a:rPr>
              <a:t>görbe  mutatja, hogy </a:t>
            </a:r>
            <a:r>
              <a:rPr sz="2000" spc="-10" dirty="0">
                <a:latin typeface="Calibri"/>
                <a:cs typeface="Calibri"/>
              </a:rPr>
              <a:t>mennyi  vízgőzt képes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befogadni 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adott  </a:t>
            </a:r>
            <a:r>
              <a:rPr sz="2000" spc="-10" dirty="0">
                <a:latin typeface="Calibri"/>
                <a:cs typeface="Calibri"/>
              </a:rPr>
              <a:t>hőmérsékleten.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7944" y="2621356"/>
            <a:ext cx="19037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0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°C-on például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telítési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abszolút 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nedvesség 4,8</a:t>
            </a:r>
            <a:r>
              <a:rPr sz="18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g/m</a:t>
            </a:r>
            <a:r>
              <a:rPr sz="1800" spc="22" baseline="25462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endParaRPr sz="1800" baseline="25462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71600" y="5086350"/>
            <a:ext cx="2633980" cy="571500"/>
            <a:chOff x="1371600" y="5086350"/>
            <a:chExt cx="2633980" cy="571500"/>
          </a:xfrm>
        </p:grpSpPr>
        <p:sp>
          <p:nvSpPr>
            <p:cNvPr id="7" name="object 7"/>
            <p:cNvSpPr/>
            <p:nvPr/>
          </p:nvSpPr>
          <p:spPr>
            <a:xfrm>
              <a:off x="3557651" y="56340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1125" y="5367400"/>
              <a:ext cx="2176780" cy="281305"/>
            </a:xfrm>
            <a:custGeom>
              <a:avLst/>
              <a:gdLst/>
              <a:ahLst/>
              <a:cxnLst/>
              <a:rect l="l" t="t" r="r" b="b"/>
              <a:pathLst>
                <a:path w="2176779" h="281304">
                  <a:moveTo>
                    <a:pt x="2176526" y="280924"/>
                  </a:moveTo>
                  <a:lnTo>
                    <a:pt x="2171700" y="0"/>
                  </a:lnTo>
                </a:path>
                <a:path w="2176779" h="281304">
                  <a:moveTo>
                    <a:pt x="216700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125" y="5095875"/>
              <a:ext cx="2614930" cy="552450"/>
            </a:xfrm>
            <a:custGeom>
              <a:avLst/>
              <a:gdLst/>
              <a:ahLst/>
              <a:cxnLst/>
              <a:rect l="l" t="t" r="r" b="b"/>
              <a:pathLst>
                <a:path w="2614929" h="552450">
                  <a:moveTo>
                    <a:pt x="2614676" y="552450"/>
                  </a:moveTo>
                  <a:lnTo>
                    <a:pt x="2609850" y="0"/>
                  </a:lnTo>
                </a:path>
                <a:path w="2614929" h="552450">
                  <a:moveTo>
                    <a:pt x="2609850" y="0"/>
                  </a:moveTo>
                  <a:lnTo>
                    <a:pt x="0" y="9525"/>
                  </a:lnTo>
                </a:path>
              </a:pathLst>
            </a:custGeom>
            <a:ln w="1905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75533" y="3910710"/>
            <a:ext cx="188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10 </a:t>
            </a:r>
            <a:r>
              <a:rPr sz="1800" baseline="25462" dirty="0">
                <a:solidFill>
                  <a:srgbClr val="C55A11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C </a:t>
            </a:r>
            <a:r>
              <a:rPr sz="1800" spc="-5" dirty="0">
                <a:solidFill>
                  <a:srgbClr val="C55A11"/>
                </a:solidFill>
                <a:latin typeface="Calibri"/>
                <a:cs typeface="Calibri"/>
              </a:rPr>
              <a:t>–on 9,4</a:t>
            </a:r>
            <a:r>
              <a:rPr sz="1800" spc="-4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C55A11"/>
                </a:solidFill>
                <a:latin typeface="Calibri"/>
                <a:cs typeface="Calibri"/>
              </a:rPr>
              <a:t>g/m</a:t>
            </a:r>
            <a:r>
              <a:rPr sz="1800" spc="15" baseline="25462" dirty="0">
                <a:solidFill>
                  <a:srgbClr val="C55A11"/>
                </a:solidFill>
                <a:latin typeface="Calibri"/>
                <a:cs typeface="Calibri"/>
              </a:rPr>
              <a:t>3</a:t>
            </a:r>
            <a:r>
              <a:rPr sz="1800" spc="10" dirty="0">
                <a:solidFill>
                  <a:srgbClr val="C55A11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87676" y="3522345"/>
            <a:ext cx="1942464" cy="1845310"/>
            <a:chOff x="1987676" y="3522345"/>
            <a:chExt cx="1942464" cy="1845310"/>
          </a:xfrm>
        </p:grpSpPr>
        <p:sp>
          <p:nvSpPr>
            <p:cNvPr id="12" name="object 12"/>
            <p:cNvSpPr/>
            <p:nvPr/>
          </p:nvSpPr>
          <p:spPr>
            <a:xfrm>
              <a:off x="1987676" y="3522345"/>
              <a:ext cx="1560830" cy="1845310"/>
            </a:xfrm>
            <a:custGeom>
              <a:avLst/>
              <a:gdLst/>
              <a:ahLst/>
              <a:cxnLst/>
              <a:rect l="l" t="t" r="r" b="b"/>
              <a:pathLst>
                <a:path w="1560829" h="1845310">
                  <a:moveTo>
                    <a:pt x="1506380" y="1790876"/>
                  </a:moveTo>
                  <a:lnTo>
                    <a:pt x="1482089" y="1811401"/>
                  </a:lnTo>
                  <a:lnTo>
                    <a:pt x="1560449" y="1844928"/>
                  </a:lnTo>
                  <a:lnTo>
                    <a:pt x="1549623" y="1800605"/>
                  </a:lnTo>
                  <a:lnTo>
                    <a:pt x="1514602" y="1800605"/>
                  </a:lnTo>
                  <a:lnTo>
                    <a:pt x="1506380" y="1790876"/>
                  </a:lnTo>
                  <a:close/>
                </a:path>
                <a:path w="1560829" h="1845310">
                  <a:moveTo>
                    <a:pt x="1516081" y="1782678"/>
                  </a:moveTo>
                  <a:lnTo>
                    <a:pt x="1506380" y="1790876"/>
                  </a:lnTo>
                  <a:lnTo>
                    <a:pt x="1514602" y="1800605"/>
                  </a:lnTo>
                  <a:lnTo>
                    <a:pt x="1524253" y="1792351"/>
                  </a:lnTo>
                  <a:lnTo>
                    <a:pt x="1516081" y="1782678"/>
                  </a:lnTo>
                  <a:close/>
                </a:path>
                <a:path w="1560829" h="1845310">
                  <a:moveTo>
                    <a:pt x="1540256" y="1762252"/>
                  </a:moveTo>
                  <a:lnTo>
                    <a:pt x="1516081" y="1782678"/>
                  </a:lnTo>
                  <a:lnTo>
                    <a:pt x="1524253" y="1792351"/>
                  </a:lnTo>
                  <a:lnTo>
                    <a:pt x="1514602" y="1800605"/>
                  </a:lnTo>
                  <a:lnTo>
                    <a:pt x="1549623" y="1800605"/>
                  </a:lnTo>
                  <a:lnTo>
                    <a:pt x="1540256" y="1762252"/>
                  </a:lnTo>
                  <a:close/>
                </a:path>
                <a:path w="1560829" h="1845310">
                  <a:moveTo>
                    <a:pt x="9779" y="0"/>
                  </a:moveTo>
                  <a:lnTo>
                    <a:pt x="0" y="8254"/>
                  </a:lnTo>
                  <a:lnTo>
                    <a:pt x="1506380" y="1790876"/>
                  </a:lnTo>
                  <a:lnTo>
                    <a:pt x="1516081" y="1782678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49522" y="4212463"/>
              <a:ext cx="381000" cy="768985"/>
            </a:xfrm>
            <a:custGeom>
              <a:avLst/>
              <a:gdLst/>
              <a:ahLst/>
              <a:cxnLst/>
              <a:rect l="l" t="t" r="r" b="b"/>
              <a:pathLst>
                <a:path w="381000" h="768985">
                  <a:moveTo>
                    <a:pt x="340529" y="703267"/>
                  </a:moveTo>
                  <a:lnTo>
                    <a:pt x="312038" y="717169"/>
                  </a:lnTo>
                  <a:lnTo>
                    <a:pt x="379602" y="768985"/>
                  </a:lnTo>
                  <a:lnTo>
                    <a:pt x="380170" y="714629"/>
                  </a:lnTo>
                  <a:lnTo>
                    <a:pt x="346075" y="714629"/>
                  </a:lnTo>
                  <a:lnTo>
                    <a:pt x="340529" y="703267"/>
                  </a:lnTo>
                  <a:close/>
                </a:path>
                <a:path w="381000" h="768985">
                  <a:moveTo>
                    <a:pt x="351914" y="697712"/>
                  </a:moveTo>
                  <a:lnTo>
                    <a:pt x="340529" y="703267"/>
                  </a:lnTo>
                  <a:lnTo>
                    <a:pt x="346075" y="714629"/>
                  </a:lnTo>
                  <a:lnTo>
                    <a:pt x="357504" y="709168"/>
                  </a:lnTo>
                  <a:lnTo>
                    <a:pt x="351914" y="697712"/>
                  </a:lnTo>
                  <a:close/>
                </a:path>
                <a:path w="381000" h="768985">
                  <a:moveTo>
                    <a:pt x="380491" y="683768"/>
                  </a:moveTo>
                  <a:lnTo>
                    <a:pt x="351914" y="697712"/>
                  </a:lnTo>
                  <a:lnTo>
                    <a:pt x="357504" y="709168"/>
                  </a:lnTo>
                  <a:lnTo>
                    <a:pt x="346075" y="714629"/>
                  </a:lnTo>
                  <a:lnTo>
                    <a:pt x="380170" y="714629"/>
                  </a:lnTo>
                  <a:lnTo>
                    <a:pt x="380491" y="683768"/>
                  </a:lnTo>
                  <a:close/>
                </a:path>
                <a:path w="381000" h="768985">
                  <a:moveTo>
                    <a:pt x="11429" y="0"/>
                  </a:moveTo>
                  <a:lnTo>
                    <a:pt x="0" y="5587"/>
                  </a:lnTo>
                  <a:lnTo>
                    <a:pt x="340529" y="703267"/>
                  </a:lnTo>
                  <a:lnTo>
                    <a:pt x="351914" y="697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40866" y="6460032"/>
            <a:ext cx="4250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  <a:hlinkClick r:id="rId3"/>
              </a:rPr>
              <a:t>http://elte.prompt.hu/sites/default/files/tananyagok/meteorologia/ch03s03.html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279882"/>
            <a:ext cx="6492240" cy="378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835" y="145542"/>
            <a:ext cx="6506209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A </a:t>
            </a:r>
            <a:r>
              <a:rPr sz="3100" spc="-20" dirty="0"/>
              <a:t>levegő </a:t>
            </a:r>
            <a:r>
              <a:rPr sz="3100" spc="-10" dirty="0"/>
              <a:t>nedvességtartalmának</a:t>
            </a:r>
            <a:r>
              <a:rPr sz="3100" spc="55" dirty="0"/>
              <a:t> </a:t>
            </a:r>
            <a:r>
              <a:rPr sz="3100" spc="-15" dirty="0"/>
              <a:t>mérése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27126" y="816101"/>
            <a:ext cx="7983855" cy="231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meteorológiai </a:t>
            </a:r>
            <a:r>
              <a:rPr sz="2000" spc="-15" dirty="0">
                <a:latin typeface="Calibri"/>
                <a:cs typeface="Calibri"/>
              </a:rPr>
              <a:t>gyakorlatban </a:t>
            </a:r>
            <a:r>
              <a:rPr sz="2000" spc="-10" dirty="0">
                <a:latin typeface="Calibri"/>
                <a:cs typeface="Calibri"/>
              </a:rPr>
              <a:t>különböző elven </a:t>
            </a:r>
            <a:r>
              <a:rPr sz="2000" spc="-15" dirty="0">
                <a:latin typeface="Calibri"/>
                <a:cs typeface="Calibri"/>
              </a:rPr>
              <a:t>működő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nedvességmérő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műszerek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használatosak.</a:t>
            </a:r>
            <a:endParaRPr sz="2000">
              <a:latin typeface="Calibri"/>
              <a:cs typeface="Calibri"/>
            </a:endParaRPr>
          </a:p>
          <a:p>
            <a:pPr marL="355600" marR="109220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nedvszívó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higrométerek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relatív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nedvességet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mérik</a:t>
            </a:r>
            <a:r>
              <a:rPr sz="2000" spc="-10" dirty="0">
                <a:latin typeface="Calibri"/>
                <a:cs typeface="Calibri"/>
              </a:rPr>
              <a:t>. Működésük </a:t>
            </a:r>
            <a:r>
              <a:rPr sz="2000" spc="-15" dirty="0">
                <a:latin typeface="Calibri"/>
                <a:cs typeface="Calibri"/>
              </a:rPr>
              <a:t>azon  </a:t>
            </a:r>
            <a:r>
              <a:rPr sz="2000" spc="-5" dirty="0">
                <a:latin typeface="Calibri"/>
                <a:cs typeface="Calibri"/>
              </a:rPr>
              <a:t>alapszik, </a:t>
            </a:r>
            <a:r>
              <a:rPr sz="2000" dirty="0">
                <a:latin typeface="Calibri"/>
                <a:cs typeface="Calibri"/>
              </a:rPr>
              <a:t>hogy </a:t>
            </a:r>
            <a:r>
              <a:rPr sz="2000" spc="-15" dirty="0">
                <a:latin typeface="Calibri"/>
                <a:cs typeface="Calibri"/>
              </a:rPr>
              <a:t>bizonyos </a:t>
            </a:r>
            <a:r>
              <a:rPr sz="2000" spc="-10" dirty="0">
                <a:latin typeface="Calibri"/>
                <a:cs typeface="Calibri"/>
              </a:rPr>
              <a:t>anyagok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nedvesség </a:t>
            </a:r>
            <a:r>
              <a:rPr sz="2000" spc="-10" dirty="0">
                <a:latin typeface="Calibri"/>
                <a:cs typeface="Calibri"/>
              </a:rPr>
              <a:t>hatására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megváltoztatják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tulajdonságaikat </a:t>
            </a:r>
            <a:r>
              <a:rPr sz="2000" dirty="0">
                <a:latin typeface="Calibri"/>
                <a:cs typeface="Calibri"/>
              </a:rPr>
              <a:t>(pl. </a:t>
            </a:r>
            <a:r>
              <a:rPr sz="2000" spc="-5" dirty="0">
                <a:latin typeface="Calibri"/>
                <a:cs typeface="Calibri"/>
              </a:rPr>
              <a:t>alakjukat,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méretüket).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gyakorlatban </a:t>
            </a:r>
            <a:r>
              <a:rPr sz="2000" spc="-5" dirty="0">
                <a:latin typeface="Calibri"/>
                <a:cs typeface="Calibri"/>
              </a:rPr>
              <a:t>megfelelően </a:t>
            </a:r>
            <a:r>
              <a:rPr sz="2000" spc="-25" dirty="0">
                <a:latin typeface="Calibri"/>
                <a:cs typeface="Calibri"/>
              </a:rPr>
              <a:t>kezelt </a:t>
            </a:r>
            <a:r>
              <a:rPr sz="2000" dirty="0">
                <a:latin typeface="Calibri"/>
                <a:cs typeface="Calibri"/>
              </a:rPr>
              <a:t>emberi </a:t>
            </a:r>
            <a:r>
              <a:rPr sz="2000" spc="-10" dirty="0">
                <a:latin typeface="Calibri"/>
                <a:cs typeface="Calibri"/>
              </a:rPr>
              <a:t>hajszálat, </a:t>
            </a:r>
            <a:r>
              <a:rPr sz="2000" spc="-5" dirty="0">
                <a:latin typeface="Calibri"/>
                <a:cs typeface="Calibri"/>
              </a:rPr>
              <a:t>vagy állati gyomorból  </a:t>
            </a:r>
            <a:r>
              <a:rPr sz="2000" spc="-20" dirty="0">
                <a:latin typeface="Calibri"/>
                <a:cs typeface="Calibri"/>
              </a:rPr>
              <a:t>készített </a:t>
            </a:r>
            <a:r>
              <a:rPr sz="2000" dirty="0">
                <a:latin typeface="Calibri"/>
                <a:cs typeface="Calibri"/>
              </a:rPr>
              <a:t>un. </a:t>
            </a:r>
            <a:r>
              <a:rPr sz="2000" spc="-10" dirty="0">
                <a:latin typeface="Calibri"/>
                <a:cs typeface="Calibri"/>
              </a:rPr>
              <a:t>aranyütő hártyát </a:t>
            </a:r>
            <a:r>
              <a:rPr sz="2000" dirty="0">
                <a:latin typeface="Calibri"/>
                <a:cs typeface="Calibri"/>
              </a:rPr>
              <a:t>használnak a </a:t>
            </a:r>
            <a:r>
              <a:rPr sz="2000" spc="-5" dirty="0">
                <a:latin typeface="Calibri"/>
                <a:cs typeface="Calibri"/>
              </a:rPr>
              <a:t>nedvességmérés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céljára.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06219" y="3202177"/>
            <a:ext cx="4421251" cy="2106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124" y="5552033"/>
            <a:ext cx="77597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Hajszálas </a:t>
            </a:r>
            <a:r>
              <a:rPr sz="2000" spc="-25" dirty="0">
                <a:latin typeface="Calibri"/>
                <a:cs typeface="Calibri"/>
              </a:rPr>
              <a:t>higrográf.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hajszálkötegek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relatív nedvességtartalmának  függvényében </a:t>
            </a:r>
            <a:r>
              <a:rPr sz="2000" spc="-15" dirty="0">
                <a:latin typeface="Calibri"/>
                <a:cs typeface="Calibri"/>
              </a:rPr>
              <a:t>eltérő </a:t>
            </a:r>
            <a:r>
              <a:rPr sz="2000" spc="-5" dirty="0">
                <a:latin typeface="Calibri"/>
                <a:cs typeface="Calibri"/>
              </a:rPr>
              <a:t>mértékben nyúlnak meg.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változást </a:t>
            </a:r>
            <a:r>
              <a:rPr sz="2000" dirty="0">
                <a:latin typeface="Calibri"/>
                <a:cs typeface="Calibri"/>
              </a:rPr>
              <a:t>egy </a:t>
            </a:r>
            <a:r>
              <a:rPr sz="2000" spc="-15" dirty="0">
                <a:latin typeface="Calibri"/>
                <a:cs typeface="Calibri"/>
              </a:rPr>
              <a:t>írókar  </a:t>
            </a:r>
            <a:r>
              <a:rPr sz="2000" spc="-10" dirty="0">
                <a:latin typeface="Calibri"/>
                <a:cs typeface="Calibri"/>
              </a:rPr>
              <a:t>segítségével </a:t>
            </a:r>
            <a:r>
              <a:rPr sz="2000" dirty="0">
                <a:latin typeface="Calibri"/>
                <a:cs typeface="Calibri"/>
              </a:rPr>
              <a:t>egy </a:t>
            </a:r>
            <a:r>
              <a:rPr sz="2000" spc="-10" dirty="0">
                <a:latin typeface="Calibri"/>
                <a:cs typeface="Calibri"/>
              </a:rPr>
              <a:t>forgóhengeren </a:t>
            </a:r>
            <a:r>
              <a:rPr sz="2000" spc="-15" dirty="0">
                <a:latin typeface="Calibri"/>
                <a:cs typeface="Calibri"/>
              </a:rPr>
              <a:t>elhelyezett </a:t>
            </a:r>
            <a:r>
              <a:rPr sz="2000" spc="-5" dirty="0">
                <a:latin typeface="Calibri"/>
                <a:cs typeface="Calibri"/>
              </a:rPr>
              <a:t>papírlapra </a:t>
            </a:r>
            <a:r>
              <a:rPr sz="2000" spc="-10" dirty="0">
                <a:latin typeface="Calibri"/>
                <a:cs typeface="Calibri"/>
              </a:rPr>
              <a:t>rögzíti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műszer.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9781" y="4281678"/>
            <a:ext cx="16567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ábra forrása:  </a:t>
            </a:r>
            <a:r>
              <a:rPr sz="1000" spc="-5" dirty="0">
                <a:latin typeface="Calibri"/>
                <a:cs typeface="Calibri"/>
                <a:hlinkClick r:id="rId4"/>
              </a:rPr>
              <a:t>http://elte.prompt.hu/sites/def </a:t>
            </a:r>
            <a:r>
              <a:rPr sz="1000" spc="-5" dirty="0">
                <a:latin typeface="Calibri"/>
                <a:cs typeface="Calibri"/>
              </a:rPr>
              <a:t> ault/files/tananyagok/meteorol  ogia/ch03s03.html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244" y="232646"/>
            <a:ext cx="4055364" cy="419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7763" y="110489"/>
            <a:ext cx="4071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légkör</a:t>
            </a:r>
            <a:r>
              <a:rPr spc="-2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állapotjelzői</a:t>
            </a:r>
          </a:p>
        </p:txBody>
      </p:sp>
      <p:sp>
        <p:nvSpPr>
          <p:cNvPr id="4" name="object 4"/>
          <p:cNvSpPr/>
          <p:nvPr/>
        </p:nvSpPr>
        <p:spPr>
          <a:xfrm>
            <a:off x="3142488" y="2428367"/>
            <a:ext cx="231775" cy="1017905"/>
          </a:xfrm>
          <a:custGeom>
            <a:avLst/>
            <a:gdLst/>
            <a:ahLst/>
            <a:cxnLst/>
            <a:rect l="l" t="t" r="r" b="b"/>
            <a:pathLst>
              <a:path w="231775" h="1017904">
                <a:moveTo>
                  <a:pt x="0" y="0"/>
                </a:moveTo>
                <a:lnTo>
                  <a:pt x="45100" y="1535"/>
                </a:lnTo>
                <a:lnTo>
                  <a:pt x="81915" y="5715"/>
                </a:lnTo>
                <a:lnTo>
                  <a:pt x="106727" y="11894"/>
                </a:lnTo>
                <a:lnTo>
                  <a:pt x="115824" y="19431"/>
                </a:lnTo>
                <a:lnTo>
                  <a:pt x="115824" y="489458"/>
                </a:lnTo>
                <a:lnTo>
                  <a:pt x="124940" y="496974"/>
                </a:lnTo>
                <a:lnTo>
                  <a:pt x="149796" y="503110"/>
                </a:lnTo>
                <a:lnTo>
                  <a:pt x="186654" y="507245"/>
                </a:lnTo>
                <a:lnTo>
                  <a:pt x="231775" y="508762"/>
                </a:lnTo>
                <a:lnTo>
                  <a:pt x="186654" y="510278"/>
                </a:lnTo>
                <a:lnTo>
                  <a:pt x="149796" y="514413"/>
                </a:lnTo>
                <a:lnTo>
                  <a:pt x="124940" y="520549"/>
                </a:lnTo>
                <a:lnTo>
                  <a:pt x="115824" y="528066"/>
                </a:lnTo>
                <a:lnTo>
                  <a:pt x="115824" y="998220"/>
                </a:lnTo>
                <a:lnTo>
                  <a:pt x="106727" y="1005736"/>
                </a:lnTo>
                <a:lnTo>
                  <a:pt x="81914" y="1011872"/>
                </a:lnTo>
                <a:lnTo>
                  <a:pt x="45100" y="1016007"/>
                </a:lnTo>
                <a:lnTo>
                  <a:pt x="0" y="1017524"/>
                </a:lnTo>
              </a:path>
            </a:pathLst>
          </a:custGeom>
          <a:ln w="381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7763" y="711200"/>
            <a:ext cx="7621270" cy="21850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Már </a:t>
            </a:r>
            <a:r>
              <a:rPr sz="2000" spc="-5" dirty="0">
                <a:latin typeface="Calibri"/>
                <a:cs typeface="Calibri"/>
              </a:rPr>
              <a:t>tanultuk,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spc="-5" dirty="0">
                <a:latin typeface="Calibri"/>
                <a:cs typeface="Calibri"/>
              </a:rPr>
              <a:t>anyag, </a:t>
            </a:r>
            <a:r>
              <a:rPr sz="2000" dirty="0">
                <a:latin typeface="Calibri"/>
                <a:cs typeface="Calibri"/>
              </a:rPr>
              <a:t>amelynek </a:t>
            </a:r>
            <a:r>
              <a:rPr sz="2000" spc="-5" dirty="0">
                <a:latin typeface="Calibri"/>
                <a:cs typeface="Calibri"/>
              </a:rPr>
              <a:t>jól </a:t>
            </a:r>
            <a:r>
              <a:rPr sz="2000" spc="-15" dirty="0">
                <a:latin typeface="Calibri"/>
                <a:cs typeface="Calibri"/>
              </a:rPr>
              <a:t>meghatározható </a:t>
            </a:r>
            <a:r>
              <a:rPr sz="2000" spc="-10" dirty="0">
                <a:latin typeface="Calibri"/>
                <a:cs typeface="Calibri"/>
              </a:rPr>
              <a:t>fizikai  </a:t>
            </a:r>
            <a:r>
              <a:rPr sz="2000" spc="-5" dirty="0">
                <a:latin typeface="Calibri"/>
                <a:cs typeface="Calibri"/>
              </a:rPr>
              <a:t>tulajdonságai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vannak.</a:t>
            </a:r>
            <a:endParaRPr sz="2000">
              <a:latin typeface="Calibri"/>
              <a:cs typeface="Calibri"/>
            </a:endParaRPr>
          </a:p>
          <a:p>
            <a:pPr marL="241300" marR="688975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Nézzük meg. hogy melyek </a:t>
            </a:r>
            <a:r>
              <a:rPr sz="2000" spc="-15" dirty="0">
                <a:latin typeface="Calibri"/>
                <a:cs typeface="Calibri"/>
              </a:rPr>
              <a:t>azok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állapotjelzők, amellyel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légkör  </a:t>
            </a:r>
            <a:r>
              <a:rPr sz="2000" spc="-5" dirty="0">
                <a:latin typeface="Calibri"/>
                <a:cs typeface="Calibri"/>
              </a:rPr>
              <a:t>tulajdonságait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leírhatjuk.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Ezek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állapotjelzők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időjárási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elemek</a:t>
            </a:r>
            <a:endParaRPr sz="2000">
              <a:latin typeface="Calibri"/>
              <a:cs typeface="Calibri"/>
            </a:endParaRPr>
          </a:p>
          <a:p>
            <a:pPr marR="45085" algn="ctr">
              <a:lnSpc>
                <a:spcPct val="100000"/>
              </a:lnSpc>
              <a:spcBef>
                <a:spcPts val="1789"/>
              </a:spcBef>
            </a:pPr>
            <a:r>
              <a:rPr sz="1800" spc="-15" dirty="0">
                <a:latin typeface="Calibri"/>
                <a:cs typeface="Calibri"/>
              </a:rPr>
              <a:t>ezek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gázok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ismert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42488" y="5067427"/>
            <a:ext cx="231775" cy="1017905"/>
          </a:xfrm>
          <a:custGeom>
            <a:avLst/>
            <a:gdLst/>
            <a:ahLst/>
            <a:cxnLst/>
            <a:rect l="l" t="t" r="r" b="b"/>
            <a:pathLst>
              <a:path w="231775" h="1017904">
                <a:moveTo>
                  <a:pt x="0" y="0"/>
                </a:moveTo>
                <a:lnTo>
                  <a:pt x="45100" y="1516"/>
                </a:lnTo>
                <a:lnTo>
                  <a:pt x="81915" y="5651"/>
                </a:lnTo>
                <a:lnTo>
                  <a:pt x="106727" y="11787"/>
                </a:lnTo>
                <a:lnTo>
                  <a:pt x="115824" y="19304"/>
                </a:lnTo>
                <a:lnTo>
                  <a:pt x="115824" y="489458"/>
                </a:lnTo>
                <a:lnTo>
                  <a:pt x="124940" y="496974"/>
                </a:lnTo>
                <a:lnTo>
                  <a:pt x="149796" y="503110"/>
                </a:lnTo>
                <a:lnTo>
                  <a:pt x="186654" y="507245"/>
                </a:lnTo>
                <a:lnTo>
                  <a:pt x="231775" y="508762"/>
                </a:lnTo>
                <a:lnTo>
                  <a:pt x="186654" y="510277"/>
                </a:lnTo>
                <a:lnTo>
                  <a:pt x="149796" y="514408"/>
                </a:lnTo>
                <a:lnTo>
                  <a:pt x="124940" y="520533"/>
                </a:lnTo>
                <a:lnTo>
                  <a:pt x="115824" y="528027"/>
                </a:lnTo>
                <a:lnTo>
                  <a:pt x="115824" y="998118"/>
                </a:lnTo>
                <a:lnTo>
                  <a:pt x="106727" y="1005637"/>
                </a:lnTo>
                <a:lnTo>
                  <a:pt x="81914" y="1011777"/>
                </a:lnTo>
                <a:lnTo>
                  <a:pt x="45100" y="1015917"/>
                </a:lnTo>
                <a:lnTo>
                  <a:pt x="0" y="1017435"/>
                </a:lnTo>
              </a:path>
            </a:pathLst>
          </a:custGeom>
          <a:ln w="381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1052" y="5222201"/>
            <a:ext cx="3595370" cy="646430"/>
          </a:xfrm>
          <a:custGeom>
            <a:avLst/>
            <a:gdLst/>
            <a:ahLst/>
            <a:cxnLst/>
            <a:rect l="l" t="t" r="r" b="b"/>
            <a:pathLst>
              <a:path w="3595370" h="646429">
                <a:moveTo>
                  <a:pt x="3595370" y="0"/>
                </a:moveTo>
                <a:lnTo>
                  <a:pt x="0" y="0"/>
                </a:lnTo>
                <a:lnTo>
                  <a:pt x="0" y="646328"/>
                </a:lnTo>
                <a:lnTo>
                  <a:pt x="3595370" y="646328"/>
                </a:lnTo>
                <a:lnTo>
                  <a:pt x="3595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89609" y="2403855"/>
          <a:ext cx="7609204" cy="4348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9495"/>
                <a:gridCol w="285750"/>
                <a:gridCol w="2936239"/>
                <a:gridCol w="2077720"/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hőmérséklet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légnyomás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14"/>
                        </a:lnSpc>
                        <a:spcBef>
                          <a:spcPts val="8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állapotjelzői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légsűrűség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légnedvesség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vízgőzre,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mint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vendéganyagra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felhőzet</a:t>
                      </a:r>
                      <a:r>
                        <a:rPr sz="1800" b="1" spc="-45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(borultság)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kicsapódott vízgőz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jelenléte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látástávolság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vízgőz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és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szennyezőanyagok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jelenlétére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szél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levegő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Földhöz viszonyított mozgási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állapota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felhőalakok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9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csapadékfajták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77825">
                        <a:lnSpc>
                          <a:spcPts val="119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légkörben lejátszódó fizikai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ts val="163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folyamatok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indikátorai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légelektromosság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napfénytartam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1440" marR="1657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ez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az az egy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időjárási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elem, amely az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időjárást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jellemzi,  de nem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levegő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állapotára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2043" y="3965447"/>
            <a:ext cx="8293734" cy="2296795"/>
            <a:chOff x="352043" y="3965447"/>
            <a:chExt cx="8293734" cy="2296795"/>
          </a:xfrm>
        </p:grpSpPr>
        <p:sp>
          <p:nvSpPr>
            <p:cNvPr id="4" name="object 4"/>
            <p:cNvSpPr/>
            <p:nvPr/>
          </p:nvSpPr>
          <p:spPr>
            <a:xfrm>
              <a:off x="352043" y="3965447"/>
              <a:ext cx="8293608" cy="979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043" y="4623815"/>
              <a:ext cx="7481316" cy="979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043" y="5282183"/>
              <a:ext cx="3182111" cy="9799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6381" y="4109466"/>
            <a:ext cx="7385684" cy="20739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75"/>
              </a:spcBef>
              <a:tabLst>
                <a:tab pos="519430" algn="l"/>
              </a:tabLst>
            </a:pPr>
            <a:r>
              <a:rPr sz="4800" dirty="0"/>
              <a:t>A	</a:t>
            </a:r>
            <a:r>
              <a:rPr sz="4800" spc="-25" dirty="0"/>
              <a:t>témához </a:t>
            </a:r>
            <a:r>
              <a:rPr sz="4800" spc="-10" dirty="0"/>
              <a:t>kapcsolódó </a:t>
            </a:r>
            <a:r>
              <a:rPr sz="4800" spc="-15" dirty="0"/>
              <a:t>egyéb  </a:t>
            </a:r>
            <a:r>
              <a:rPr sz="4800" spc="-10" dirty="0"/>
              <a:t>tudnivalók, </a:t>
            </a:r>
            <a:r>
              <a:rPr sz="4800" spc="-25" dirty="0"/>
              <a:t>érdekességek,  feladatok</a:t>
            </a:r>
            <a:endParaRPr sz="4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983" y="1294014"/>
            <a:ext cx="8370132" cy="5297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980" y="388366"/>
            <a:ext cx="7245984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75945" marR="5080" indent="-5638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44536A"/>
                </a:solidFill>
              </a:rPr>
              <a:t>Az alábbi </a:t>
            </a:r>
            <a:r>
              <a:rPr sz="2800" spc="-20" dirty="0">
                <a:solidFill>
                  <a:srgbClr val="44536A"/>
                </a:solidFill>
              </a:rPr>
              <a:t>térképen </a:t>
            </a:r>
            <a:r>
              <a:rPr sz="2800" spc="-5" dirty="0">
                <a:solidFill>
                  <a:srgbClr val="44536A"/>
                </a:solidFill>
              </a:rPr>
              <a:t>a </a:t>
            </a:r>
            <a:r>
              <a:rPr sz="2800" spc="-20" dirty="0">
                <a:solidFill>
                  <a:srgbClr val="44536A"/>
                </a:solidFill>
              </a:rPr>
              <a:t>Magyarországon </a:t>
            </a:r>
            <a:r>
              <a:rPr sz="2800" spc="-10" dirty="0">
                <a:solidFill>
                  <a:srgbClr val="44536A"/>
                </a:solidFill>
              </a:rPr>
              <a:t>eddig mért  hőmérsékleti </a:t>
            </a:r>
            <a:r>
              <a:rPr sz="2800" spc="-5" dirty="0">
                <a:solidFill>
                  <a:srgbClr val="44536A"/>
                </a:solidFill>
              </a:rPr>
              <a:t>és </a:t>
            </a:r>
            <a:r>
              <a:rPr sz="2800" spc="-20" dirty="0">
                <a:solidFill>
                  <a:srgbClr val="44536A"/>
                </a:solidFill>
              </a:rPr>
              <a:t>szél </a:t>
            </a:r>
            <a:r>
              <a:rPr sz="2800" spc="-25" dirty="0">
                <a:solidFill>
                  <a:srgbClr val="44536A"/>
                </a:solidFill>
              </a:rPr>
              <a:t>rekordokat</a:t>
            </a:r>
            <a:r>
              <a:rPr sz="2800" spc="110" dirty="0">
                <a:solidFill>
                  <a:srgbClr val="44536A"/>
                </a:solidFill>
              </a:rPr>
              <a:t> </a:t>
            </a:r>
            <a:r>
              <a:rPr sz="2800" spc="-10" dirty="0">
                <a:solidFill>
                  <a:srgbClr val="44536A"/>
                </a:solidFill>
              </a:rPr>
              <a:t>láthatod.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31790" y="2183599"/>
            <a:ext cx="2265680" cy="739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 marR="168910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abszolút minimum </a:t>
            </a:r>
            <a:r>
              <a:rPr sz="1400" b="1" dirty="0">
                <a:latin typeface="Calibri"/>
                <a:cs typeface="Calibri"/>
              </a:rPr>
              <a:t>hőm.  Mis</a:t>
            </a:r>
            <a:r>
              <a:rPr sz="1400" b="1" spc="-40" dirty="0">
                <a:latin typeface="Calibri"/>
                <a:cs typeface="Calibri"/>
              </a:rPr>
              <a:t>k</a:t>
            </a:r>
            <a:r>
              <a:rPr sz="1400" b="1" dirty="0">
                <a:latin typeface="Calibri"/>
                <a:cs typeface="Calibri"/>
              </a:rPr>
              <a:t>ol</a:t>
            </a:r>
            <a:r>
              <a:rPr sz="1400" b="1" spc="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-Gö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15" dirty="0">
                <a:latin typeface="Calibri"/>
                <a:cs typeface="Calibri"/>
              </a:rPr>
              <a:t>ö</a:t>
            </a:r>
            <a:r>
              <a:rPr sz="1400" b="1" spc="-5" dirty="0">
                <a:latin typeface="Calibri"/>
                <a:cs typeface="Calibri"/>
              </a:rPr>
              <a:t>mb</a:t>
            </a:r>
            <a:r>
              <a:rPr sz="1400" b="1" spc="-15" dirty="0">
                <a:latin typeface="Calibri"/>
                <a:cs typeface="Calibri"/>
              </a:rPr>
              <a:t>ö</a:t>
            </a:r>
            <a:r>
              <a:rPr sz="1400" b="1" dirty="0">
                <a:latin typeface="Calibri"/>
                <a:cs typeface="Calibri"/>
              </a:rPr>
              <a:t>l</a:t>
            </a:r>
            <a:r>
              <a:rPr sz="1400" b="1" spc="5" dirty="0">
                <a:latin typeface="Calibri"/>
                <a:cs typeface="Calibri"/>
              </a:rPr>
              <a:t>y</a:t>
            </a:r>
            <a:r>
              <a:rPr sz="1400" b="1" spc="-10" dirty="0">
                <a:latin typeface="Calibri"/>
                <a:cs typeface="Calibri"/>
              </a:rPr>
              <a:t>tap</a:t>
            </a:r>
            <a:r>
              <a:rPr sz="1400" b="1" dirty="0">
                <a:latin typeface="Calibri"/>
                <a:cs typeface="Calibri"/>
              </a:rPr>
              <a:t>ol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-35</a:t>
            </a:r>
            <a:r>
              <a:rPr sz="1350" b="1" baseline="24691" dirty="0">
                <a:latin typeface="Calibri"/>
                <a:cs typeface="Calibri"/>
              </a:rPr>
              <a:t>0</a:t>
            </a:r>
            <a:r>
              <a:rPr sz="1400" b="1" dirty="0">
                <a:latin typeface="Calibri"/>
                <a:cs typeface="Calibri"/>
              </a:rPr>
              <a:t>C </a:t>
            </a:r>
            <a:r>
              <a:rPr sz="1400" b="1" spc="-5" dirty="0">
                <a:latin typeface="Calibri"/>
                <a:cs typeface="Calibri"/>
              </a:rPr>
              <a:t>(1940. </a:t>
            </a:r>
            <a:r>
              <a:rPr sz="1400" b="1" spc="-30" dirty="0">
                <a:latin typeface="Calibri"/>
                <a:cs typeface="Calibri"/>
              </a:rPr>
              <a:t>febr.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16.)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6639" y="4121493"/>
            <a:ext cx="2891155" cy="739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 marR="102235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latin typeface="Calibri"/>
                <a:cs typeface="Calibri"/>
              </a:rPr>
              <a:t>legalacsonyabb </a:t>
            </a:r>
            <a:r>
              <a:rPr sz="1400" b="1" dirty="0">
                <a:latin typeface="Calibri"/>
                <a:cs typeface="Calibri"/>
              </a:rPr>
              <a:t>napi </a:t>
            </a:r>
            <a:r>
              <a:rPr sz="1400" b="1" spc="-5" dirty="0">
                <a:latin typeface="Calibri"/>
                <a:cs typeface="Calibri"/>
              </a:rPr>
              <a:t>maximum</a:t>
            </a:r>
            <a:r>
              <a:rPr sz="1400" b="1" spc="-1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hőm.  </a:t>
            </a:r>
            <a:r>
              <a:rPr sz="1400" b="1" spc="-10" dirty="0">
                <a:latin typeface="Calibri"/>
                <a:cs typeface="Calibri"/>
              </a:rPr>
              <a:t>Kecskemét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-23</a:t>
            </a:r>
            <a:r>
              <a:rPr sz="1350" b="1" baseline="24691" dirty="0">
                <a:latin typeface="Calibri"/>
                <a:cs typeface="Calibri"/>
              </a:rPr>
              <a:t>0</a:t>
            </a:r>
            <a:r>
              <a:rPr sz="1400" b="1" dirty="0">
                <a:latin typeface="Calibri"/>
                <a:cs typeface="Calibri"/>
              </a:rPr>
              <a:t>C </a:t>
            </a:r>
            <a:r>
              <a:rPr sz="1400" b="1" spc="-5" dirty="0">
                <a:latin typeface="Calibri"/>
                <a:cs typeface="Calibri"/>
              </a:rPr>
              <a:t>(1942. </a:t>
            </a:r>
            <a:r>
              <a:rPr sz="1400" b="1" dirty="0">
                <a:latin typeface="Calibri"/>
                <a:cs typeface="Calibri"/>
              </a:rPr>
              <a:t>jan.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24.)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6829" y="4860163"/>
            <a:ext cx="2265680" cy="739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 marR="347980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latin typeface="Calibri"/>
                <a:cs typeface="Calibri"/>
              </a:rPr>
              <a:t>abszolút maximum</a:t>
            </a:r>
            <a:r>
              <a:rPr sz="1400" b="1" spc="-1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hőm.  Kiskumhalas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41,9</a:t>
            </a:r>
            <a:r>
              <a:rPr sz="1350" b="1" baseline="24691" dirty="0">
                <a:latin typeface="Calibri"/>
                <a:cs typeface="Calibri"/>
              </a:rPr>
              <a:t>0</a:t>
            </a:r>
            <a:r>
              <a:rPr sz="1400" b="1" dirty="0">
                <a:latin typeface="Calibri"/>
                <a:cs typeface="Calibri"/>
              </a:rPr>
              <a:t>C </a:t>
            </a:r>
            <a:r>
              <a:rPr sz="1400" b="1" spc="-5" dirty="0">
                <a:latin typeface="Calibri"/>
                <a:cs typeface="Calibri"/>
              </a:rPr>
              <a:t>(2007.júl.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3989" y="5712447"/>
            <a:ext cx="2702560" cy="739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100330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latin typeface="Calibri"/>
                <a:cs typeface="Calibri"/>
              </a:rPr>
              <a:t>legmagasabb </a:t>
            </a:r>
            <a:r>
              <a:rPr sz="1400" b="1" dirty="0">
                <a:latin typeface="Calibri"/>
                <a:cs typeface="Calibri"/>
              </a:rPr>
              <a:t>napi </a:t>
            </a:r>
            <a:r>
              <a:rPr sz="1400" b="1" spc="-5" dirty="0">
                <a:latin typeface="Calibri"/>
                <a:cs typeface="Calibri"/>
              </a:rPr>
              <a:t>minimum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hőm.  </a:t>
            </a:r>
            <a:r>
              <a:rPr sz="1400" b="1" spc="-10" dirty="0">
                <a:latin typeface="Calibri"/>
                <a:cs typeface="Calibri"/>
              </a:rPr>
              <a:t>Pécs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27,9</a:t>
            </a:r>
            <a:r>
              <a:rPr sz="1350" b="1" baseline="24691" dirty="0">
                <a:latin typeface="Calibri"/>
                <a:cs typeface="Calibri"/>
              </a:rPr>
              <a:t>0</a:t>
            </a:r>
            <a:r>
              <a:rPr sz="1400" b="1" dirty="0">
                <a:latin typeface="Calibri"/>
                <a:cs typeface="Calibri"/>
              </a:rPr>
              <a:t>C </a:t>
            </a:r>
            <a:r>
              <a:rPr sz="1400" b="1" spc="-5" dirty="0">
                <a:latin typeface="Calibri"/>
                <a:cs typeface="Calibri"/>
              </a:rPr>
              <a:t>(2007.júl.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0045" y="3990682"/>
            <a:ext cx="2538730" cy="739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120650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latin typeface="Calibri"/>
                <a:cs typeface="Calibri"/>
              </a:rPr>
              <a:t>legnagyobb regisztrált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széllökés  </a:t>
            </a:r>
            <a:r>
              <a:rPr sz="1400" b="1" spc="-5" dirty="0">
                <a:latin typeface="Calibri"/>
                <a:cs typeface="Calibri"/>
              </a:rPr>
              <a:t>Kab-hegy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47,7 </a:t>
            </a:r>
            <a:r>
              <a:rPr sz="1400" b="1" spc="-15" dirty="0">
                <a:latin typeface="Calibri"/>
                <a:cs typeface="Calibri"/>
              </a:rPr>
              <a:t>m/s </a:t>
            </a:r>
            <a:r>
              <a:rPr sz="1400" b="1" spc="-5" dirty="0">
                <a:latin typeface="Calibri"/>
                <a:cs typeface="Calibri"/>
              </a:rPr>
              <a:t>(2010. </a:t>
            </a:r>
            <a:r>
              <a:rPr sz="1400" b="1" dirty="0">
                <a:latin typeface="Calibri"/>
                <a:cs typeface="Calibri"/>
              </a:rPr>
              <a:t>dec.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9.)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7592" y="3117811"/>
            <a:ext cx="2538730" cy="739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 marR="323850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legnagyobb </a:t>
            </a:r>
            <a:r>
              <a:rPr sz="1400" b="1" dirty="0">
                <a:latin typeface="Calibri"/>
                <a:cs typeface="Calibri"/>
              </a:rPr>
              <a:t>becsült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széllökés  </a:t>
            </a:r>
            <a:r>
              <a:rPr sz="1400" b="1" dirty="0">
                <a:latin typeface="Calibri"/>
                <a:cs typeface="Calibri"/>
              </a:rPr>
              <a:t>Bia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(tornádó)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87-103 </a:t>
            </a:r>
            <a:r>
              <a:rPr sz="1400" b="1" spc="-15" dirty="0">
                <a:latin typeface="Calibri"/>
                <a:cs typeface="Calibri"/>
              </a:rPr>
              <a:t>m/s </a:t>
            </a:r>
            <a:r>
              <a:rPr sz="1400" b="1" spc="-5" dirty="0">
                <a:latin typeface="Calibri"/>
                <a:cs typeface="Calibri"/>
              </a:rPr>
              <a:t>(1924. jún.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13.)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3929" y="6473139"/>
            <a:ext cx="9664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forrás: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OMSZ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7583" y="246634"/>
            <a:ext cx="6148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536A"/>
                </a:solidFill>
              </a:rPr>
              <a:t>Az </a:t>
            </a:r>
            <a:r>
              <a:rPr sz="2800" spc="-10" dirty="0">
                <a:solidFill>
                  <a:srgbClr val="44536A"/>
                </a:solidFill>
              </a:rPr>
              <a:t>Északi-sark, </a:t>
            </a:r>
            <a:r>
              <a:rPr sz="2800" spc="-15" dirty="0">
                <a:solidFill>
                  <a:srgbClr val="44536A"/>
                </a:solidFill>
              </a:rPr>
              <a:t>vagy </a:t>
            </a:r>
            <a:r>
              <a:rPr sz="2800" spc="-5" dirty="0">
                <a:solidFill>
                  <a:srgbClr val="44536A"/>
                </a:solidFill>
              </a:rPr>
              <a:t>a </a:t>
            </a:r>
            <a:r>
              <a:rPr sz="2800" spc="-10" dirty="0">
                <a:solidFill>
                  <a:srgbClr val="44536A"/>
                </a:solidFill>
              </a:rPr>
              <a:t>Déli </a:t>
            </a:r>
            <a:r>
              <a:rPr sz="2800" spc="-5" dirty="0">
                <a:solidFill>
                  <a:srgbClr val="44536A"/>
                </a:solidFill>
              </a:rPr>
              <a:t>sark</a:t>
            </a:r>
            <a:r>
              <a:rPr sz="2800" spc="125" dirty="0">
                <a:solidFill>
                  <a:srgbClr val="44536A"/>
                </a:solidFill>
              </a:rPr>
              <a:t> </a:t>
            </a:r>
            <a:r>
              <a:rPr sz="2800" spc="-10" dirty="0">
                <a:solidFill>
                  <a:srgbClr val="44536A"/>
                </a:solidFill>
              </a:rPr>
              <a:t>hidegebb?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287390" y="3512146"/>
            <a:ext cx="3726434" cy="2791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0991" y="900430"/>
            <a:ext cx="7907655" cy="58851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440055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latin typeface="Calibri"/>
                <a:cs typeface="Calibri"/>
              </a:rPr>
              <a:t>Mindkét sarkvidékre </a:t>
            </a:r>
            <a:r>
              <a:rPr sz="2000" spc="-15" dirty="0">
                <a:latin typeface="Calibri"/>
                <a:cs typeface="Calibri"/>
              </a:rPr>
              <a:t>jellemző,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20" dirty="0">
                <a:latin typeface="Calibri"/>
                <a:cs typeface="Calibri"/>
              </a:rPr>
              <a:t>félteke </a:t>
            </a:r>
            <a:r>
              <a:rPr sz="2000" spc="-5" dirty="0">
                <a:latin typeface="Calibri"/>
                <a:cs typeface="Calibri"/>
              </a:rPr>
              <a:t>télének </a:t>
            </a:r>
            <a:r>
              <a:rPr sz="2000" spc="-10" dirty="0">
                <a:latin typeface="Calibri"/>
                <a:cs typeface="Calibri"/>
              </a:rPr>
              <a:t>folyamán </a:t>
            </a:r>
            <a:r>
              <a:rPr sz="2000" spc="-15" dirty="0">
                <a:latin typeface="Calibri"/>
                <a:cs typeface="Calibri"/>
              </a:rPr>
              <a:t>napfényt  </a:t>
            </a:r>
            <a:r>
              <a:rPr sz="2000" spc="-5" dirty="0">
                <a:latin typeface="Calibri"/>
                <a:cs typeface="Calibri"/>
              </a:rPr>
              <a:t>egyáltalán nem </a:t>
            </a:r>
            <a:r>
              <a:rPr sz="2000" spc="-10" dirty="0">
                <a:latin typeface="Calibri"/>
                <a:cs typeface="Calibri"/>
              </a:rPr>
              <a:t>kap. </a:t>
            </a:r>
            <a:r>
              <a:rPr sz="2000" spc="-15" dirty="0">
                <a:latin typeface="Calibri"/>
                <a:cs typeface="Calibri"/>
              </a:rPr>
              <a:t>Nyáron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nap </a:t>
            </a:r>
            <a:r>
              <a:rPr sz="2000" spc="-15" dirty="0">
                <a:latin typeface="Calibri"/>
                <a:cs typeface="Calibri"/>
              </a:rPr>
              <a:t>folyamatosan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horizont </a:t>
            </a:r>
            <a:r>
              <a:rPr sz="2000" spc="-20" dirty="0">
                <a:latin typeface="Calibri"/>
                <a:cs typeface="Calibri"/>
              </a:rPr>
              <a:t>felett </a:t>
            </a:r>
            <a:r>
              <a:rPr sz="2000" spc="-10" dirty="0">
                <a:latin typeface="Calibri"/>
                <a:cs typeface="Calibri"/>
              </a:rPr>
              <a:t>van,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dirty="0">
                <a:latin typeface="Calibri"/>
                <a:cs typeface="Calibri"/>
              </a:rPr>
              <a:t>csak </a:t>
            </a:r>
            <a:r>
              <a:rPr sz="2000" spc="-10" dirty="0">
                <a:latin typeface="Calibri"/>
                <a:cs typeface="Calibri"/>
              </a:rPr>
              <a:t>alacsonyan.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felszínt </a:t>
            </a:r>
            <a:r>
              <a:rPr sz="2000" spc="-10" dirty="0">
                <a:latin typeface="Calibri"/>
                <a:cs typeface="Calibri"/>
              </a:rPr>
              <a:t>elérő napsugárzás </a:t>
            </a:r>
            <a:r>
              <a:rPr sz="2000" spc="-5" dirty="0">
                <a:latin typeface="Calibri"/>
                <a:cs typeface="Calibri"/>
              </a:rPr>
              <a:t>legnagyobb </a:t>
            </a:r>
            <a:r>
              <a:rPr sz="2000" spc="-20" dirty="0">
                <a:latin typeface="Calibri"/>
                <a:cs typeface="Calibri"/>
              </a:rPr>
              <a:t>részét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fehér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hó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20"/>
              </a:spcBef>
            </a:pPr>
            <a:r>
              <a:rPr sz="2000" spc="-15" dirty="0">
                <a:latin typeface="Calibri"/>
                <a:cs typeface="Calibri"/>
              </a:rPr>
              <a:t>visszaveri. </a:t>
            </a:r>
            <a:r>
              <a:rPr sz="2000" dirty="0">
                <a:latin typeface="Calibri"/>
                <a:cs typeface="Calibri"/>
              </a:rPr>
              <a:t>Mégis a </a:t>
            </a:r>
            <a:r>
              <a:rPr sz="2000" spc="-10" dirty="0">
                <a:latin typeface="Calibri"/>
                <a:cs typeface="Calibri"/>
              </a:rPr>
              <a:t>Déli-sarké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Föld </a:t>
            </a:r>
            <a:r>
              <a:rPr sz="2000" dirty="0">
                <a:latin typeface="Calibri"/>
                <a:cs typeface="Calibri"/>
              </a:rPr>
              <a:t>leghidegebb </a:t>
            </a:r>
            <a:r>
              <a:rPr sz="2000" spc="-5" dirty="0">
                <a:latin typeface="Calibri"/>
                <a:cs typeface="Calibri"/>
              </a:rPr>
              <a:t>éghajlata, </a:t>
            </a:r>
            <a:r>
              <a:rPr sz="2000" spc="-15" dirty="0">
                <a:latin typeface="Calibri"/>
                <a:cs typeface="Calibri"/>
              </a:rPr>
              <a:t>hiszen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Déli-sark  nagy magasságban (kb. </a:t>
            </a:r>
            <a:r>
              <a:rPr sz="2000" dirty="0">
                <a:latin typeface="Calibri"/>
                <a:cs typeface="Calibri"/>
              </a:rPr>
              <a:t>3200 </a:t>
            </a:r>
            <a:r>
              <a:rPr sz="2000" spc="-5" dirty="0">
                <a:latin typeface="Calibri"/>
                <a:cs typeface="Calibri"/>
              </a:rPr>
              <a:t>m),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kontinentális szárazföld </a:t>
            </a:r>
            <a:r>
              <a:rPr sz="2000" spc="-5" dirty="0">
                <a:latin typeface="Calibri"/>
                <a:cs typeface="Calibri"/>
              </a:rPr>
              <a:t>belsejében  </a:t>
            </a:r>
            <a:r>
              <a:rPr sz="2000" spc="-15" dirty="0">
                <a:latin typeface="Calibri"/>
                <a:cs typeface="Calibri"/>
              </a:rPr>
              <a:t>helyezkedik </a:t>
            </a:r>
            <a:r>
              <a:rPr sz="2000" spc="-5" dirty="0">
                <a:latin typeface="Calibri"/>
                <a:cs typeface="Calibri"/>
              </a:rPr>
              <a:t>el, míg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Északi-sark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mivel </a:t>
            </a:r>
            <a:r>
              <a:rPr sz="2000" dirty="0">
                <a:latin typeface="Calibri"/>
                <a:cs typeface="Calibri"/>
              </a:rPr>
              <a:t>az nem </a:t>
            </a:r>
            <a:r>
              <a:rPr sz="2000" spc="-15" dirty="0">
                <a:latin typeface="Calibri"/>
                <a:cs typeface="Calibri"/>
              </a:rPr>
              <a:t>földrész </a:t>
            </a:r>
            <a:r>
              <a:rPr sz="2000" dirty="0">
                <a:latin typeface="Calibri"/>
                <a:cs typeface="Calibri"/>
              </a:rPr>
              <a:t>– a </a:t>
            </a:r>
            <a:r>
              <a:rPr sz="2000" spc="-10" dirty="0">
                <a:latin typeface="Calibri"/>
                <a:cs typeface="Calibri"/>
              </a:rPr>
              <a:t>tengerszintnél, 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óceán </a:t>
            </a:r>
            <a:r>
              <a:rPr sz="2000" spc="-20" dirty="0">
                <a:latin typeface="Calibri"/>
                <a:cs typeface="Calibri"/>
              </a:rPr>
              <a:t>közepén, </a:t>
            </a:r>
            <a:r>
              <a:rPr sz="2000" dirty="0">
                <a:latin typeface="Calibri"/>
                <a:cs typeface="Calibri"/>
              </a:rPr>
              <a:t>ahol a </a:t>
            </a:r>
            <a:r>
              <a:rPr sz="2000" spc="-5" dirty="0">
                <a:latin typeface="Calibri"/>
                <a:cs typeface="Calibri"/>
              </a:rPr>
              <a:t>tengervíz </a:t>
            </a:r>
            <a:r>
              <a:rPr sz="2000" spc="-15" dirty="0">
                <a:latin typeface="Calibri"/>
                <a:cs typeface="Calibri"/>
              </a:rPr>
              <a:t>hőtárolóként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viselkedik.</a:t>
            </a:r>
            <a:endParaRPr sz="2000">
              <a:latin typeface="Calibri"/>
              <a:cs typeface="Calibri"/>
            </a:endParaRPr>
          </a:p>
          <a:p>
            <a:pPr marL="12700" marR="387985">
              <a:lnSpc>
                <a:spcPts val="2160"/>
              </a:lnSpc>
              <a:spcBef>
                <a:spcPts val="30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déli </a:t>
            </a:r>
            <a:r>
              <a:rPr sz="2000" spc="-20" dirty="0">
                <a:latin typeface="Calibri"/>
                <a:cs typeface="Calibri"/>
              </a:rPr>
              <a:t>félteke </a:t>
            </a:r>
            <a:r>
              <a:rPr sz="2000" spc="-15" dirty="0">
                <a:latin typeface="Calibri"/>
                <a:cs typeface="Calibri"/>
              </a:rPr>
              <a:t>nyarának </a:t>
            </a:r>
            <a:r>
              <a:rPr sz="2000" spc="-20" dirty="0">
                <a:latin typeface="Calibri"/>
                <a:cs typeface="Calibri"/>
              </a:rPr>
              <a:t>közepén </a:t>
            </a:r>
            <a:r>
              <a:rPr sz="2000" spc="5" dirty="0">
                <a:latin typeface="Calibri"/>
                <a:cs typeface="Calibri"/>
              </a:rPr>
              <a:t>(január) </a:t>
            </a:r>
            <a:r>
              <a:rPr sz="2000" dirty="0">
                <a:latin typeface="Calibri"/>
                <a:cs typeface="Calibri"/>
              </a:rPr>
              <a:t>a Nap </a:t>
            </a:r>
            <a:r>
              <a:rPr sz="2000" spc="-5" dirty="0">
                <a:latin typeface="Calibri"/>
                <a:cs typeface="Calibri"/>
              </a:rPr>
              <a:t>eléri </a:t>
            </a:r>
            <a:r>
              <a:rPr sz="2000" spc="-10" dirty="0">
                <a:latin typeface="Calibri"/>
                <a:cs typeface="Calibri"/>
              </a:rPr>
              <a:t>pályája </a:t>
            </a:r>
            <a:r>
              <a:rPr sz="2000" spc="-5" dirty="0">
                <a:latin typeface="Calibri"/>
                <a:cs typeface="Calibri"/>
              </a:rPr>
              <a:t>legmagasabb  </a:t>
            </a:r>
            <a:r>
              <a:rPr sz="2000" spc="-10" dirty="0">
                <a:latin typeface="Calibri"/>
                <a:cs typeface="Calibri"/>
              </a:rPr>
              <a:t>pontját </a:t>
            </a:r>
            <a:r>
              <a:rPr sz="2000" dirty="0">
                <a:latin typeface="Calibri"/>
                <a:cs typeface="Calibri"/>
              </a:rPr>
              <a:t>(kb. 23,5˚), az </a:t>
            </a:r>
            <a:r>
              <a:rPr sz="2000" spc="-5" dirty="0">
                <a:latin typeface="Calibri"/>
                <a:cs typeface="Calibri"/>
              </a:rPr>
              <a:t>átlagos </a:t>
            </a:r>
            <a:r>
              <a:rPr sz="2000" spc="-10" dirty="0">
                <a:latin typeface="Calibri"/>
                <a:cs typeface="Calibri"/>
              </a:rPr>
              <a:t>hőmérséklet </a:t>
            </a:r>
            <a:r>
              <a:rPr sz="2000" dirty="0">
                <a:latin typeface="Calibri"/>
                <a:cs typeface="Calibri"/>
              </a:rPr>
              <a:t>-25˚C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körüli.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dirty="0">
                <a:latin typeface="Calibri"/>
                <a:cs typeface="Calibri"/>
              </a:rPr>
              <a:t>Ahogy az </a:t>
            </a:r>
            <a:r>
              <a:rPr sz="2000" spc="-5" dirty="0">
                <a:latin typeface="Calibri"/>
                <a:cs typeface="Calibri"/>
              </a:rPr>
              <a:t>év-hosszúságú </a:t>
            </a:r>
            <a:r>
              <a:rPr sz="2000" dirty="0">
                <a:latin typeface="Calibri"/>
                <a:cs typeface="Calibri"/>
              </a:rPr>
              <a:t>„nap”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lenyugváshoz </a:t>
            </a:r>
            <a:r>
              <a:rPr sz="2000" spc="-15" dirty="0">
                <a:latin typeface="Calibri"/>
                <a:cs typeface="Calibri"/>
              </a:rPr>
              <a:t>közeledik,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hőmérséklet</a:t>
            </a:r>
            <a:endParaRPr sz="2000">
              <a:latin typeface="Calibri"/>
              <a:cs typeface="Calibri"/>
            </a:endParaRPr>
          </a:p>
          <a:p>
            <a:pPr marL="12700" marR="32385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süllyedni </a:t>
            </a:r>
            <a:r>
              <a:rPr sz="2000" spc="-30" dirty="0">
                <a:latin typeface="Calibri"/>
                <a:cs typeface="Calibri"/>
              </a:rPr>
              <a:t>kezd. </a:t>
            </a:r>
            <a:r>
              <a:rPr sz="2000" spc="-10" dirty="0">
                <a:latin typeface="Calibri"/>
                <a:cs typeface="Calibri"/>
              </a:rPr>
              <a:t>Napnyugta </a:t>
            </a:r>
            <a:r>
              <a:rPr sz="2000" spc="-5" dirty="0">
                <a:latin typeface="Calibri"/>
                <a:cs typeface="Calibri"/>
              </a:rPr>
              <a:t>(március </a:t>
            </a:r>
            <a:r>
              <a:rPr sz="2000" spc="-10" dirty="0">
                <a:latin typeface="Calibri"/>
                <a:cs typeface="Calibri"/>
              </a:rPr>
              <a:t>végén) </a:t>
            </a:r>
            <a:r>
              <a:rPr sz="2000" spc="-5" dirty="0">
                <a:latin typeface="Calibri"/>
                <a:cs typeface="Calibri"/>
              </a:rPr>
              <a:t>és  </a:t>
            </a:r>
            <a:r>
              <a:rPr sz="2000" spc="-15" dirty="0">
                <a:latin typeface="Calibri"/>
                <a:cs typeface="Calibri"/>
              </a:rPr>
              <a:t>napkelte </a:t>
            </a:r>
            <a:r>
              <a:rPr sz="2000" spc="-10" dirty="0">
                <a:latin typeface="Calibri"/>
                <a:cs typeface="Calibri"/>
              </a:rPr>
              <a:t>(szeptember </a:t>
            </a:r>
            <a:r>
              <a:rPr sz="2000" spc="-5" dirty="0">
                <a:latin typeface="Calibri"/>
                <a:cs typeface="Calibri"/>
              </a:rPr>
              <a:t>végén) </a:t>
            </a:r>
            <a:r>
              <a:rPr sz="2000" spc="-10" dirty="0">
                <a:latin typeface="Calibri"/>
                <a:cs typeface="Calibri"/>
              </a:rPr>
              <a:t>időszakában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10" dirty="0">
                <a:latin typeface="Calibri"/>
                <a:cs typeface="Calibri"/>
              </a:rPr>
              <a:t>hőmérséklet </a:t>
            </a:r>
            <a:r>
              <a:rPr sz="2000" spc="-5" dirty="0">
                <a:latin typeface="Calibri"/>
                <a:cs typeface="Calibri"/>
              </a:rPr>
              <a:t>-45˚C, </a:t>
            </a:r>
            <a:r>
              <a:rPr sz="2000" spc="-10" dirty="0">
                <a:latin typeface="Calibri"/>
                <a:cs typeface="Calibri"/>
              </a:rPr>
              <a:t>télen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hőmérséklet  </a:t>
            </a:r>
            <a:r>
              <a:rPr sz="2000" spc="-15" dirty="0">
                <a:latin typeface="Calibri"/>
                <a:cs typeface="Calibri"/>
              </a:rPr>
              <a:t>folyamatosan </a:t>
            </a:r>
            <a:r>
              <a:rPr sz="2000" dirty="0">
                <a:latin typeface="Calibri"/>
                <a:cs typeface="Calibri"/>
              </a:rPr>
              <a:t>-65˚C </a:t>
            </a:r>
            <a:r>
              <a:rPr sz="2000" spc="-10" dirty="0">
                <a:latin typeface="Calibri"/>
                <a:cs typeface="Calibri"/>
              </a:rPr>
              <a:t>alatt </a:t>
            </a:r>
            <a:r>
              <a:rPr sz="2000" spc="-5" dirty="0">
                <a:latin typeface="Calibri"/>
                <a:cs typeface="Calibri"/>
              </a:rPr>
              <a:t>marad. </a:t>
            </a:r>
            <a:r>
              <a:rPr sz="2000" dirty="0">
                <a:latin typeface="Calibri"/>
                <a:cs typeface="Calibri"/>
              </a:rPr>
              <a:t>Az  </a:t>
            </a:r>
            <a:r>
              <a:rPr sz="2000" spc="-5" dirty="0">
                <a:latin typeface="Calibri"/>
                <a:cs typeface="Calibri"/>
              </a:rPr>
              <a:t>Amundsen-Scott Déli-sark Állomáson  </a:t>
            </a:r>
            <a:r>
              <a:rPr sz="2000" spc="-15" dirty="0">
                <a:latin typeface="Calibri"/>
                <a:cs typeface="Calibri"/>
              </a:rPr>
              <a:t>feljegyzett </a:t>
            </a:r>
            <a:r>
              <a:rPr sz="2000" dirty="0">
                <a:latin typeface="Calibri"/>
                <a:cs typeface="Calibri"/>
              </a:rPr>
              <a:t>eddigi </a:t>
            </a:r>
            <a:r>
              <a:rPr sz="2000" spc="-5" dirty="0">
                <a:latin typeface="Calibri"/>
                <a:cs typeface="Calibri"/>
              </a:rPr>
              <a:t>legmagasabb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hőmérséklet</a:t>
            </a:r>
            <a:endParaRPr sz="20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-14 </a:t>
            </a:r>
            <a:r>
              <a:rPr sz="2000" spc="-5" dirty="0">
                <a:latin typeface="Calibri"/>
                <a:cs typeface="Calibri"/>
              </a:rPr>
              <a:t>°C,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legalacsonyabb </a:t>
            </a:r>
            <a:r>
              <a:rPr sz="2000" spc="-5" dirty="0">
                <a:latin typeface="Calibri"/>
                <a:cs typeface="Calibri"/>
              </a:rPr>
              <a:t>pedig </a:t>
            </a:r>
            <a:r>
              <a:rPr sz="2000" dirty="0">
                <a:latin typeface="Calibri"/>
                <a:cs typeface="Calibri"/>
              </a:rPr>
              <a:t>-83 °C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forrás: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meteoline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6101" y="3433715"/>
            <a:ext cx="2648330" cy="3336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855" y="125933"/>
            <a:ext cx="639762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97560" marR="5080" indent="-785495">
              <a:lnSpc>
                <a:spcPts val="3460"/>
              </a:lnSpc>
              <a:spcBef>
                <a:spcPts val="535"/>
              </a:spcBef>
            </a:pPr>
            <a:r>
              <a:rPr dirty="0">
                <a:solidFill>
                  <a:srgbClr val="44536A"/>
                </a:solidFill>
              </a:rPr>
              <a:t>Hol </a:t>
            </a:r>
            <a:r>
              <a:rPr spc="-10" dirty="0">
                <a:solidFill>
                  <a:srgbClr val="44536A"/>
                </a:solidFill>
              </a:rPr>
              <a:t>mérték </a:t>
            </a:r>
            <a:r>
              <a:rPr dirty="0">
                <a:solidFill>
                  <a:srgbClr val="44536A"/>
                </a:solidFill>
              </a:rPr>
              <a:t>a </a:t>
            </a:r>
            <a:r>
              <a:rPr spc="-10" dirty="0">
                <a:solidFill>
                  <a:srgbClr val="44536A"/>
                </a:solidFill>
              </a:rPr>
              <a:t>földön </a:t>
            </a:r>
            <a:r>
              <a:rPr dirty="0">
                <a:solidFill>
                  <a:srgbClr val="44536A"/>
                </a:solidFill>
              </a:rPr>
              <a:t>a </a:t>
            </a:r>
            <a:r>
              <a:rPr spc="-5" dirty="0">
                <a:solidFill>
                  <a:srgbClr val="44536A"/>
                </a:solidFill>
              </a:rPr>
              <a:t>legmelegebb és  leghidegebb</a:t>
            </a:r>
            <a:r>
              <a:rPr spc="-65" dirty="0">
                <a:solidFill>
                  <a:srgbClr val="44536A"/>
                </a:solidFill>
              </a:rPr>
              <a:t> </a:t>
            </a:r>
            <a:r>
              <a:rPr spc="-10" dirty="0">
                <a:solidFill>
                  <a:srgbClr val="44536A"/>
                </a:solidFill>
              </a:rPr>
              <a:t>hőmérsékletet?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0991" y="1538732"/>
            <a:ext cx="7528559" cy="37306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Földön </a:t>
            </a:r>
            <a:r>
              <a:rPr sz="2000" spc="-5" dirty="0">
                <a:latin typeface="Calibri"/>
                <a:cs typeface="Calibri"/>
              </a:rPr>
              <a:t>valaha mért legmagasabb </a:t>
            </a:r>
            <a:r>
              <a:rPr sz="2000" spc="-10" dirty="0">
                <a:latin typeface="Calibri"/>
                <a:cs typeface="Calibri"/>
              </a:rPr>
              <a:t>hőmérséklet </a:t>
            </a:r>
            <a:r>
              <a:rPr sz="2000" dirty="0">
                <a:latin typeface="Calibri"/>
                <a:cs typeface="Calibri"/>
              </a:rPr>
              <a:t>56,7°C </a:t>
            </a:r>
            <a:r>
              <a:rPr sz="2000" spc="-10" dirty="0">
                <a:latin typeface="Calibri"/>
                <a:cs typeface="Calibri"/>
              </a:rPr>
              <a:t>volt, melyet  Kaliforniában, </a:t>
            </a:r>
            <a:r>
              <a:rPr sz="2000" spc="-5" dirty="0">
                <a:latin typeface="Calibri"/>
                <a:cs typeface="Calibri"/>
              </a:rPr>
              <a:t>Death </a:t>
            </a:r>
            <a:r>
              <a:rPr sz="2000" spc="-15" dirty="0">
                <a:latin typeface="Calibri"/>
                <a:cs typeface="Calibri"/>
              </a:rPr>
              <a:t>Valleyben </a:t>
            </a:r>
            <a:r>
              <a:rPr sz="2000" spc="-5" dirty="0">
                <a:latin typeface="Calibri"/>
                <a:cs typeface="Calibri"/>
              </a:rPr>
              <a:t>(Halál-völgy) mértek </a:t>
            </a:r>
            <a:r>
              <a:rPr sz="2000" dirty="0">
                <a:latin typeface="Calibri"/>
                <a:cs typeface="Calibri"/>
              </a:rPr>
              <a:t>1913. </a:t>
            </a:r>
            <a:r>
              <a:rPr sz="2000" spc="-5" dirty="0">
                <a:latin typeface="Calibri"/>
                <a:cs typeface="Calibri"/>
              </a:rPr>
              <a:t>július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10-én.</a:t>
            </a:r>
            <a:endParaRPr sz="2000">
              <a:latin typeface="Calibri"/>
              <a:cs typeface="Calibri"/>
            </a:endParaRPr>
          </a:p>
          <a:p>
            <a:pPr marL="242570">
              <a:lnSpc>
                <a:spcPts val="2280"/>
              </a:lnSpc>
              <a:spcBef>
                <a:spcPts val="725"/>
              </a:spcBef>
            </a:pPr>
            <a:r>
              <a:rPr sz="2000" spc="-10" dirty="0">
                <a:latin typeface="Calibri"/>
                <a:cs typeface="Calibri"/>
              </a:rPr>
              <a:t>(Korábban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Líbiában, </a:t>
            </a:r>
            <a:r>
              <a:rPr sz="2000" dirty="0">
                <a:latin typeface="Calibri"/>
                <a:cs typeface="Calibri"/>
              </a:rPr>
              <a:t>El Azizia </a:t>
            </a:r>
            <a:r>
              <a:rPr sz="2000" spc="-10" dirty="0">
                <a:latin typeface="Calibri"/>
                <a:cs typeface="Calibri"/>
              </a:rPr>
              <a:t>városában </a:t>
            </a:r>
            <a:r>
              <a:rPr sz="2000" dirty="0">
                <a:latin typeface="Calibri"/>
                <a:cs typeface="Calibri"/>
              </a:rPr>
              <a:t>1922. </a:t>
            </a:r>
            <a:r>
              <a:rPr sz="2000" spc="-15" dirty="0">
                <a:latin typeface="Calibri"/>
                <a:cs typeface="Calibri"/>
              </a:rPr>
              <a:t>szeptember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13-án</a:t>
            </a:r>
            <a:endParaRPr sz="2000">
              <a:latin typeface="Calibri"/>
              <a:cs typeface="Calibri"/>
            </a:endParaRPr>
          </a:p>
          <a:p>
            <a:pPr marL="242570" marR="16510">
              <a:lnSpc>
                <a:spcPts val="2160"/>
              </a:lnSpc>
              <a:spcBef>
                <a:spcPts val="150"/>
              </a:spcBef>
            </a:pPr>
            <a:r>
              <a:rPr sz="2000" spc="-10" dirty="0">
                <a:latin typeface="Calibri"/>
                <a:cs typeface="Calibri"/>
              </a:rPr>
              <a:t>regisztrált </a:t>
            </a:r>
            <a:r>
              <a:rPr sz="2000" dirty="0">
                <a:latin typeface="Calibri"/>
                <a:cs typeface="Calibri"/>
              </a:rPr>
              <a:t>58°C </a:t>
            </a:r>
            <a:r>
              <a:rPr sz="2000" spc="-5" dirty="0">
                <a:latin typeface="Calibri"/>
                <a:cs typeface="Calibri"/>
              </a:rPr>
              <a:t>–ot </a:t>
            </a:r>
            <a:r>
              <a:rPr sz="2000" spc="-15" dirty="0">
                <a:latin typeface="Calibri"/>
                <a:cs typeface="Calibri"/>
              </a:rPr>
              <a:t>tartották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rekordnak, </a:t>
            </a:r>
            <a:r>
              <a:rPr sz="2000" spc="-10" dirty="0">
                <a:latin typeface="Calibri"/>
                <a:cs typeface="Calibri"/>
              </a:rPr>
              <a:t>ezt azonban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Meteorológiai  </a:t>
            </a:r>
            <a:r>
              <a:rPr sz="2000" spc="-15" dirty="0">
                <a:latin typeface="Calibri"/>
                <a:cs typeface="Calibri"/>
              </a:rPr>
              <a:t>Világszervezet törölte, </a:t>
            </a:r>
            <a:r>
              <a:rPr sz="2000" spc="-5" dirty="0">
                <a:latin typeface="Calibri"/>
                <a:cs typeface="Calibri"/>
              </a:rPr>
              <a:t>mert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mérés nem </a:t>
            </a:r>
            <a:r>
              <a:rPr sz="2000" spc="-10" dirty="0">
                <a:latin typeface="Calibri"/>
                <a:cs typeface="Calibri"/>
              </a:rPr>
              <a:t>volt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hiteles.)</a:t>
            </a:r>
            <a:endParaRPr sz="2000">
              <a:latin typeface="Calibri"/>
              <a:cs typeface="Calibri"/>
            </a:endParaRPr>
          </a:p>
          <a:p>
            <a:pPr marL="241300" marR="473075" indent="-228600">
              <a:lnSpc>
                <a:spcPct val="90100"/>
              </a:lnSpc>
              <a:spcBef>
                <a:spcPts val="9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1983. </a:t>
            </a:r>
            <a:r>
              <a:rPr sz="2000" spc="-5" dirty="0">
                <a:latin typeface="Calibri"/>
                <a:cs typeface="Calibri"/>
              </a:rPr>
              <a:t>július </a:t>
            </a:r>
            <a:r>
              <a:rPr sz="2000" dirty="0">
                <a:latin typeface="Calibri"/>
                <a:cs typeface="Calibri"/>
              </a:rPr>
              <a:t>21-én </a:t>
            </a:r>
            <a:r>
              <a:rPr sz="2000" spc="-10" dirty="0">
                <a:latin typeface="Calibri"/>
                <a:cs typeface="Calibri"/>
              </a:rPr>
              <a:t>jegyezték </a:t>
            </a:r>
            <a:r>
              <a:rPr sz="2000" spc="-20" dirty="0">
                <a:latin typeface="Calibri"/>
                <a:cs typeface="Calibri"/>
              </a:rPr>
              <a:t>fel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Déli-sarkon lévő szovjet </a:t>
            </a:r>
            <a:r>
              <a:rPr sz="2000" spc="-20" dirty="0">
                <a:latin typeface="Calibri"/>
                <a:cs typeface="Calibri"/>
              </a:rPr>
              <a:t>Vosztok  </a:t>
            </a:r>
            <a:r>
              <a:rPr sz="2000" spc="-10" dirty="0">
                <a:latin typeface="Calibri"/>
                <a:cs typeface="Calibri"/>
              </a:rPr>
              <a:t>kutatóállomáson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Földön </a:t>
            </a:r>
            <a:r>
              <a:rPr sz="2000" dirty="0">
                <a:latin typeface="Calibri"/>
                <a:cs typeface="Calibri"/>
              </a:rPr>
              <a:t>eddig </a:t>
            </a:r>
            <a:r>
              <a:rPr sz="2000" spc="-5" dirty="0">
                <a:latin typeface="Calibri"/>
                <a:cs typeface="Calibri"/>
              </a:rPr>
              <a:t>mért </a:t>
            </a:r>
            <a:r>
              <a:rPr sz="2000" dirty="0">
                <a:latin typeface="Calibri"/>
                <a:cs typeface="Calibri"/>
              </a:rPr>
              <a:t>leghidegebb </a:t>
            </a:r>
            <a:r>
              <a:rPr sz="2000" spc="-10" dirty="0">
                <a:latin typeface="Calibri"/>
                <a:cs typeface="Calibri"/>
              </a:rPr>
              <a:t>hőmérsékletet,  </a:t>
            </a:r>
            <a:r>
              <a:rPr sz="2000" spc="-5" dirty="0">
                <a:latin typeface="Calibri"/>
                <a:cs typeface="Calibri"/>
              </a:rPr>
              <a:t>mínusz </a:t>
            </a:r>
            <a:r>
              <a:rPr sz="2000" dirty="0">
                <a:latin typeface="Calibri"/>
                <a:cs typeface="Calibri"/>
              </a:rPr>
              <a:t>89,2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Celsius-fokot.</a:t>
            </a:r>
            <a:endParaRPr sz="2000">
              <a:latin typeface="Calibri"/>
              <a:cs typeface="Calibri"/>
            </a:endParaRPr>
          </a:p>
          <a:p>
            <a:pPr marL="242570" marR="2070735" indent="-230504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Föld </a:t>
            </a:r>
            <a:r>
              <a:rPr sz="2000" dirty="0">
                <a:latin typeface="Calibri"/>
                <a:cs typeface="Calibri"/>
              </a:rPr>
              <a:t>más </a:t>
            </a:r>
            <a:r>
              <a:rPr sz="2000" spc="-10" dirty="0">
                <a:latin typeface="Calibri"/>
                <a:cs typeface="Calibri"/>
              </a:rPr>
              <a:t>kontinensei </a:t>
            </a:r>
            <a:r>
              <a:rPr sz="2000" spc="-25" dirty="0">
                <a:latin typeface="Calibri"/>
                <a:cs typeface="Calibri"/>
              </a:rPr>
              <a:t>közül </a:t>
            </a:r>
            <a:r>
              <a:rPr sz="2000" dirty="0">
                <a:latin typeface="Calibri"/>
                <a:cs typeface="Calibri"/>
              </a:rPr>
              <a:t>az állandóan </a:t>
            </a:r>
            <a:r>
              <a:rPr sz="2000" spc="-20" dirty="0">
                <a:latin typeface="Calibri"/>
                <a:cs typeface="Calibri"/>
              </a:rPr>
              <a:t>lakott  </a:t>
            </a:r>
            <a:r>
              <a:rPr sz="2000" spc="-10" dirty="0">
                <a:latin typeface="Calibri"/>
                <a:cs typeface="Calibri"/>
              </a:rPr>
              <a:t>területek </a:t>
            </a:r>
            <a:r>
              <a:rPr sz="2000" spc="-15" dirty="0">
                <a:latin typeface="Calibri"/>
                <a:cs typeface="Calibri"/>
              </a:rPr>
              <a:t>hidegrekordját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szibériai Ingyigirka </a:t>
            </a:r>
            <a:r>
              <a:rPr sz="2000" spc="-15" dirty="0">
                <a:latin typeface="Calibri"/>
                <a:cs typeface="Calibri"/>
              </a:rPr>
              <a:t>folyó  </a:t>
            </a:r>
            <a:r>
              <a:rPr sz="2000" spc="-5" dirty="0">
                <a:latin typeface="Calibri"/>
                <a:cs typeface="Calibri"/>
              </a:rPr>
              <a:t>partján </a:t>
            </a:r>
            <a:r>
              <a:rPr sz="2000" spc="-20" dirty="0">
                <a:latin typeface="Calibri"/>
                <a:cs typeface="Calibri"/>
              </a:rPr>
              <a:t>fekvő, </a:t>
            </a:r>
            <a:r>
              <a:rPr sz="2000" dirty="0">
                <a:latin typeface="Calibri"/>
                <a:cs typeface="Calibri"/>
              </a:rPr>
              <a:t>800 </a:t>
            </a:r>
            <a:r>
              <a:rPr sz="2000" spc="-15" dirty="0">
                <a:latin typeface="Calibri"/>
                <a:cs typeface="Calibri"/>
              </a:rPr>
              <a:t>lakosú </a:t>
            </a:r>
            <a:r>
              <a:rPr sz="2000" spc="-10" dirty="0">
                <a:latin typeface="Calibri"/>
                <a:cs typeface="Calibri"/>
              </a:rPr>
              <a:t>Ojmjakon </a:t>
            </a:r>
            <a:r>
              <a:rPr sz="2000" spc="-5" dirty="0">
                <a:latin typeface="Calibri"/>
                <a:cs typeface="Calibri"/>
              </a:rPr>
              <a:t>tartja,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ahol</a:t>
            </a:r>
            <a:endParaRPr sz="2000">
              <a:latin typeface="Calibri"/>
              <a:cs typeface="Calibri"/>
            </a:endParaRPr>
          </a:p>
          <a:p>
            <a:pPr marL="242570">
              <a:lnSpc>
                <a:spcPts val="2130"/>
              </a:lnSpc>
            </a:pPr>
            <a:r>
              <a:rPr sz="2000" dirty="0">
                <a:latin typeface="Calibri"/>
                <a:cs typeface="Calibri"/>
              </a:rPr>
              <a:t>1933. </a:t>
            </a:r>
            <a:r>
              <a:rPr sz="2000" spc="-5" dirty="0">
                <a:latin typeface="Calibri"/>
                <a:cs typeface="Calibri"/>
              </a:rPr>
              <a:t>február </a:t>
            </a:r>
            <a:r>
              <a:rPr sz="2000" dirty="0">
                <a:latin typeface="Calibri"/>
                <a:cs typeface="Calibri"/>
              </a:rPr>
              <a:t>6-án </a:t>
            </a:r>
            <a:r>
              <a:rPr sz="2000" spc="-5" dirty="0">
                <a:latin typeface="Calibri"/>
                <a:cs typeface="Calibri"/>
              </a:rPr>
              <a:t>mínusz </a:t>
            </a:r>
            <a:r>
              <a:rPr sz="2000" dirty="0">
                <a:latin typeface="Calibri"/>
                <a:cs typeface="Calibri"/>
              </a:rPr>
              <a:t>71,2 </a:t>
            </a:r>
            <a:r>
              <a:rPr sz="2000" spc="-15" dirty="0">
                <a:latin typeface="Calibri"/>
                <a:cs typeface="Calibri"/>
              </a:rPr>
              <a:t>Celsius-fokot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mértek.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3472" y="230581"/>
            <a:ext cx="6412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Készítsünk </a:t>
            </a:r>
            <a:r>
              <a:rPr spc="-10" dirty="0"/>
              <a:t>meteorológiai</a:t>
            </a:r>
            <a:r>
              <a:rPr spc="-50" dirty="0"/>
              <a:t> </a:t>
            </a:r>
            <a:r>
              <a:rPr spc="-25" dirty="0"/>
              <a:t>műszereket!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003554"/>
            <a:ext cx="7693659" cy="57924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25400">
              <a:lnSpc>
                <a:spcPts val="2380"/>
              </a:lnSpc>
              <a:spcBef>
                <a:spcPts val="390"/>
              </a:spcBef>
            </a:pPr>
            <a:r>
              <a:rPr sz="2200" b="1" spc="-5" dirty="0">
                <a:latin typeface="Calibri"/>
                <a:cs typeface="Calibri"/>
              </a:rPr>
              <a:t>Az </a:t>
            </a:r>
            <a:r>
              <a:rPr sz="2200" b="1" spc="-15" dirty="0">
                <a:latin typeface="Calibri"/>
                <a:cs typeface="Calibri"/>
              </a:rPr>
              <a:t>időjárás változásának </a:t>
            </a:r>
            <a:r>
              <a:rPr sz="2200" b="1" spc="-10" dirty="0">
                <a:latin typeface="Calibri"/>
                <a:cs typeface="Calibri"/>
              </a:rPr>
              <a:t>megfigyelése,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5" dirty="0">
                <a:latin typeface="Calibri"/>
                <a:cs typeface="Calibri"/>
              </a:rPr>
              <a:t>légkör állapotváltozóinak  </a:t>
            </a:r>
            <a:r>
              <a:rPr sz="2200" b="1" spc="-10" dirty="0">
                <a:latin typeface="Calibri"/>
                <a:cs typeface="Calibri"/>
              </a:rPr>
              <a:t>mérése </a:t>
            </a:r>
            <a:r>
              <a:rPr sz="2200" b="1" spc="-20" dirty="0">
                <a:latin typeface="Calibri"/>
                <a:cs typeface="Calibri"/>
              </a:rPr>
              <a:t>érdekes </a:t>
            </a:r>
            <a:r>
              <a:rPr sz="2200" b="1" spc="-5" dirty="0">
                <a:latin typeface="Calibri"/>
                <a:cs typeface="Calibri"/>
              </a:rPr>
              <a:t>és </a:t>
            </a:r>
            <a:r>
              <a:rPr sz="2200" b="1" spc="-10" dirty="0">
                <a:latin typeface="Calibri"/>
                <a:cs typeface="Calibri"/>
              </a:rPr>
              <a:t>nagyon hasznos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tevékenység.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05"/>
              </a:lnSpc>
            </a:pPr>
            <a:r>
              <a:rPr sz="2200" b="1" spc="-20" dirty="0">
                <a:latin typeface="Calibri"/>
                <a:cs typeface="Calibri"/>
              </a:rPr>
              <a:t>Közelebb kerülsz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5" dirty="0">
                <a:latin typeface="Calibri"/>
                <a:cs typeface="Calibri"/>
              </a:rPr>
              <a:t>természethez, </a:t>
            </a:r>
            <a:r>
              <a:rPr sz="2200" b="1" spc="-10" dirty="0">
                <a:latin typeface="Calibri"/>
                <a:cs typeface="Calibri"/>
              </a:rPr>
              <a:t>megismerheted annak jeleit,</a:t>
            </a:r>
            <a:r>
              <a:rPr sz="2200" b="1" spc="1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118872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latin typeface="Calibri"/>
                <a:cs typeface="Calibri"/>
              </a:rPr>
              <a:t>méréseid </a:t>
            </a:r>
            <a:r>
              <a:rPr sz="2200" b="1" spc="-15" dirty="0">
                <a:latin typeface="Calibri"/>
                <a:cs typeface="Calibri"/>
              </a:rPr>
              <a:t>eredményeiből </a:t>
            </a:r>
            <a:r>
              <a:rPr sz="2200" b="1" spc="-25" dirty="0">
                <a:latin typeface="Calibri"/>
                <a:cs typeface="Calibri"/>
              </a:rPr>
              <a:t>következtetni </a:t>
            </a:r>
            <a:r>
              <a:rPr sz="2200" b="1" spc="-10" dirty="0">
                <a:latin typeface="Calibri"/>
                <a:cs typeface="Calibri"/>
              </a:rPr>
              <a:t>tudsz </a:t>
            </a:r>
            <a:r>
              <a:rPr sz="2200" b="1" spc="-5" dirty="0">
                <a:latin typeface="Calibri"/>
                <a:cs typeface="Calibri"/>
              </a:rPr>
              <a:t>az </a:t>
            </a:r>
            <a:r>
              <a:rPr sz="2200" b="1" spc="-15" dirty="0">
                <a:latin typeface="Calibri"/>
                <a:cs typeface="Calibri"/>
              </a:rPr>
              <a:t>időjárás  </a:t>
            </a:r>
            <a:r>
              <a:rPr sz="2200" b="1" spc="-20" dirty="0">
                <a:latin typeface="Calibri"/>
                <a:cs typeface="Calibri"/>
              </a:rPr>
              <a:t>változására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libri"/>
              <a:cs typeface="Calibri"/>
            </a:endParaRPr>
          </a:p>
          <a:p>
            <a:pPr marL="12700" marR="36195">
              <a:lnSpc>
                <a:spcPts val="2380"/>
              </a:lnSpc>
            </a:pP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5" dirty="0">
                <a:latin typeface="Calibri"/>
                <a:cs typeface="Calibri"/>
              </a:rPr>
              <a:t>gyakorlatban </a:t>
            </a:r>
            <a:r>
              <a:rPr sz="2200" b="1" spc="-5" dirty="0">
                <a:latin typeface="Calibri"/>
                <a:cs typeface="Calibri"/>
              </a:rPr>
              <a:t>is </a:t>
            </a:r>
            <a:r>
              <a:rPr sz="2200" b="1" spc="-15" dirty="0">
                <a:latin typeface="Calibri"/>
                <a:cs typeface="Calibri"/>
              </a:rPr>
              <a:t>megtapasztalhatod </a:t>
            </a:r>
            <a:r>
              <a:rPr sz="2200" b="1" spc="-5" dirty="0">
                <a:latin typeface="Calibri"/>
                <a:cs typeface="Calibri"/>
              </a:rPr>
              <a:t>azt, amit a </a:t>
            </a:r>
            <a:r>
              <a:rPr sz="2200" b="1" spc="-30" dirty="0">
                <a:latin typeface="Calibri"/>
                <a:cs typeface="Calibri"/>
              </a:rPr>
              <a:t>következő </a:t>
            </a:r>
            <a:r>
              <a:rPr sz="2200" b="1" spc="-25" dirty="0">
                <a:latin typeface="Calibri"/>
                <a:cs typeface="Calibri"/>
              </a:rPr>
              <a:t>órákon  </a:t>
            </a:r>
            <a:r>
              <a:rPr sz="2200" b="1" spc="-10" dirty="0">
                <a:latin typeface="Calibri"/>
                <a:cs typeface="Calibri"/>
              </a:rPr>
              <a:t>elméletben megtanulunk: </a:t>
            </a:r>
            <a:r>
              <a:rPr sz="2200" b="1" spc="-5" dirty="0">
                <a:latin typeface="Calibri"/>
                <a:cs typeface="Calibri"/>
              </a:rPr>
              <a:t>az </a:t>
            </a:r>
            <a:r>
              <a:rPr sz="2200" b="1" spc="-10" dirty="0">
                <a:latin typeface="Calibri"/>
                <a:cs typeface="Calibri"/>
              </a:rPr>
              <a:t>időjárásban minden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mindennel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05"/>
              </a:lnSpc>
            </a:pPr>
            <a:r>
              <a:rPr sz="2200" b="1" spc="-10" dirty="0">
                <a:latin typeface="Calibri"/>
                <a:cs typeface="Calibri"/>
              </a:rPr>
              <a:t>összefügg.</a:t>
            </a:r>
            <a:endParaRPr sz="2200">
              <a:latin typeface="Calibri"/>
              <a:cs typeface="Calibri"/>
            </a:endParaRPr>
          </a:p>
          <a:p>
            <a:pPr marL="12700" marR="52705">
              <a:lnSpc>
                <a:spcPts val="2380"/>
              </a:lnSpc>
              <a:spcBef>
                <a:spcPts val="165"/>
              </a:spcBef>
            </a:pPr>
            <a:r>
              <a:rPr sz="2200" b="1" spc="-5" dirty="0">
                <a:latin typeface="Calibri"/>
                <a:cs typeface="Calibri"/>
              </a:rPr>
              <a:t>Az </a:t>
            </a:r>
            <a:r>
              <a:rPr sz="2200" b="1" spc="-15" dirty="0">
                <a:latin typeface="Calibri"/>
                <a:cs typeface="Calibri"/>
              </a:rPr>
              <a:t>időjárás </a:t>
            </a:r>
            <a:r>
              <a:rPr sz="2200" b="1" spc="-10" dirty="0">
                <a:latin typeface="Calibri"/>
                <a:cs typeface="Calibri"/>
              </a:rPr>
              <a:t>elemei </a:t>
            </a:r>
            <a:r>
              <a:rPr sz="2200" b="1" spc="-5" dirty="0">
                <a:latin typeface="Calibri"/>
                <a:cs typeface="Calibri"/>
              </a:rPr>
              <a:t>nem </a:t>
            </a:r>
            <a:r>
              <a:rPr sz="2200" b="1" spc="-10" dirty="0">
                <a:latin typeface="Calibri"/>
                <a:cs typeface="Calibri"/>
              </a:rPr>
              <a:t>önmagukban </a:t>
            </a:r>
            <a:r>
              <a:rPr sz="2200" b="1" spc="-15" dirty="0">
                <a:latin typeface="Calibri"/>
                <a:cs typeface="Calibri"/>
              </a:rPr>
              <a:t>változnak, </a:t>
            </a:r>
            <a:r>
              <a:rPr sz="2200" b="1" spc="-5" dirty="0">
                <a:latin typeface="Calibri"/>
                <a:cs typeface="Calibri"/>
              </a:rPr>
              <a:t>hanem  </a:t>
            </a:r>
            <a:r>
              <a:rPr sz="2200" b="1" spc="-15" dirty="0">
                <a:latin typeface="Calibri"/>
                <a:cs typeface="Calibri"/>
              </a:rPr>
              <a:t>együttesen, </a:t>
            </a:r>
            <a:r>
              <a:rPr sz="2200" b="1" spc="-5" dirty="0">
                <a:latin typeface="Calibri"/>
                <a:cs typeface="Calibri"/>
              </a:rPr>
              <a:t>az </a:t>
            </a:r>
            <a:r>
              <a:rPr sz="2200" b="1" spc="-10" dirty="0">
                <a:latin typeface="Calibri"/>
                <a:cs typeface="Calibri"/>
              </a:rPr>
              <a:t>időjárási </a:t>
            </a:r>
            <a:r>
              <a:rPr sz="2200" b="1" spc="-20" dirty="0">
                <a:latin typeface="Calibri"/>
                <a:cs typeface="Calibri"/>
              </a:rPr>
              <a:t>folyamatokat kormányzó </a:t>
            </a:r>
            <a:r>
              <a:rPr sz="2200" b="1" spc="-10" dirty="0">
                <a:latin typeface="Calibri"/>
                <a:cs typeface="Calibri"/>
              </a:rPr>
              <a:t>fizikai </a:t>
            </a:r>
            <a:r>
              <a:rPr sz="2200" b="1" spc="-20" dirty="0">
                <a:latin typeface="Calibri"/>
                <a:cs typeface="Calibri"/>
              </a:rPr>
              <a:t>törvények  </a:t>
            </a:r>
            <a:r>
              <a:rPr sz="2200" b="1" spc="-15" dirty="0">
                <a:latin typeface="Calibri"/>
                <a:cs typeface="Calibri"/>
              </a:rPr>
              <a:t>szerint.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latin typeface="Calibri"/>
                <a:cs typeface="Calibri"/>
              </a:rPr>
              <a:t>Időjárási állomást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boltban </a:t>
            </a:r>
            <a:r>
              <a:rPr sz="2200" b="1" spc="-5" dirty="0">
                <a:latin typeface="Calibri"/>
                <a:cs typeface="Calibri"/>
              </a:rPr>
              <a:t>is </a:t>
            </a:r>
            <a:r>
              <a:rPr sz="2200" b="1" spc="-10" dirty="0">
                <a:latin typeface="Calibri"/>
                <a:cs typeface="Calibri"/>
              </a:rPr>
              <a:t>lehet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venni.</a:t>
            </a:r>
            <a:endParaRPr sz="2200">
              <a:latin typeface="Calibri"/>
              <a:cs typeface="Calibri"/>
            </a:endParaRPr>
          </a:p>
          <a:p>
            <a:pPr marL="12700" marR="579755">
              <a:lnSpc>
                <a:spcPts val="2380"/>
              </a:lnSpc>
              <a:spcBef>
                <a:spcPts val="165"/>
              </a:spcBef>
            </a:pPr>
            <a:r>
              <a:rPr sz="2200" b="1" spc="-5" dirty="0">
                <a:latin typeface="Calibri"/>
                <a:cs typeface="Calibri"/>
              </a:rPr>
              <a:t>De némi </a:t>
            </a:r>
            <a:r>
              <a:rPr sz="2200" b="1" spc="-10" dirty="0">
                <a:latin typeface="Calibri"/>
                <a:cs typeface="Calibri"/>
              </a:rPr>
              <a:t>ügyességgel </a:t>
            </a:r>
            <a:r>
              <a:rPr sz="2200" b="1" spc="-5" dirty="0">
                <a:latin typeface="Calibri"/>
                <a:cs typeface="Calibri"/>
              </a:rPr>
              <a:t>és </a:t>
            </a:r>
            <a:r>
              <a:rPr sz="2200" b="1" spc="-10" dirty="0">
                <a:latin typeface="Calibri"/>
                <a:cs typeface="Calibri"/>
              </a:rPr>
              <a:t>kreativitással magunk </a:t>
            </a:r>
            <a:r>
              <a:rPr sz="2200" b="1" spc="-5" dirty="0">
                <a:latin typeface="Calibri"/>
                <a:cs typeface="Calibri"/>
              </a:rPr>
              <a:t>is </a:t>
            </a:r>
            <a:r>
              <a:rPr sz="2200" b="1" spc="-15" dirty="0">
                <a:latin typeface="Calibri"/>
                <a:cs typeface="Calibri"/>
              </a:rPr>
              <a:t>készíthetünk  </a:t>
            </a:r>
            <a:r>
              <a:rPr sz="2200" b="1" spc="-10" dirty="0">
                <a:latin typeface="Calibri"/>
                <a:cs typeface="Calibri"/>
              </a:rPr>
              <a:t>saját </a:t>
            </a:r>
            <a:r>
              <a:rPr sz="2200" b="1" spc="-15" dirty="0">
                <a:latin typeface="Calibri"/>
                <a:cs typeface="Calibri"/>
              </a:rPr>
              <a:t>meteorológiai </a:t>
            </a:r>
            <a:r>
              <a:rPr sz="2200" b="1" spc="-20" dirty="0">
                <a:latin typeface="Calibri"/>
                <a:cs typeface="Calibri"/>
              </a:rPr>
              <a:t>műszerkertet, </a:t>
            </a:r>
            <a:r>
              <a:rPr sz="2200" b="1" spc="-10" dirty="0">
                <a:latin typeface="Calibri"/>
                <a:cs typeface="Calibri"/>
              </a:rPr>
              <a:t>akár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újrahasznosított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latin typeface="Calibri"/>
                <a:cs typeface="Calibri"/>
              </a:rPr>
              <a:t>anyagokból</a:t>
            </a:r>
            <a:r>
              <a:rPr sz="2200" b="1" spc="-5" dirty="0">
                <a:latin typeface="Calibri"/>
                <a:cs typeface="Calibri"/>
              </a:rPr>
              <a:t> is.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165"/>
              </a:spcBef>
            </a:pP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25" dirty="0">
                <a:latin typeface="Calibri"/>
                <a:cs typeface="Calibri"/>
              </a:rPr>
              <a:t>következőkben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hőmérő </a:t>
            </a:r>
            <a:r>
              <a:rPr sz="2200" b="1" spc="-20" dirty="0">
                <a:latin typeface="Calibri"/>
                <a:cs typeface="Calibri"/>
              </a:rPr>
              <a:t>házikó,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5" dirty="0">
                <a:latin typeface="Calibri"/>
                <a:cs typeface="Calibri"/>
              </a:rPr>
              <a:t>szélmérő </a:t>
            </a:r>
            <a:r>
              <a:rPr sz="2200" b="1" spc="-5" dirty="0">
                <a:latin typeface="Calibri"/>
                <a:cs typeface="Calibri"/>
              </a:rPr>
              <a:t>és a házi </a:t>
            </a:r>
            <a:r>
              <a:rPr sz="2200" b="1" spc="-15" dirty="0">
                <a:latin typeface="Calibri"/>
                <a:cs typeface="Calibri"/>
              </a:rPr>
              <a:t>barométer  elkészítéséhez találtok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útmutatót.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0205" y="151638"/>
            <a:ext cx="1395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536A"/>
                </a:solidFill>
              </a:rPr>
              <a:t>Hőmé</a:t>
            </a:r>
            <a:r>
              <a:rPr spc="-40" dirty="0">
                <a:solidFill>
                  <a:srgbClr val="44536A"/>
                </a:solidFill>
              </a:rPr>
              <a:t>r</a:t>
            </a:r>
            <a:r>
              <a:rPr dirty="0">
                <a:solidFill>
                  <a:srgbClr val="44536A"/>
                </a:solidFill>
              </a:rPr>
              <a:t>ő</a:t>
            </a:r>
          </a:p>
        </p:txBody>
      </p:sp>
      <p:sp>
        <p:nvSpPr>
          <p:cNvPr id="3" name="object 3"/>
          <p:cNvSpPr/>
          <p:nvPr/>
        </p:nvSpPr>
        <p:spPr>
          <a:xfrm>
            <a:off x="6585457" y="703833"/>
            <a:ext cx="2286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6666" y="788365"/>
            <a:ext cx="7847330" cy="572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Kellékek:</a:t>
            </a:r>
            <a:endParaRPr sz="18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buSzPct val="94444"/>
              <a:buChar char="•"/>
              <a:tabLst>
                <a:tab pos="127635" algn="l"/>
              </a:tabLst>
            </a:pPr>
            <a:r>
              <a:rPr sz="1800" spc="-15" dirty="0">
                <a:latin typeface="Calibri"/>
                <a:cs typeface="Calibri"/>
              </a:rPr>
              <a:t>Hőmérő, </a:t>
            </a:r>
            <a:r>
              <a:rPr sz="1800" spc="-5" dirty="0">
                <a:latin typeface="Calibri"/>
                <a:cs typeface="Calibri"/>
              </a:rPr>
              <a:t>lehetőleg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kültéri</a:t>
            </a:r>
            <a:endParaRPr sz="18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buSzPct val="94444"/>
              <a:buChar char="•"/>
              <a:tabLst>
                <a:tab pos="127635" algn="l"/>
              </a:tabLst>
            </a:pPr>
            <a:r>
              <a:rPr sz="1800" dirty="0">
                <a:latin typeface="Calibri"/>
                <a:cs typeface="Calibri"/>
              </a:rPr>
              <a:t>3 </a:t>
            </a:r>
            <a:r>
              <a:rPr sz="1800" spc="-10" dirty="0">
                <a:latin typeface="Calibri"/>
                <a:cs typeface="Calibri"/>
              </a:rPr>
              <a:t>méteres tartórúd </a:t>
            </a:r>
            <a:r>
              <a:rPr sz="1800" spc="-5" dirty="0">
                <a:latin typeface="Calibri"/>
                <a:cs typeface="Calibri"/>
              </a:rPr>
              <a:t>(lehetőleg </a:t>
            </a:r>
            <a:r>
              <a:rPr sz="1800" spc="-15" dirty="0">
                <a:latin typeface="Calibri"/>
                <a:cs typeface="Calibri"/>
              </a:rPr>
              <a:t>fa, </a:t>
            </a:r>
            <a:r>
              <a:rPr sz="1800" spc="-10" dirty="0">
                <a:latin typeface="Calibri"/>
                <a:cs typeface="Calibri"/>
              </a:rPr>
              <a:t>azzal </a:t>
            </a:r>
            <a:r>
              <a:rPr sz="1800" spc="-20" dirty="0">
                <a:latin typeface="Calibri"/>
                <a:cs typeface="Calibri"/>
              </a:rPr>
              <a:t>könnyebb </a:t>
            </a:r>
            <a:r>
              <a:rPr sz="1800" spc="-5" dirty="0">
                <a:latin typeface="Calibri"/>
                <a:cs typeface="Calibri"/>
              </a:rPr>
              <a:t>dolgunk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lesz)</a:t>
            </a:r>
            <a:endParaRPr sz="18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buSzPct val="94444"/>
              <a:buChar char="•"/>
              <a:tabLst>
                <a:tab pos="127635" algn="l"/>
              </a:tabLst>
            </a:pPr>
            <a:r>
              <a:rPr sz="1800" spc="-10" dirty="0">
                <a:latin typeface="Calibri"/>
                <a:cs typeface="Calibri"/>
              </a:rPr>
              <a:t>Szög,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kalapács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958339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hőmérő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egyetlen olyan műszere, amelyet </a:t>
            </a:r>
            <a:r>
              <a:rPr sz="1800" spc="-5" dirty="0">
                <a:latin typeface="Calibri"/>
                <a:cs typeface="Calibri"/>
              </a:rPr>
              <a:t>nem magunknak  </a:t>
            </a:r>
            <a:r>
              <a:rPr sz="1800" spc="-20" dirty="0">
                <a:latin typeface="Calibri"/>
                <a:cs typeface="Calibri"/>
              </a:rPr>
              <a:t>kell </a:t>
            </a:r>
            <a:r>
              <a:rPr sz="1800" spc="-10" dirty="0">
                <a:latin typeface="Calibri"/>
                <a:cs typeface="Calibri"/>
              </a:rPr>
              <a:t>barkácsolnunk. </a:t>
            </a:r>
            <a:r>
              <a:rPr sz="1800" spc="-5" dirty="0">
                <a:latin typeface="Calibri"/>
                <a:cs typeface="Calibri"/>
              </a:rPr>
              <a:t>Csak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rögzítés </a:t>
            </a:r>
            <a:r>
              <a:rPr sz="1800" dirty="0">
                <a:latin typeface="Calibri"/>
                <a:cs typeface="Calibri"/>
              </a:rPr>
              <a:t>és az </a:t>
            </a:r>
            <a:r>
              <a:rPr sz="1800" spc="-10" dirty="0">
                <a:latin typeface="Calibri"/>
                <a:cs typeface="Calibri"/>
              </a:rPr>
              <a:t>elhelyezés </a:t>
            </a:r>
            <a:r>
              <a:rPr sz="1800" dirty="0">
                <a:latin typeface="Calibri"/>
                <a:cs typeface="Calibri"/>
              </a:rPr>
              <a:t>az, </a:t>
            </a:r>
            <a:r>
              <a:rPr sz="1800" spc="-5" dirty="0">
                <a:latin typeface="Calibri"/>
                <a:cs typeface="Calibri"/>
              </a:rPr>
              <a:t>amelyet  gondosan </a:t>
            </a:r>
            <a:r>
              <a:rPr sz="1800" spc="-20" dirty="0">
                <a:latin typeface="Calibri"/>
                <a:cs typeface="Calibri"/>
              </a:rPr>
              <a:t>kell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megvalósítani.</a:t>
            </a:r>
            <a:endParaRPr sz="1800">
              <a:latin typeface="Calibri"/>
              <a:cs typeface="Calibri"/>
            </a:endParaRPr>
          </a:p>
          <a:p>
            <a:pPr marL="12700" marR="25069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Bárhol </a:t>
            </a:r>
            <a:r>
              <a:rPr sz="1800" spc="-10" dirty="0">
                <a:latin typeface="Calibri"/>
                <a:cs typeface="Calibri"/>
              </a:rPr>
              <a:t>vásárolt hőmérő megfelel </a:t>
            </a:r>
            <a:r>
              <a:rPr sz="1800" dirty="0">
                <a:latin typeface="Calibri"/>
                <a:cs typeface="Calibri"/>
              </a:rPr>
              <a:t>a célnak,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kifejezetten  </a:t>
            </a:r>
            <a:r>
              <a:rPr sz="1800" spc="-10" dirty="0">
                <a:latin typeface="Calibri"/>
                <a:cs typeface="Calibri"/>
              </a:rPr>
              <a:t>szabadtérben elhelyezhető, </a:t>
            </a:r>
            <a:r>
              <a:rPr sz="1800" spc="-5" dirty="0">
                <a:latin typeface="Calibri"/>
                <a:cs typeface="Calibri"/>
              </a:rPr>
              <a:t>kültéri </a:t>
            </a:r>
            <a:r>
              <a:rPr sz="1800" spc="-10" dirty="0">
                <a:latin typeface="Calibri"/>
                <a:cs typeface="Calibri"/>
              </a:rPr>
              <a:t>hőmérőt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vásároljunk.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800" spc="-5" dirty="0">
                <a:latin typeface="Calibri"/>
                <a:cs typeface="Calibri"/>
              </a:rPr>
              <a:t>Amennyiben megépítjük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hőmérőházat, </a:t>
            </a:r>
            <a:r>
              <a:rPr sz="1800" dirty="0">
                <a:latin typeface="Calibri"/>
                <a:cs typeface="Calibri"/>
              </a:rPr>
              <a:t>abba </a:t>
            </a:r>
            <a:r>
              <a:rPr sz="1800" spc="-5" dirty="0">
                <a:latin typeface="Calibri"/>
                <a:cs typeface="Calibri"/>
              </a:rPr>
              <a:t>elhelyezhetjük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műszert.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nem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tervezzük,, </a:t>
            </a:r>
            <a:r>
              <a:rPr sz="1800" spc="-15" dirty="0">
                <a:latin typeface="Calibri"/>
                <a:cs typeface="Calibri"/>
              </a:rPr>
              <a:t>akkor szerezzünk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10" dirty="0">
                <a:latin typeface="Calibri"/>
                <a:cs typeface="Calibri"/>
              </a:rPr>
              <a:t>három méteres </a:t>
            </a:r>
            <a:r>
              <a:rPr sz="1800" spc="-5" dirty="0">
                <a:latin typeface="Calibri"/>
                <a:cs typeface="Calibri"/>
              </a:rPr>
              <a:t>rudat (a </a:t>
            </a:r>
            <a:r>
              <a:rPr sz="1800" spc="-15" dirty="0">
                <a:latin typeface="Calibri"/>
                <a:cs typeface="Calibri"/>
              </a:rPr>
              <a:t>rögzítés </a:t>
            </a:r>
            <a:r>
              <a:rPr sz="1800" spc="-10" dirty="0">
                <a:latin typeface="Calibri"/>
                <a:cs typeface="Calibri"/>
              </a:rPr>
              <a:t>miatt </a:t>
            </a:r>
            <a:r>
              <a:rPr sz="1800" spc="-20" dirty="0">
                <a:latin typeface="Calibri"/>
                <a:cs typeface="Calibri"/>
              </a:rPr>
              <a:t>könnyebb  </a:t>
            </a:r>
            <a:r>
              <a:rPr sz="1800" spc="-10" dirty="0">
                <a:latin typeface="Calibri"/>
                <a:cs typeface="Calibri"/>
              </a:rPr>
              <a:t>fából </a:t>
            </a:r>
            <a:r>
              <a:rPr sz="1800" spc="-15" dirty="0">
                <a:latin typeface="Calibri"/>
                <a:cs typeface="Calibri"/>
              </a:rPr>
              <a:t>készült </a:t>
            </a:r>
            <a:r>
              <a:rPr sz="1800" spc="-5" dirty="0">
                <a:latin typeface="Calibri"/>
                <a:cs typeface="Calibri"/>
              </a:rPr>
              <a:t>oszlopon), amelyet ássunk bele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földbe. </a:t>
            </a:r>
            <a:r>
              <a:rPr sz="1800" spc="-5" dirty="0">
                <a:latin typeface="Calibri"/>
                <a:cs typeface="Calibri"/>
              </a:rPr>
              <a:t>Ügyeljünk </a:t>
            </a:r>
            <a:r>
              <a:rPr sz="1800" spc="-10" dirty="0">
                <a:latin typeface="Calibri"/>
                <a:cs typeface="Calibri"/>
              </a:rPr>
              <a:t>arra,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spc="-10" dirty="0">
                <a:latin typeface="Calibri"/>
                <a:cs typeface="Calibri"/>
              </a:rPr>
              <a:t>stabilan  </a:t>
            </a:r>
            <a:r>
              <a:rPr sz="1800" spc="-5" dirty="0">
                <a:latin typeface="Calibri"/>
                <a:cs typeface="Calibri"/>
              </a:rPr>
              <a:t>álljon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tartóoszlop. </a:t>
            </a:r>
            <a:r>
              <a:rPr sz="1800" dirty="0">
                <a:latin typeface="Calibri"/>
                <a:cs typeface="Calibri"/>
              </a:rPr>
              <a:t>Majd </a:t>
            </a:r>
            <a:r>
              <a:rPr sz="1800" spc="-10" dirty="0">
                <a:latin typeface="Calibri"/>
                <a:cs typeface="Calibri"/>
              </a:rPr>
              <a:t>szögeljük/rögzítsük </a:t>
            </a:r>
            <a:r>
              <a:rPr sz="1800" spc="-5" dirty="0">
                <a:latin typeface="Calibri"/>
                <a:cs typeface="Calibri"/>
              </a:rPr>
              <a:t>úgy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hőmérőt állványunkra,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higanytartály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10" dirty="0">
                <a:latin typeface="Calibri"/>
                <a:cs typeface="Calibri"/>
              </a:rPr>
              <a:t>méter </a:t>
            </a:r>
            <a:r>
              <a:rPr sz="1800" spc="-5" dirty="0">
                <a:latin typeface="Calibri"/>
                <a:cs typeface="Calibri"/>
              </a:rPr>
              <a:t>magasságban legyen. </a:t>
            </a:r>
            <a:r>
              <a:rPr sz="1800" spc="-10" dirty="0">
                <a:latin typeface="Calibri"/>
                <a:cs typeface="Calibri"/>
              </a:rPr>
              <a:t>Fontos,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műszer </a:t>
            </a:r>
            <a:r>
              <a:rPr sz="1800" spc="-5" dirty="0">
                <a:latin typeface="Calibri"/>
                <a:cs typeface="Calibri"/>
              </a:rPr>
              <a:t>függőlegesen  álljon.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hőmérőt direkt napsugárzástól </a:t>
            </a:r>
            <a:r>
              <a:rPr sz="1800" spc="-5" dirty="0">
                <a:latin typeface="Calibri"/>
                <a:cs typeface="Calibri"/>
              </a:rPr>
              <a:t>védve, </a:t>
            </a:r>
            <a:r>
              <a:rPr sz="1800" spc="-20" dirty="0">
                <a:latin typeface="Calibri"/>
                <a:cs typeface="Calibri"/>
              </a:rPr>
              <a:t>árnyékos </a:t>
            </a:r>
            <a:r>
              <a:rPr sz="1800" spc="-10" dirty="0">
                <a:latin typeface="Calibri"/>
                <a:cs typeface="Calibri"/>
              </a:rPr>
              <a:t>helyen helyezzük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el!</a:t>
            </a:r>
            <a:endParaRPr sz="1800">
              <a:latin typeface="Calibri"/>
              <a:cs typeface="Calibri"/>
            </a:endParaRPr>
          </a:p>
          <a:p>
            <a:pPr marL="12700" marR="4000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hőmérő vásárlásakor </a:t>
            </a:r>
            <a:r>
              <a:rPr sz="1800" spc="-5" dirty="0">
                <a:latin typeface="Calibri"/>
                <a:cs typeface="Calibri"/>
              </a:rPr>
              <a:t>választhatunk </a:t>
            </a:r>
            <a:r>
              <a:rPr sz="1800" spc="-10" dirty="0">
                <a:latin typeface="Calibri"/>
                <a:cs typeface="Calibri"/>
              </a:rPr>
              <a:t>digitális műszert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vagy olyat, </a:t>
            </a:r>
            <a:r>
              <a:rPr sz="1800" dirty="0">
                <a:latin typeface="Calibri"/>
                <a:cs typeface="Calibri"/>
              </a:rPr>
              <a:t>amely </a:t>
            </a:r>
            <a:r>
              <a:rPr sz="1800" spc="-5" dirty="0">
                <a:latin typeface="Calibri"/>
                <a:cs typeface="Calibri"/>
              </a:rPr>
              <a:t>minimum 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5" dirty="0">
                <a:latin typeface="Calibri"/>
                <a:cs typeface="Calibri"/>
              </a:rPr>
              <a:t>maximum </a:t>
            </a:r>
            <a:r>
              <a:rPr sz="1800" spc="-15" dirty="0">
                <a:latin typeface="Calibri"/>
                <a:cs typeface="Calibri"/>
              </a:rPr>
              <a:t>értéket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mér.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077" y="283210"/>
            <a:ext cx="1729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536A"/>
                </a:solidFill>
              </a:rPr>
              <a:t>Hőmérőház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0077" y="814196"/>
            <a:ext cx="786320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Itt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fából </a:t>
            </a:r>
            <a:r>
              <a:rPr sz="1800" spc="-15" dirty="0">
                <a:latin typeface="Calibri"/>
                <a:cs typeface="Calibri"/>
              </a:rPr>
              <a:t>készült </a:t>
            </a:r>
            <a:r>
              <a:rPr sz="1800" spc="-10" dirty="0">
                <a:latin typeface="Calibri"/>
                <a:cs typeface="Calibri"/>
              </a:rPr>
              <a:t>hőmérőháznál jóval </a:t>
            </a:r>
            <a:r>
              <a:rPr sz="1800" spc="-5" dirty="0">
                <a:latin typeface="Calibri"/>
                <a:cs typeface="Calibri"/>
              </a:rPr>
              <a:t>olcsóbb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5" dirty="0">
                <a:latin typeface="Calibri"/>
                <a:cs typeface="Calibri"/>
              </a:rPr>
              <a:t>egyszerűbben </a:t>
            </a:r>
            <a:r>
              <a:rPr sz="1800" spc="-10" dirty="0">
                <a:latin typeface="Calibri"/>
                <a:cs typeface="Calibri"/>
              </a:rPr>
              <a:t>elkészíthető </a:t>
            </a:r>
            <a:r>
              <a:rPr sz="1800" spc="-20" dirty="0">
                <a:latin typeface="Calibri"/>
                <a:cs typeface="Calibri"/>
              </a:rPr>
              <a:t>tányéros  árnyékoló </a:t>
            </a:r>
            <a:r>
              <a:rPr sz="1800" spc="-5" dirty="0">
                <a:latin typeface="Calibri"/>
                <a:cs typeface="Calibri"/>
              </a:rPr>
              <a:t>házilag </a:t>
            </a:r>
            <a:r>
              <a:rPr sz="1800" spc="-10" dirty="0">
                <a:latin typeface="Calibri"/>
                <a:cs typeface="Calibri"/>
              </a:rPr>
              <a:t>történő összeállítását mutatjuk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be.</a:t>
            </a:r>
            <a:endParaRPr sz="1800">
              <a:latin typeface="Calibri"/>
              <a:cs typeface="Calibri"/>
            </a:endParaRPr>
          </a:p>
          <a:p>
            <a:pPr marL="12700" marR="3746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(Ez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megoldás </a:t>
            </a:r>
            <a:r>
              <a:rPr sz="1800" spc="-15" dirty="0">
                <a:latin typeface="Calibri"/>
                <a:cs typeface="Calibri"/>
              </a:rPr>
              <a:t>akkor </a:t>
            </a:r>
            <a:r>
              <a:rPr sz="1800" spc="-5" dirty="0">
                <a:latin typeface="Calibri"/>
                <a:cs typeface="Calibri"/>
              </a:rPr>
              <a:t>jobb, ha </a:t>
            </a:r>
            <a:r>
              <a:rPr sz="1800" spc="-10" dirty="0">
                <a:latin typeface="Calibri"/>
                <a:cs typeface="Calibri"/>
              </a:rPr>
              <a:t>digitális hőmérőd </a:t>
            </a:r>
            <a:r>
              <a:rPr sz="1800" spc="-5" dirty="0">
                <a:latin typeface="Calibri"/>
                <a:cs typeface="Calibri"/>
              </a:rPr>
              <a:t>van, külön </a:t>
            </a:r>
            <a:r>
              <a:rPr sz="1800" spc="-10" dirty="0">
                <a:latin typeface="Calibri"/>
                <a:cs typeface="Calibri"/>
              </a:rPr>
              <a:t>kijelzővel, </a:t>
            </a:r>
            <a:r>
              <a:rPr sz="1800" spc="-5" dirty="0">
                <a:latin typeface="Calibri"/>
                <a:cs typeface="Calibri"/>
              </a:rPr>
              <a:t>különben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leolvasás </a:t>
            </a:r>
            <a:r>
              <a:rPr sz="1800" dirty="0">
                <a:latin typeface="Calibri"/>
                <a:cs typeface="Calibri"/>
              </a:rPr>
              <a:t>elég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nehézkes.)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Hozzávalók:</a:t>
            </a:r>
            <a:endParaRPr sz="1800">
              <a:latin typeface="Calibri"/>
              <a:cs typeface="Calibri"/>
            </a:endParaRPr>
          </a:p>
          <a:p>
            <a:pPr marL="177165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4 </a:t>
            </a:r>
            <a:r>
              <a:rPr sz="1800" spc="-5" dirty="0">
                <a:latin typeface="Calibri"/>
                <a:cs typeface="Calibri"/>
              </a:rPr>
              <a:t>menetes </a:t>
            </a:r>
            <a:r>
              <a:rPr sz="1800" dirty="0">
                <a:latin typeface="Calibri"/>
                <a:cs typeface="Calibri"/>
              </a:rPr>
              <a:t>rúd, kb. </a:t>
            </a:r>
            <a:r>
              <a:rPr sz="1800" spc="-5" dirty="0">
                <a:latin typeface="Calibri"/>
                <a:cs typeface="Calibri"/>
              </a:rPr>
              <a:t>40-45 cm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hosszú</a:t>
            </a:r>
            <a:endParaRPr sz="1800">
              <a:latin typeface="Calibri"/>
              <a:cs typeface="Calibri"/>
            </a:endParaRPr>
          </a:p>
          <a:p>
            <a:pPr marL="12700" marR="177165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9 </a:t>
            </a:r>
            <a:r>
              <a:rPr sz="1800" spc="-5" dirty="0">
                <a:latin typeface="Calibri"/>
                <a:cs typeface="Calibri"/>
              </a:rPr>
              <a:t>db </a:t>
            </a:r>
            <a:r>
              <a:rPr sz="1800" spc="-10" dirty="0">
                <a:latin typeface="Calibri"/>
                <a:cs typeface="Calibri"/>
              </a:rPr>
              <a:t>műanyag </a:t>
            </a:r>
            <a:r>
              <a:rPr sz="1800" spc="-15" dirty="0">
                <a:latin typeface="Calibri"/>
                <a:cs typeface="Calibri"/>
              </a:rPr>
              <a:t>virágalátét </a:t>
            </a:r>
            <a:r>
              <a:rPr sz="1800" spc="-10" dirty="0">
                <a:latin typeface="Calibri"/>
                <a:cs typeface="Calibri"/>
              </a:rPr>
              <a:t>vagy műanyag </a:t>
            </a:r>
            <a:r>
              <a:rPr sz="1800" spc="-5" dirty="0">
                <a:latin typeface="Calibri"/>
                <a:cs typeface="Calibri"/>
              </a:rPr>
              <a:t>parti </a:t>
            </a:r>
            <a:r>
              <a:rPr sz="1800" spc="-40" dirty="0">
                <a:latin typeface="Calibri"/>
                <a:cs typeface="Calibri"/>
              </a:rPr>
              <a:t>tányér, </a:t>
            </a:r>
            <a:r>
              <a:rPr sz="1800" spc="-10" dirty="0">
                <a:latin typeface="Calibri"/>
                <a:cs typeface="Calibri"/>
              </a:rPr>
              <a:t>olyan </a:t>
            </a:r>
            <a:r>
              <a:rPr sz="1800" spc="-5" dirty="0">
                <a:latin typeface="Calibri"/>
                <a:cs typeface="Calibri"/>
              </a:rPr>
              <a:t>méretűek, </a:t>
            </a:r>
            <a:r>
              <a:rPr sz="1800" spc="-10" dirty="0">
                <a:latin typeface="Calibri"/>
                <a:cs typeface="Calibri"/>
              </a:rPr>
              <a:t>amelyeken  </a:t>
            </a:r>
            <a:r>
              <a:rPr sz="1800" dirty="0">
                <a:latin typeface="Calibri"/>
                <a:cs typeface="Calibri"/>
              </a:rPr>
              <a:t>az alábbi </a:t>
            </a:r>
            <a:r>
              <a:rPr sz="1800" spc="-15" dirty="0">
                <a:latin typeface="Calibri"/>
                <a:cs typeface="Calibri"/>
              </a:rPr>
              <a:t>képek </a:t>
            </a:r>
            <a:r>
              <a:rPr sz="1800" spc="-10" dirty="0">
                <a:latin typeface="Calibri"/>
                <a:cs typeface="Calibri"/>
              </a:rPr>
              <a:t>szerint </a:t>
            </a:r>
            <a:r>
              <a:rPr sz="1800" spc="-5" dirty="0">
                <a:latin typeface="Calibri"/>
                <a:cs typeface="Calibri"/>
              </a:rPr>
              <a:t>legalább </a:t>
            </a:r>
            <a:r>
              <a:rPr sz="1800" dirty="0">
                <a:latin typeface="Calibri"/>
                <a:cs typeface="Calibri"/>
              </a:rPr>
              <a:t>15 </a:t>
            </a:r>
            <a:r>
              <a:rPr sz="1800" spc="-5" dirty="0">
                <a:latin typeface="Calibri"/>
                <a:cs typeface="Calibri"/>
              </a:rPr>
              <a:t>cm-es </a:t>
            </a:r>
            <a:r>
              <a:rPr sz="1800" spc="-10" dirty="0">
                <a:latin typeface="Calibri"/>
                <a:cs typeface="Calibri"/>
              </a:rPr>
              <a:t>lyukat </a:t>
            </a:r>
            <a:r>
              <a:rPr sz="1800" spc="-5" dirty="0">
                <a:latin typeface="Calibri"/>
                <a:cs typeface="Calibri"/>
              </a:rPr>
              <a:t>lehet </a:t>
            </a:r>
            <a:r>
              <a:rPr sz="1800" spc="-10" dirty="0">
                <a:latin typeface="Calibri"/>
                <a:cs typeface="Calibri"/>
              </a:rPr>
              <a:t>vágni </a:t>
            </a:r>
            <a:r>
              <a:rPr sz="1800" spc="-5" dirty="0">
                <a:latin typeface="Calibri"/>
                <a:cs typeface="Calibri"/>
              </a:rPr>
              <a:t>Lehetőleg, egyforma  </a:t>
            </a:r>
            <a:r>
              <a:rPr sz="1800" spc="-10" dirty="0">
                <a:latin typeface="Calibri"/>
                <a:cs typeface="Calibri"/>
              </a:rPr>
              <a:t>átmérőjű </a:t>
            </a:r>
            <a:r>
              <a:rPr sz="1800" spc="-20" dirty="0">
                <a:latin typeface="Calibri"/>
                <a:cs typeface="Calibri"/>
              </a:rPr>
              <a:t>alátéteket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vásároljunk!</a:t>
            </a:r>
            <a:endParaRPr sz="1800">
              <a:latin typeface="Calibri"/>
              <a:cs typeface="Calibri"/>
            </a:endParaRPr>
          </a:p>
          <a:p>
            <a:pPr marL="177165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72 </a:t>
            </a:r>
            <a:r>
              <a:rPr sz="1800" spc="-5" dirty="0">
                <a:latin typeface="Calibri"/>
                <a:cs typeface="Calibri"/>
              </a:rPr>
              <a:t>db </a:t>
            </a:r>
            <a:r>
              <a:rPr sz="1800" spc="-25" dirty="0">
                <a:latin typeface="Calibri"/>
                <a:cs typeface="Calibri"/>
              </a:rPr>
              <a:t>anyacsavar, </a:t>
            </a:r>
            <a:r>
              <a:rPr sz="1800" dirty="0">
                <a:latin typeface="Calibri"/>
                <a:cs typeface="Calibri"/>
              </a:rPr>
              <a:t>72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csavaralátét</a:t>
            </a:r>
            <a:endParaRPr sz="1800">
              <a:latin typeface="Calibri"/>
              <a:cs typeface="Calibri"/>
            </a:endParaRPr>
          </a:p>
          <a:p>
            <a:pPr marL="167640" marR="3568065" indent="-155575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800" spc="-10" dirty="0">
                <a:latin typeface="Calibri"/>
                <a:cs typeface="Calibri"/>
              </a:rPr>
              <a:t>Szigetelőanyag, </a:t>
            </a:r>
            <a:r>
              <a:rPr sz="1800" spc="-5" dirty="0">
                <a:latin typeface="Calibri"/>
                <a:cs typeface="Calibri"/>
              </a:rPr>
              <a:t>amellyel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hézagmentesítést  </a:t>
            </a:r>
            <a:r>
              <a:rPr sz="1800" spc="-5" dirty="0">
                <a:latin typeface="Calibri"/>
                <a:cs typeface="Calibri"/>
              </a:rPr>
              <a:t>oldjuk</a:t>
            </a:r>
            <a:r>
              <a:rPr sz="1800" dirty="0">
                <a:latin typeface="Calibri"/>
                <a:cs typeface="Calibri"/>
              </a:rPr>
              <a:t> meg</a:t>
            </a:r>
            <a:endParaRPr sz="1800">
              <a:latin typeface="Calibri"/>
              <a:cs typeface="Calibri"/>
            </a:endParaRPr>
          </a:p>
          <a:p>
            <a:pPr marL="167640" marR="3609975" indent="-155575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800" spc="-5" dirty="0">
                <a:latin typeface="Calibri"/>
                <a:cs typeface="Calibri"/>
              </a:rPr>
              <a:t>Fehér </a:t>
            </a:r>
            <a:r>
              <a:rPr sz="1800" spc="-15" dirty="0">
                <a:latin typeface="Calibri"/>
                <a:cs typeface="Calibri"/>
              </a:rPr>
              <a:t>festék, </a:t>
            </a:r>
            <a:r>
              <a:rPr sz="1800" spc="-5" dirty="0">
                <a:latin typeface="Calibri"/>
                <a:cs typeface="Calibri"/>
              </a:rPr>
              <a:t>ha </a:t>
            </a:r>
            <a:r>
              <a:rPr sz="1800" spc="-10" dirty="0">
                <a:latin typeface="Calibri"/>
                <a:cs typeface="Calibri"/>
              </a:rPr>
              <a:t>fehér </a:t>
            </a:r>
            <a:r>
              <a:rPr sz="1800" spc="-15" dirty="0">
                <a:latin typeface="Calibri"/>
                <a:cs typeface="Calibri"/>
              </a:rPr>
              <a:t>házikót </a:t>
            </a:r>
            <a:r>
              <a:rPr sz="1800" spc="-10" dirty="0">
                <a:latin typeface="Calibri"/>
                <a:cs typeface="Calibri"/>
              </a:rPr>
              <a:t>szeretnénk.  </a:t>
            </a:r>
            <a:r>
              <a:rPr sz="1800" spc="-5" dirty="0">
                <a:latin typeface="Calibri"/>
                <a:cs typeface="Calibri"/>
              </a:rPr>
              <a:t>Ebben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esetben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virágalátéteket </a:t>
            </a:r>
            <a:r>
              <a:rPr sz="1800" spc="-10" dirty="0">
                <a:latin typeface="Calibri"/>
                <a:cs typeface="Calibri"/>
              </a:rPr>
              <a:t>fessük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endParaRPr sz="1800">
              <a:latin typeface="Calibri"/>
              <a:cs typeface="Calibri"/>
            </a:endParaRPr>
          </a:p>
          <a:p>
            <a:pPr marL="177165" indent="-165100">
              <a:lnSpc>
                <a:spcPct val="100000"/>
              </a:lnSpc>
              <a:spcBef>
                <a:spcPts val="5"/>
              </a:spcBef>
              <a:buChar char="•"/>
              <a:tabLst>
                <a:tab pos="177800" algn="l"/>
              </a:tabLst>
            </a:pPr>
            <a:r>
              <a:rPr sz="1800" spc="-10" dirty="0">
                <a:latin typeface="Calibri"/>
                <a:cs typeface="Calibri"/>
              </a:rPr>
              <a:t>Legalább </a:t>
            </a:r>
            <a:r>
              <a:rPr sz="1800" dirty="0">
                <a:latin typeface="Calibri"/>
                <a:cs typeface="Calibri"/>
              </a:rPr>
              <a:t>3 </a:t>
            </a:r>
            <a:r>
              <a:rPr sz="1800" spc="-10" dirty="0">
                <a:latin typeface="Calibri"/>
                <a:cs typeface="Calibri"/>
              </a:rPr>
              <a:t>méteres </a:t>
            </a:r>
            <a:r>
              <a:rPr sz="1800" dirty="0">
                <a:latin typeface="Calibri"/>
                <a:cs typeface="Calibri"/>
              </a:rPr>
              <a:t>rúd, </a:t>
            </a:r>
            <a:r>
              <a:rPr sz="1800" spc="-5" dirty="0">
                <a:latin typeface="Calibri"/>
                <a:cs typeface="Calibri"/>
              </a:rPr>
              <a:t>amelyre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rögzíthetjük</a:t>
            </a:r>
            <a:endParaRPr sz="1800">
              <a:latin typeface="Calibri"/>
              <a:cs typeface="Calibri"/>
            </a:endParaRPr>
          </a:p>
          <a:p>
            <a:pPr marL="11620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szerkezetet</a:t>
            </a:r>
            <a:endParaRPr sz="1800">
              <a:latin typeface="Calibri"/>
              <a:cs typeface="Calibri"/>
            </a:endParaRPr>
          </a:p>
          <a:p>
            <a:pPr marL="177165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800" spc="-10" dirty="0">
                <a:latin typeface="Calibri"/>
                <a:cs typeface="Calibri"/>
              </a:rPr>
              <a:t>Oszlopra rögzítéshez </a:t>
            </a:r>
            <a:r>
              <a:rPr sz="1800" spc="-15" dirty="0">
                <a:latin typeface="Calibri"/>
                <a:cs typeface="Calibri"/>
              </a:rPr>
              <a:t>keresztkar </a:t>
            </a:r>
            <a:r>
              <a:rPr sz="1800" dirty="0">
                <a:latin typeface="Calibri"/>
                <a:cs typeface="Calibri"/>
              </a:rPr>
              <a:t>és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bilincs</a:t>
            </a:r>
            <a:endParaRPr sz="1800">
              <a:latin typeface="Calibri"/>
              <a:cs typeface="Calibri"/>
            </a:endParaRPr>
          </a:p>
          <a:p>
            <a:pPr marL="177165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800" spc="-15" dirty="0">
                <a:latin typeface="Calibri"/>
                <a:cs typeface="Calibri"/>
              </a:rPr>
              <a:t>Szárazoázis </a:t>
            </a:r>
            <a:r>
              <a:rPr sz="1800" spc="-10" dirty="0">
                <a:latin typeface="Calibri"/>
                <a:cs typeface="Calibri"/>
              </a:rPr>
              <a:t>(virágboltban kapható),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ragasztó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7046" y="3545052"/>
            <a:ext cx="3695192" cy="245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784" y="132968"/>
            <a:ext cx="451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536A"/>
                </a:solidFill>
              </a:rPr>
              <a:t>Így </a:t>
            </a:r>
            <a:r>
              <a:rPr sz="2800" spc="-20" dirty="0">
                <a:solidFill>
                  <a:srgbClr val="44536A"/>
                </a:solidFill>
              </a:rPr>
              <a:t>készítsük </a:t>
            </a:r>
            <a:r>
              <a:rPr sz="2800" spc="-5" dirty="0">
                <a:solidFill>
                  <a:srgbClr val="44536A"/>
                </a:solidFill>
              </a:rPr>
              <a:t>el a</a:t>
            </a:r>
            <a:r>
              <a:rPr sz="2800" spc="40" dirty="0">
                <a:solidFill>
                  <a:srgbClr val="44536A"/>
                </a:solidFill>
              </a:rPr>
              <a:t> </a:t>
            </a:r>
            <a:r>
              <a:rPr sz="2800" spc="-15" dirty="0">
                <a:solidFill>
                  <a:srgbClr val="44536A"/>
                </a:solidFill>
              </a:rPr>
              <a:t>hőmérőházat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65784" y="663955"/>
            <a:ext cx="3590290" cy="593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9 </a:t>
            </a:r>
            <a:r>
              <a:rPr sz="1800" spc="-10" dirty="0">
                <a:latin typeface="Calibri"/>
                <a:cs typeface="Calibri"/>
              </a:rPr>
              <a:t>darab </a:t>
            </a:r>
            <a:r>
              <a:rPr sz="1800" spc="-15" dirty="0">
                <a:latin typeface="Calibri"/>
                <a:cs typeface="Calibri"/>
              </a:rPr>
              <a:t>alátéten </a:t>
            </a:r>
            <a:r>
              <a:rPr sz="1800" spc="-5" dirty="0">
                <a:latin typeface="Calibri"/>
                <a:cs typeface="Calibri"/>
              </a:rPr>
              <a:t>fúrjunk négy  </a:t>
            </a:r>
            <a:r>
              <a:rPr sz="1800" spc="-10" dirty="0">
                <a:latin typeface="Calibri"/>
                <a:cs typeface="Calibri"/>
              </a:rPr>
              <a:t>lyukat </a:t>
            </a:r>
            <a:r>
              <a:rPr sz="1800" spc="-5" dirty="0">
                <a:latin typeface="Calibri"/>
                <a:cs typeface="Calibri"/>
              </a:rPr>
              <a:t>egymástól egyforma  </a:t>
            </a:r>
            <a:r>
              <a:rPr sz="1800" spc="-15" dirty="0">
                <a:latin typeface="Calibri"/>
                <a:cs typeface="Calibri"/>
              </a:rPr>
              <a:t>távolságra! </a:t>
            </a:r>
            <a:r>
              <a:rPr sz="1800" spc="-10" dirty="0">
                <a:latin typeface="Calibri"/>
                <a:cs typeface="Calibri"/>
              </a:rPr>
              <a:t>Ezekbe illesztjük </a:t>
            </a:r>
            <a:r>
              <a:rPr sz="1800" dirty="0">
                <a:latin typeface="Calibri"/>
                <a:cs typeface="Calibri"/>
              </a:rPr>
              <a:t>majd bele  a </a:t>
            </a:r>
            <a:r>
              <a:rPr sz="1800" spc="-5" dirty="0">
                <a:latin typeface="Calibri"/>
                <a:cs typeface="Calibri"/>
              </a:rPr>
              <a:t>menetes</a:t>
            </a:r>
            <a:r>
              <a:rPr sz="1800" spc="-10" dirty="0">
                <a:latin typeface="Calibri"/>
                <a:cs typeface="Calibri"/>
              </a:rPr>
              <a:t> rudakat.</a:t>
            </a:r>
            <a:endParaRPr sz="1800">
              <a:latin typeface="Calibri"/>
              <a:cs typeface="Calibri"/>
            </a:endParaRPr>
          </a:p>
          <a:p>
            <a:pPr marL="291465" indent="-27940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292100" algn="l"/>
              </a:tabLst>
            </a:pPr>
            <a:r>
              <a:rPr sz="1800" dirty="0">
                <a:latin typeface="Calibri"/>
                <a:cs typeface="Calibri"/>
              </a:rPr>
              <a:t>8 </a:t>
            </a:r>
            <a:r>
              <a:rPr sz="1800" spc="-10" dirty="0">
                <a:latin typeface="Calibri"/>
                <a:cs typeface="Calibri"/>
              </a:rPr>
              <a:t>darab </a:t>
            </a:r>
            <a:r>
              <a:rPr sz="1800" spc="-15" dirty="0">
                <a:latin typeface="Calibri"/>
                <a:cs typeface="Calibri"/>
              </a:rPr>
              <a:t>virágalátéten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vágjunk</a:t>
            </a:r>
            <a:endParaRPr sz="1800">
              <a:latin typeface="Calibri"/>
              <a:cs typeface="Calibri"/>
            </a:endParaRPr>
          </a:p>
          <a:p>
            <a:pPr marL="12700" marR="939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egyforma, </a:t>
            </a:r>
            <a:r>
              <a:rPr sz="1800" dirty="0">
                <a:latin typeface="Calibri"/>
                <a:cs typeface="Calibri"/>
              </a:rPr>
              <a:t>kb. 15 </a:t>
            </a:r>
            <a:r>
              <a:rPr sz="1800" spc="-5" dirty="0">
                <a:latin typeface="Calibri"/>
                <a:cs typeface="Calibri"/>
              </a:rPr>
              <a:t>cm </a:t>
            </a:r>
            <a:r>
              <a:rPr sz="1800" spc="-10" dirty="0">
                <a:latin typeface="Calibri"/>
                <a:cs typeface="Calibri"/>
              </a:rPr>
              <a:t>átmérőjű lyukat.  </a:t>
            </a:r>
            <a:r>
              <a:rPr sz="1800" spc="-5" dirty="0">
                <a:latin typeface="Calibri"/>
                <a:cs typeface="Calibri"/>
              </a:rPr>
              <a:t>Egy </a:t>
            </a:r>
            <a:r>
              <a:rPr sz="1800" spc="-15" dirty="0">
                <a:latin typeface="Calibri"/>
                <a:cs typeface="Calibri"/>
              </a:rPr>
              <a:t>alátétet </a:t>
            </a:r>
            <a:r>
              <a:rPr sz="1800" spc="-5" dirty="0">
                <a:latin typeface="Calibri"/>
                <a:cs typeface="Calibri"/>
              </a:rPr>
              <a:t>ne vágjunk </a:t>
            </a:r>
            <a:r>
              <a:rPr sz="1800" spc="5" dirty="0">
                <a:latin typeface="Calibri"/>
                <a:cs typeface="Calibri"/>
              </a:rPr>
              <a:t>meg, </a:t>
            </a:r>
            <a:r>
              <a:rPr sz="1800" spc="-5" dirty="0">
                <a:latin typeface="Calibri"/>
                <a:cs typeface="Calibri"/>
              </a:rPr>
              <a:t>ez lesz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5" dirty="0">
                <a:latin typeface="Calibri"/>
                <a:cs typeface="Calibri"/>
              </a:rPr>
              <a:t>házikónk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alja.</a:t>
            </a:r>
            <a:endParaRPr sz="1800">
              <a:latin typeface="Calibri"/>
              <a:cs typeface="Calibri"/>
            </a:endParaRPr>
          </a:p>
          <a:p>
            <a:pPr marL="12700" marR="18986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Egy </a:t>
            </a:r>
            <a:r>
              <a:rPr sz="1800" spc="-10" dirty="0">
                <a:latin typeface="Calibri"/>
                <a:cs typeface="Calibri"/>
              </a:rPr>
              <a:t>kivágott </a:t>
            </a:r>
            <a:r>
              <a:rPr sz="1800" spc="-20" dirty="0">
                <a:latin typeface="Calibri"/>
                <a:cs typeface="Calibri"/>
              </a:rPr>
              <a:t>korongot </a:t>
            </a:r>
            <a:r>
              <a:rPr sz="1800" spc="-5" dirty="0">
                <a:latin typeface="Calibri"/>
                <a:cs typeface="Calibri"/>
              </a:rPr>
              <a:t>tegyünk </a:t>
            </a:r>
            <a:r>
              <a:rPr sz="1800" spc="-15" dirty="0">
                <a:latin typeface="Calibri"/>
                <a:cs typeface="Calibri"/>
              </a:rPr>
              <a:t>félre,  </a:t>
            </a:r>
            <a:r>
              <a:rPr sz="1800" spc="-5" dirty="0">
                <a:latin typeface="Calibri"/>
                <a:cs typeface="Calibri"/>
              </a:rPr>
              <a:t>ez lesz </a:t>
            </a:r>
            <a:r>
              <a:rPr sz="1800" dirty="0">
                <a:latin typeface="Calibri"/>
                <a:cs typeface="Calibri"/>
              </a:rPr>
              <a:t>majd az </a:t>
            </a:r>
            <a:r>
              <a:rPr sz="1800" spc="-20" dirty="0">
                <a:latin typeface="Calibri"/>
                <a:cs typeface="Calibri"/>
              </a:rPr>
              <a:t>eszköz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teteje.</a:t>
            </a:r>
            <a:endParaRPr sz="1800">
              <a:latin typeface="Calibri"/>
              <a:cs typeface="Calibri"/>
            </a:endParaRPr>
          </a:p>
          <a:p>
            <a:pPr marL="12700" marR="226695">
              <a:lnSpc>
                <a:spcPct val="100000"/>
              </a:lnSpc>
              <a:spcBef>
                <a:spcPts val="600"/>
              </a:spcBef>
              <a:buFont typeface="Calibri"/>
              <a:buAutoNum type="arabicPeriod" startAt="3"/>
              <a:tabLst>
                <a:tab pos="292100" algn="l"/>
              </a:tabLst>
            </a:pPr>
            <a:r>
              <a:rPr sz="1800" spc="-10" dirty="0">
                <a:latin typeface="Calibri"/>
                <a:cs typeface="Calibri"/>
              </a:rPr>
              <a:t>Fogjuk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rudakat </a:t>
            </a:r>
            <a:r>
              <a:rPr sz="1800" dirty="0">
                <a:latin typeface="Calibri"/>
                <a:cs typeface="Calibri"/>
              </a:rPr>
              <a:t>és a </a:t>
            </a:r>
            <a:r>
              <a:rPr sz="1800" spc="-15" dirty="0">
                <a:latin typeface="Calibri"/>
                <a:cs typeface="Calibri"/>
              </a:rPr>
              <a:t>csavarokat,  </a:t>
            </a:r>
            <a:r>
              <a:rPr sz="1800" dirty="0">
                <a:latin typeface="Calibri"/>
                <a:cs typeface="Calibri"/>
              </a:rPr>
              <a:t>majd </a:t>
            </a:r>
            <a:r>
              <a:rPr sz="1800" spc="-20" dirty="0">
                <a:latin typeface="Calibri"/>
                <a:cs typeface="Calibri"/>
              </a:rPr>
              <a:t>kezdjük </a:t>
            </a:r>
            <a:r>
              <a:rPr sz="1800" dirty="0">
                <a:latin typeface="Calibri"/>
                <a:cs typeface="Calibri"/>
              </a:rPr>
              <a:t>meg az </a:t>
            </a:r>
            <a:r>
              <a:rPr sz="1800" spc="-10" dirty="0">
                <a:latin typeface="Calibri"/>
                <a:cs typeface="Calibri"/>
              </a:rPr>
              <a:t>összeillesztést!  Szereljük </a:t>
            </a:r>
            <a:r>
              <a:rPr sz="1800" spc="-20" dirty="0">
                <a:latin typeface="Calibri"/>
                <a:cs typeface="Calibri"/>
              </a:rPr>
              <a:t>rá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műanyag gyűrűket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menetes </a:t>
            </a:r>
            <a:r>
              <a:rPr sz="1800" spc="-10" dirty="0">
                <a:latin typeface="Calibri"/>
                <a:cs typeface="Calibri"/>
              </a:rPr>
              <a:t>rudakra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képen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látható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módon.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(sorrend: </a:t>
            </a:r>
            <a:r>
              <a:rPr sz="1800" spc="-15" dirty="0">
                <a:latin typeface="Calibri"/>
                <a:cs typeface="Calibri"/>
              </a:rPr>
              <a:t>anyacsavar –csavaralátét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virágalátét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csavaralátét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anyacsavar) 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virágalátétek </a:t>
            </a:r>
            <a:r>
              <a:rPr sz="1800" spc="-25" dirty="0">
                <a:latin typeface="Calibri"/>
                <a:cs typeface="Calibri"/>
              </a:rPr>
              <a:t>közötti </a:t>
            </a:r>
            <a:r>
              <a:rPr sz="1800" spc="-10" dirty="0">
                <a:latin typeface="Calibri"/>
                <a:cs typeface="Calibri"/>
              </a:rPr>
              <a:t>hézag </a:t>
            </a:r>
            <a:r>
              <a:rPr sz="1800" spc="-20" dirty="0">
                <a:latin typeface="Calibri"/>
                <a:cs typeface="Calibri"/>
              </a:rPr>
              <a:t>változó  </a:t>
            </a:r>
            <a:r>
              <a:rPr sz="1800" spc="-5" dirty="0">
                <a:latin typeface="Calibri"/>
                <a:cs typeface="Calibri"/>
              </a:rPr>
              <a:t>lehet, </a:t>
            </a:r>
            <a:r>
              <a:rPr sz="1800" spc="-15" dirty="0">
                <a:latin typeface="Calibri"/>
                <a:cs typeface="Calibri"/>
              </a:rPr>
              <a:t>attól </a:t>
            </a:r>
            <a:r>
              <a:rPr sz="1800" spc="-5" dirty="0">
                <a:latin typeface="Calibri"/>
                <a:cs typeface="Calibri"/>
              </a:rPr>
              <a:t>függően, hogy </a:t>
            </a:r>
            <a:r>
              <a:rPr sz="1800" spc="-10" dirty="0">
                <a:latin typeface="Calibri"/>
                <a:cs typeface="Calibri"/>
              </a:rPr>
              <a:t>különböző  vagy </a:t>
            </a:r>
            <a:r>
              <a:rPr sz="1800" spc="-5" dirty="0">
                <a:latin typeface="Calibri"/>
                <a:cs typeface="Calibri"/>
              </a:rPr>
              <a:t>egyforma </a:t>
            </a:r>
            <a:r>
              <a:rPr sz="1800" spc="-15" dirty="0">
                <a:latin typeface="Calibri"/>
                <a:cs typeface="Calibri"/>
              </a:rPr>
              <a:t>virág-alátéteket  </a:t>
            </a:r>
            <a:r>
              <a:rPr sz="1800" spc="-10" dirty="0">
                <a:latin typeface="Calibri"/>
                <a:cs typeface="Calibri"/>
              </a:rPr>
              <a:t>használunk.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9638" y="646048"/>
            <a:ext cx="4057650" cy="3602354"/>
            <a:chOff x="4469638" y="646048"/>
            <a:chExt cx="4057650" cy="3602354"/>
          </a:xfrm>
        </p:grpSpPr>
        <p:sp>
          <p:nvSpPr>
            <p:cNvPr id="5" name="object 5"/>
            <p:cNvSpPr/>
            <p:nvPr/>
          </p:nvSpPr>
          <p:spPr>
            <a:xfrm>
              <a:off x="4469638" y="646048"/>
              <a:ext cx="4057143" cy="1838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88100" y="2493644"/>
              <a:ext cx="2085319" cy="17543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388100" y="4309643"/>
            <a:ext cx="2102776" cy="220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1100454"/>
            <a:ext cx="27266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4.	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Kb. 30-35 mm-es</a:t>
            </a:r>
            <a:r>
              <a:rPr sz="1800" b="0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hézagot 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érdemes hagyni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soron  </a:t>
            </a:r>
            <a:r>
              <a:rPr sz="1800" b="0" spc="-25" dirty="0">
                <a:solidFill>
                  <a:srgbClr val="000000"/>
                </a:solidFill>
                <a:latin typeface="Calibri"/>
                <a:cs typeface="Calibri"/>
              </a:rPr>
              <a:t>következő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műanyaggyűrű  előtt.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068" y="3295269"/>
            <a:ext cx="30060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utolsó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kivágott</a:t>
            </a:r>
            <a:endParaRPr sz="1800">
              <a:latin typeface="Calibri"/>
              <a:cs typeface="Calibri"/>
            </a:endParaRPr>
          </a:p>
          <a:p>
            <a:pPr marL="354965" marR="27432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virágalátétet </a:t>
            </a:r>
            <a:r>
              <a:rPr sz="1800" spc="-10" dirty="0">
                <a:latin typeface="Calibri"/>
                <a:cs typeface="Calibri"/>
              </a:rPr>
              <a:t>helyezzük </a:t>
            </a:r>
            <a:r>
              <a:rPr sz="1800" dirty="0">
                <a:latin typeface="Calibri"/>
                <a:cs typeface="Calibri"/>
              </a:rPr>
              <a:t>az  </a:t>
            </a:r>
            <a:r>
              <a:rPr sz="1800" spc="-5" dirty="0">
                <a:latin typeface="Calibri"/>
                <a:cs typeface="Calibri"/>
              </a:rPr>
              <a:t>egész </a:t>
            </a:r>
            <a:r>
              <a:rPr sz="1800" spc="-15" dirty="0">
                <a:latin typeface="Calibri"/>
                <a:cs typeface="Calibri"/>
              </a:rPr>
              <a:t>házikó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tetejére.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354965" marR="52197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Ragasztóval </a:t>
            </a:r>
            <a:r>
              <a:rPr sz="1800" dirty="0">
                <a:latin typeface="Calibri"/>
                <a:cs typeface="Calibri"/>
              </a:rPr>
              <a:t>egy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akkora  </a:t>
            </a:r>
            <a:r>
              <a:rPr sz="1800" spc="-10" dirty="0">
                <a:latin typeface="Calibri"/>
                <a:cs typeface="Calibri"/>
              </a:rPr>
              <a:t>darab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szárazoázist</a:t>
            </a:r>
            <a:endParaRPr sz="1800">
              <a:latin typeface="Calibri"/>
              <a:cs typeface="Calibri"/>
            </a:endParaRPr>
          </a:p>
          <a:p>
            <a:pPr marL="354965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rögzítsünk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szerkezet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aljára,  </a:t>
            </a:r>
            <a:r>
              <a:rPr sz="1800" dirty="0">
                <a:latin typeface="Calibri"/>
                <a:cs typeface="Calibri"/>
              </a:rPr>
              <a:t>amelybe a </a:t>
            </a:r>
            <a:r>
              <a:rPr sz="1800" spc="-10" dirty="0">
                <a:latin typeface="Calibri"/>
                <a:cs typeface="Calibri"/>
              </a:rPr>
              <a:t>hőmérőt </a:t>
            </a:r>
            <a:r>
              <a:rPr sz="1800" spc="-5" dirty="0">
                <a:latin typeface="Calibri"/>
                <a:cs typeface="Calibri"/>
              </a:rPr>
              <a:t>bele  </a:t>
            </a:r>
            <a:r>
              <a:rPr sz="1800" dirty="0">
                <a:latin typeface="Calibri"/>
                <a:cs typeface="Calibri"/>
              </a:rPr>
              <a:t>tudjuk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illeszteni.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5589" y="2197354"/>
            <a:ext cx="2886477" cy="2144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5589" y="4674742"/>
            <a:ext cx="2897041" cy="2172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5589" y="382524"/>
            <a:ext cx="2891099" cy="165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077" y="413765"/>
            <a:ext cx="81343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275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7. </a:t>
            </a:r>
            <a:r>
              <a:rPr sz="1800" spc="-20" dirty="0">
                <a:latin typeface="Calibri"/>
                <a:cs typeface="Calibri"/>
              </a:rPr>
              <a:t>Két </a:t>
            </a:r>
            <a:r>
              <a:rPr sz="1800" spc="-5" dirty="0">
                <a:latin typeface="Calibri"/>
                <a:cs typeface="Calibri"/>
              </a:rPr>
              <a:t>menetes rudat </a:t>
            </a:r>
            <a:r>
              <a:rPr sz="1800" spc="-10" dirty="0">
                <a:latin typeface="Calibri"/>
                <a:cs typeface="Calibri"/>
              </a:rPr>
              <a:t>vágjuk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10" dirty="0">
                <a:latin typeface="Calibri"/>
                <a:cs typeface="Calibri"/>
              </a:rPr>
              <a:t>annyira,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házikó </a:t>
            </a:r>
            <a:r>
              <a:rPr sz="1800" spc="-10" dirty="0">
                <a:latin typeface="Calibri"/>
                <a:cs typeface="Calibri"/>
              </a:rPr>
              <a:t>tetejéig </a:t>
            </a:r>
            <a:r>
              <a:rPr sz="1800" dirty="0">
                <a:latin typeface="Calibri"/>
                <a:cs typeface="Calibri"/>
              </a:rPr>
              <a:t>érjen, a másik </a:t>
            </a:r>
            <a:r>
              <a:rPr sz="1800" spc="-25" dirty="0">
                <a:latin typeface="Calibri"/>
                <a:cs typeface="Calibri"/>
              </a:rPr>
              <a:t>kettőt  </a:t>
            </a:r>
            <a:r>
              <a:rPr sz="1800" spc="-5" dirty="0">
                <a:latin typeface="Calibri"/>
                <a:cs typeface="Calibri"/>
              </a:rPr>
              <a:t>hagyjuk </a:t>
            </a:r>
            <a:r>
              <a:rPr sz="1800" dirty="0">
                <a:latin typeface="Calibri"/>
                <a:cs typeface="Calibri"/>
              </a:rPr>
              <a:t>meg </a:t>
            </a:r>
            <a:r>
              <a:rPr sz="1800" spc="-10" dirty="0">
                <a:latin typeface="Calibri"/>
                <a:cs typeface="Calibri"/>
              </a:rPr>
              <a:t>olyan hosszan, </a:t>
            </a:r>
            <a:r>
              <a:rPr sz="1800" spc="-5" dirty="0">
                <a:latin typeface="Calibri"/>
                <a:cs typeface="Calibri"/>
              </a:rPr>
              <a:t>hogy ennek segítségével </a:t>
            </a:r>
            <a:r>
              <a:rPr sz="1800" spc="-15" dirty="0">
                <a:latin typeface="Calibri"/>
                <a:cs typeface="Calibri"/>
              </a:rPr>
              <a:t>később </a:t>
            </a:r>
            <a:r>
              <a:rPr sz="1800" spc="-10" dirty="0">
                <a:latin typeface="Calibri"/>
                <a:cs typeface="Calibri"/>
              </a:rPr>
              <a:t>rögzíteni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tudjuk.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közel </a:t>
            </a:r>
            <a:r>
              <a:rPr sz="1800" spc="-10" dirty="0">
                <a:latin typeface="Calibri"/>
                <a:cs typeface="Calibri"/>
              </a:rPr>
              <a:t>három méteres tartóoszlopot </a:t>
            </a:r>
            <a:r>
              <a:rPr sz="1800" dirty="0">
                <a:latin typeface="Calibri"/>
                <a:cs typeface="Calibri"/>
              </a:rPr>
              <a:t>ássuk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földbe, </a:t>
            </a:r>
            <a:r>
              <a:rPr sz="1800" dirty="0">
                <a:latin typeface="Calibri"/>
                <a:cs typeface="Calibri"/>
              </a:rPr>
              <a:t>majd a </a:t>
            </a:r>
            <a:r>
              <a:rPr sz="1800" spc="-15" dirty="0">
                <a:latin typeface="Calibri"/>
                <a:cs typeface="Calibri"/>
              </a:rPr>
              <a:t>házikót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keresztkar </a:t>
            </a:r>
            <a:r>
              <a:rPr sz="1800" dirty="0">
                <a:latin typeface="Calibri"/>
                <a:cs typeface="Calibri"/>
              </a:rPr>
              <a:t>és a  </a:t>
            </a:r>
            <a:r>
              <a:rPr sz="1800" spc="-5" dirty="0">
                <a:latin typeface="Calibri"/>
                <a:cs typeface="Calibri"/>
              </a:rPr>
              <a:t>bilincs segítségével </a:t>
            </a:r>
            <a:r>
              <a:rPr sz="1800" spc="-10" dirty="0">
                <a:latin typeface="Calibri"/>
                <a:cs typeface="Calibri"/>
              </a:rPr>
              <a:t>rögzítsük. Helyezzük </a:t>
            </a:r>
            <a:r>
              <a:rPr sz="1800" spc="-5" dirty="0">
                <a:latin typeface="Calibri"/>
                <a:cs typeface="Calibri"/>
              </a:rPr>
              <a:t>úgy el, hogy ha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hőmérőt beletesszük,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5" dirty="0">
                <a:latin typeface="Calibri"/>
                <a:cs typeface="Calibri"/>
              </a:rPr>
              <a:t>higanyos része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10" dirty="0">
                <a:latin typeface="Calibri"/>
                <a:cs typeface="Calibri"/>
              </a:rPr>
              <a:t>méter </a:t>
            </a:r>
            <a:r>
              <a:rPr sz="1800" spc="-5" dirty="0">
                <a:latin typeface="Calibri"/>
                <a:cs typeface="Calibri"/>
              </a:rPr>
              <a:t>magasságba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kerüljön.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879" y="2294830"/>
            <a:ext cx="3326903" cy="4447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6536" y="4568444"/>
            <a:ext cx="43383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virágalátétek </a:t>
            </a:r>
            <a:r>
              <a:rPr sz="1800" spc="-10" dirty="0">
                <a:latin typeface="Calibri"/>
                <a:cs typeface="Calibri"/>
              </a:rPr>
              <a:t>pereme </a:t>
            </a:r>
            <a:r>
              <a:rPr sz="1800" spc="-5" dirty="0">
                <a:latin typeface="Calibri"/>
                <a:cs typeface="Calibri"/>
              </a:rPr>
              <a:t>meglehetősen </a:t>
            </a:r>
            <a:r>
              <a:rPr sz="1800" spc="-30" dirty="0">
                <a:latin typeface="Calibri"/>
                <a:cs typeface="Calibri"/>
              </a:rPr>
              <a:t>nagy, </a:t>
            </a:r>
            <a:r>
              <a:rPr sz="1800" spc="-5" dirty="0">
                <a:latin typeface="Calibri"/>
                <a:cs typeface="Calibri"/>
              </a:rPr>
              <a:t>ez  adott esetben </a:t>
            </a:r>
            <a:r>
              <a:rPr sz="1800" spc="-10" dirty="0">
                <a:latin typeface="Calibri"/>
                <a:cs typeface="Calibri"/>
              </a:rPr>
              <a:t>megtelhet esővízzel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vagy</a:t>
            </a:r>
            <a:endParaRPr sz="1800">
              <a:latin typeface="Calibri"/>
              <a:cs typeface="Calibri"/>
            </a:endParaRPr>
          </a:p>
          <a:p>
            <a:pPr marL="12700" marR="14604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lecsapódott </a:t>
            </a:r>
            <a:r>
              <a:rPr sz="1800" spc="-15" dirty="0">
                <a:latin typeface="Calibri"/>
                <a:cs typeface="Calibri"/>
              </a:rPr>
              <a:t>párával, </a:t>
            </a:r>
            <a:r>
              <a:rPr sz="1800" dirty="0">
                <a:latin typeface="Calibri"/>
                <a:cs typeface="Calibri"/>
              </a:rPr>
              <a:t>ami </a:t>
            </a:r>
            <a:r>
              <a:rPr sz="1800" spc="-10" dirty="0">
                <a:latin typeface="Calibri"/>
                <a:cs typeface="Calibri"/>
              </a:rPr>
              <a:t>befolyásolhatja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hőmérséklet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5" dirty="0">
                <a:latin typeface="Calibri"/>
                <a:cs typeface="Calibri"/>
              </a:rPr>
              <a:t>nedvesség </a:t>
            </a:r>
            <a:r>
              <a:rPr sz="1800" spc="-20" dirty="0">
                <a:latin typeface="Calibri"/>
                <a:cs typeface="Calibri"/>
              </a:rPr>
              <a:t>értékeket. </a:t>
            </a:r>
            <a:r>
              <a:rPr sz="1800" spc="-25" dirty="0">
                <a:latin typeface="Calibri"/>
                <a:cs typeface="Calibri"/>
              </a:rPr>
              <a:t>Ezeket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5" dirty="0">
                <a:latin typeface="Calibri"/>
                <a:cs typeface="Calibri"/>
              </a:rPr>
              <a:t>peremeket </a:t>
            </a:r>
            <a:r>
              <a:rPr sz="1800" spc="-10" dirty="0">
                <a:latin typeface="Calibri"/>
                <a:cs typeface="Calibri"/>
              </a:rPr>
              <a:t>hézagmentesítő anyaggal vagy </a:t>
            </a:r>
            <a:r>
              <a:rPr sz="1800" dirty="0">
                <a:latin typeface="Calibri"/>
                <a:cs typeface="Calibri"/>
              </a:rPr>
              <a:t>más  </a:t>
            </a:r>
            <a:r>
              <a:rPr sz="1800" spc="-5" dirty="0">
                <a:latin typeface="Calibri"/>
                <a:cs typeface="Calibri"/>
              </a:rPr>
              <a:t>megszilárduló </a:t>
            </a:r>
            <a:r>
              <a:rPr sz="1800" spc="-10" dirty="0">
                <a:latin typeface="Calibri"/>
                <a:cs typeface="Calibri"/>
              </a:rPr>
              <a:t>szigetelőanyaggal </a:t>
            </a:r>
            <a:r>
              <a:rPr sz="1800" spc="-20" dirty="0">
                <a:latin typeface="Calibri"/>
                <a:cs typeface="Calibri"/>
              </a:rPr>
              <a:t>kell </a:t>
            </a:r>
            <a:r>
              <a:rPr sz="1800" spc="-10" dirty="0">
                <a:latin typeface="Calibri"/>
                <a:cs typeface="Calibri"/>
              </a:rPr>
              <a:t>kitölteni,  </a:t>
            </a:r>
            <a:r>
              <a:rPr sz="1800" spc="-5" dirty="0">
                <a:latin typeface="Calibri"/>
                <a:cs typeface="Calibri"/>
              </a:rPr>
              <a:t>esetleg kisebb </a:t>
            </a:r>
            <a:r>
              <a:rPr sz="1800" spc="-15" dirty="0">
                <a:latin typeface="Calibri"/>
                <a:cs typeface="Calibri"/>
              </a:rPr>
              <a:t>lyukakat </a:t>
            </a:r>
            <a:r>
              <a:rPr sz="1800" spc="-5" dirty="0">
                <a:latin typeface="Calibri"/>
                <a:cs typeface="Calibri"/>
              </a:rPr>
              <a:t>fúrni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perembe.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38505"/>
            <a:ext cx="3725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Az </a:t>
            </a:r>
            <a:r>
              <a:rPr sz="3600" spc="-15" dirty="0"/>
              <a:t>időjárás</a:t>
            </a:r>
            <a:r>
              <a:rPr sz="3600" spc="-65" dirty="0"/>
              <a:t> </a:t>
            </a:r>
            <a:r>
              <a:rPr sz="3600" spc="-20" dirty="0"/>
              <a:t>fogalma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172711" y="3747795"/>
            <a:ext cx="4691126" cy="2638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910209"/>
            <a:ext cx="7726045" cy="42208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227329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0665" algn="l"/>
                <a:tab pos="241300" algn="l"/>
                <a:tab pos="1833245" algn="l"/>
              </a:tabLst>
            </a:pP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Az</a:t>
            </a:r>
            <a:r>
              <a:rPr sz="22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időjárás</a:t>
            </a:r>
            <a:r>
              <a:rPr sz="2200" b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	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légkör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előbb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felsorolt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állapotjelzőinek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pillanatnyi 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állapota egy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adott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helyen,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és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ezen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állapotok</a:t>
            </a:r>
            <a:r>
              <a:rPr sz="2200" b="1" spc="1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időbeli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35"/>
              </a:lnSpc>
            </a:pP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egymásutánja,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változása.</a:t>
            </a:r>
            <a:endParaRPr sz="2200">
              <a:latin typeface="Calibri"/>
              <a:cs typeface="Calibri"/>
            </a:endParaRPr>
          </a:p>
          <a:p>
            <a:pPr marL="241300" marR="161925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Egy </a:t>
            </a:r>
            <a:r>
              <a:rPr sz="2200" spc="-15" dirty="0">
                <a:latin typeface="Calibri"/>
                <a:cs typeface="Calibri"/>
              </a:rPr>
              <a:t>adott földrajzi térség </a:t>
            </a:r>
            <a:r>
              <a:rPr sz="2200" spc="-10" dirty="0">
                <a:latin typeface="Calibri"/>
                <a:cs typeface="Calibri"/>
              </a:rPr>
              <a:t>hosszabb időszak </a:t>
            </a:r>
            <a:r>
              <a:rPr sz="2200" spc="-15" dirty="0">
                <a:latin typeface="Calibri"/>
                <a:cs typeface="Calibri"/>
              </a:rPr>
              <a:t>(néhány </a:t>
            </a:r>
            <a:r>
              <a:rPr sz="2200" spc="-10" dirty="0">
                <a:latin typeface="Calibri"/>
                <a:cs typeface="Calibri"/>
              </a:rPr>
              <a:t>évtized) </a:t>
            </a:r>
            <a:r>
              <a:rPr sz="2200" spc="-15" dirty="0">
                <a:latin typeface="Calibri"/>
                <a:cs typeface="Calibri"/>
              </a:rPr>
              <a:t>alatt  </a:t>
            </a:r>
            <a:r>
              <a:rPr sz="2200" spc="-10" dirty="0">
                <a:latin typeface="Calibri"/>
                <a:cs typeface="Calibri"/>
              </a:rPr>
              <a:t>kialakuló időjárási </a:t>
            </a:r>
            <a:r>
              <a:rPr sz="2200" spc="-20" dirty="0">
                <a:latin typeface="Calibri"/>
                <a:cs typeface="Calibri"/>
              </a:rPr>
              <a:t>rendszerét </a:t>
            </a:r>
            <a:r>
              <a:rPr sz="2200" spc="-10" dirty="0">
                <a:latin typeface="Calibri"/>
                <a:cs typeface="Calibri"/>
              </a:rPr>
              <a:t>pedig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éghajlatnak</a:t>
            </a:r>
            <a:r>
              <a:rPr sz="2200" b="1" spc="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nevezzük.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Az éghajlati </a:t>
            </a:r>
            <a:r>
              <a:rPr sz="2200" spc="-10" dirty="0">
                <a:latin typeface="Calibri"/>
                <a:cs typeface="Calibri"/>
              </a:rPr>
              <a:t>átlaggal </a:t>
            </a:r>
            <a:r>
              <a:rPr sz="2200" spc="-15" dirty="0">
                <a:latin typeface="Calibri"/>
                <a:cs typeface="Calibri"/>
              </a:rPr>
              <a:t>szoktuk </a:t>
            </a:r>
            <a:r>
              <a:rPr sz="2200" spc="-10" dirty="0">
                <a:latin typeface="Calibri"/>
                <a:cs typeface="Calibri"/>
              </a:rPr>
              <a:t>jellemezni, hogy </a:t>
            </a:r>
            <a:r>
              <a:rPr sz="2200" spc="-5" dirty="0">
                <a:latin typeface="Calibri"/>
                <a:cs typeface="Calibri"/>
              </a:rPr>
              <a:t>egy </a:t>
            </a:r>
            <a:r>
              <a:rPr sz="2200" spc="-15" dirty="0">
                <a:latin typeface="Calibri"/>
                <a:cs typeface="Calibri"/>
              </a:rPr>
              <a:t>térségben  </a:t>
            </a:r>
            <a:r>
              <a:rPr sz="2200" spc="-10" dirty="0">
                <a:latin typeface="Calibri"/>
                <a:cs typeface="Calibri"/>
              </a:rPr>
              <a:t>általában milyen időjárás </a:t>
            </a:r>
            <a:r>
              <a:rPr sz="2200" spc="-30" dirty="0">
                <a:latin typeface="Calibri"/>
                <a:cs typeface="Calibri"/>
              </a:rPr>
              <a:t>szokott </a:t>
            </a:r>
            <a:r>
              <a:rPr sz="2200" spc="-5" dirty="0">
                <a:latin typeface="Calibri"/>
                <a:cs typeface="Calibri"/>
              </a:rPr>
              <a:t>lenni. De egy </a:t>
            </a:r>
            <a:r>
              <a:rPr sz="2200" spc="-10" dirty="0">
                <a:latin typeface="Calibri"/>
                <a:cs typeface="Calibri"/>
              </a:rPr>
              <a:t>adott </a:t>
            </a:r>
            <a:r>
              <a:rPr sz="2200" spc="-5" dirty="0">
                <a:latin typeface="Calibri"/>
                <a:cs typeface="Calibri"/>
              </a:rPr>
              <a:t>nap </a:t>
            </a:r>
            <a:r>
              <a:rPr sz="2200" spc="-10" dirty="0">
                <a:latin typeface="Calibri"/>
                <a:cs typeface="Calibri"/>
              </a:rPr>
              <a:t>időjárása  </a:t>
            </a:r>
            <a:r>
              <a:rPr sz="2200" spc="-20" dirty="0">
                <a:latin typeface="Calibri"/>
                <a:cs typeface="Calibri"/>
              </a:rPr>
              <a:t>ettől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5" dirty="0">
                <a:latin typeface="Calibri"/>
                <a:cs typeface="Calibri"/>
              </a:rPr>
              <a:t>átlagtól lényegesen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eltérhet.</a:t>
            </a:r>
            <a:endParaRPr sz="2200">
              <a:latin typeface="Calibri"/>
              <a:cs typeface="Calibri"/>
            </a:endParaRPr>
          </a:p>
          <a:p>
            <a:pPr marL="242570" marR="4348480" indent="-230504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200" spc="-30" dirty="0">
                <a:latin typeface="Calibri"/>
                <a:cs typeface="Calibri"/>
              </a:rPr>
              <a:t>Tréfásan,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5" dirty="0">
                <a:latin typeface="Calibri"/>
                <a:cs typeface="Calibri"/>
              </a:rPr>
              <a:t>szemléletesen  </a:t>
            </a:r>
            <a:r>
              <a:rPr sz="2200" spc="-5" dirty="0">
                <a:latin typeface="Calibri"/>
                <a:cs typeface="Calibri"/>
              </a:rPr>
              <a:t>azt </a:t>
            </a:r>
            <a:r>
              <a:rPr sz="2200" spc="-10" dirty="0">
                <a:latin typeface="Calibri"/>
                <a:cs typeface="Calibri"/>
              </a:rPr>
              <a:t>mondhatjuk: </a:t>
            </a:r>
            <a:r>
              <a:rPr sz="2200" spc="-5" dirty="0">
                <a:latin typeface="Calibri"/>
                <a:cs typeface="Calibri"/>
              </a:rPr>
              <a:t>az éghajlat  az, </a:t>
            </a:r>
            <a:r>
              <a:rPr sz="2200" spc="-10" dirty="0">
                <a:latin typeface="Calibri"/>
                <a:cs typeface="Calibri"/>
              </a:rPr>
              <a:t>amire számítunk,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az</a:t>
            </a:r>
            <a:endParaRPr sz="22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időjárás </a:t>
            </a:r>
            <a:r>
              <a:rPr sz="2200" spc="-5" dirty="0">
                <a:latin typeface="Calibri"/>
                <a:cs typeface="Calibri"/>
              </a:rPr>
              <a:t>az, amit</a:t>
            </a:r>
            <a:r>
              <a:rPr sz="2200" spc="-10" dirty="0">
                <a:latin typeface="Calibri"/>
                <a:cs typeface="Calibri"/>
              </a:rPr>
              <a:t> kapunk.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4966" y="6501485"/>
            <a:ext cx="3455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 video forrása: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3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3"/>
              </a:rPr>
              <a:t>w.youtube.com/watch?v=HTViTXTlpkQ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" y="324104"/>
            <a:ext cx="6356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44536A"/>
                </a:solidFill>
              </a:rPr>
              <a:t>Forgókanalas </a:t>
            </a:r>
            <a:r>
              <a:rPr sz="2800" spc="-15" dirty="0">
                <a:solidFill>
                  <a:srgbClr val="44536A"/>
                </a:solidFill>
              </a:rPr>
              <a:t>szélerősség- </a:t>
            </a:r>
            <a:r>
              <a:rPr sz="2800" spc="-5" dirty="0">
                <a:solidFill>
                  <a:srgbClr val="44536A"/>
                </a:solidFill>
              </a:rPr>
              <a:t>és</a:t>
            </a:r>
            <a:r>
              <a:rPr sz="2800" spc="145" dirty="0">
                <a:solidFill>
                  <a:srgbClr val="44536A"/>
                </a:solidFill>
              </a:rPr>
              <a:t> </a:t>
            </a:r>
            <a:r>
              <a:rPr sz="2800" spc="-25" dirty="0">
                <a:solidFill>
                  <a:srgbClr val="44536A"/>
                </a:solidFill>
              </a:rPr>
              <a:t>széliránymérő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15518" y="1058926"/>
            <a:ext cx="7369809" cy="533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Szélerősség</a:t>
            </a:r>
            <a:r>
              <a:rPr sz="24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mérő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Kellékek: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3 </a:t>
            </a:r>
            <a:r>
              <a:rPr sz="1800" spc="-10" dirty="0">
                <a:latin typeface="Calibri"/>
                <a:cs typeface="Calibri"/>
              </a:rPr>
              <a:t>vagy </a:t>
            </a:r>
            <a:r>
              <a:rPr sz="1800" dirty="0">
                <a:latin typeface="Calibri"/>
                <a:cs typeface="Calibri"/>
              </a:rPr>
              <a:t>4 db 100 </a:t>
            </a:r>
            <a:r>
              <a:rPr sz="1800" spc="-15" dirty="0">
                <a:latin typeface="Calibri"/>
                <a:cs typeface="Calibri"/>
              </a:rPr>
              <a:t>forintos </a:t>
            </a:r>
            <a:r>
              <a:rPr sz="1800" spc="-10" dirty="0">
                <a:latin typeface="Calibri"/>
                <a:cs typeface="Calibri"/>
              </a:rPr>
              <a:t>zsákbamacska </a:t>
            </a:r>
            <a:r>
              <a:rPr sz="1800" spc="-5" dirty="0">
                <a:latin typeface="Calibri"/>
                <a:cs typeface="Calibri"/>
              </a:rPr>
              <a:t>gömb (a </a:t>
            </a:r>
            <a:r>
              <a:rPr sz="1800" spc="-15" dirty="0">
                <a:latin typeface="Calibri"/>
                <a:cs typeface="Calibri"/>
              </a:rPr>
              <a:t>darabszám attól </a:t>
            </a:r>
            <a:r>
              <a:rPr sz="1800" dirty="0">
                <a:latin typeface="Calibri"/>
                <a:cs typeface="Calibri"/>
              </a:rPr>
              <a:t>függ </a:t>
            </a:r>
            <a:r>
              <a:rPr sz="1800" spc="-10" dirty="0">
                <a:latin typeface="Calibri"/>
                <a:cs typeface="Calibri"/>
              </a:rPr>
              <a:t>hány  kanalat szeretnénk): </a:t>
            </a:r>
            <a:r>
              <a:rPr sz="1800" dirty="0">
                <a:latin typeface="Calibri"/>
                <a:cs typeface="Calibri"/>
              </a:rPr>
              <a:t>ebből </a:t>
            </a:r>
            <a:r>
              <a:rPr sz="1800" spc="-5" dirty="0">
                <a:latin typeface="Calibri"/>
                <a:cs typeface="Calibri"/>
              </a:rPr>
              <a:t>lesznek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félgömbök </a:t>
            </a:r>
            <a:r>
              <a:rPr sz="1800" spc="-5" dirty="0">
                <a:latin typeface="Calibri"/>
                <a:cs typeface="Calibri"/>
              </a:rPr>
              <a:t>(egyforma nagyságú </a:t>
            </a:r>
            <a:r>
              <a:rPr sz="1800" spc="-10" dirty="0">
                <a:latin typeface="Calibri"/>
                <a:cs typeface="Calibri"/>
              </a:rPr>
              <a:t>félgömbök  kellenek. Vigyázat! </a:t>
            </a:r>
            <a:r>
              <a:rPr sz="1800" spc="-5" dirty="0">
                <a:latin typeface="Calibri"/>
                <a:cs typeface="Calibri"/>
              </a:rPr>
              <a:t>Ha </a:t>
            </a:r>
            <a:r>
              <a:rPr sz="1800" spc="-10" dirty="0">
                <a:latin typeface="Calibri"/>
                <a:cs typeface="Calibri"/>
              </a:rPr>
              <a:t>vesztek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gömböt, látni </a:t>
            </a:r>
            <a:r>
              <a:rPr sz="1800" spc="-10" dirty="0">
                <a:latin typeface="Calibri"/>
                <a:cs typeface="Calibri"/>
              </a:rPr>
              <a:t>fogjátok,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két </a:t>
            </a:r>
            <a:r>
              <a:rPr sz="1800" spc="-20" dirty="0">
                <a:latin typeface="Calibri"/>
                <a:cs typeface="Calibri"/>
              </a:rPr>
              <a:t>fél </a:t>
            </a:r>
            <a:r>
              <a:rPr sz="1800" spc="-5" dirty="0">
                <a:latin typeface="Calibri"/>
                <a:cs typeface="Calibri"/>
              </a:rPr>
              <a:t>nem  egyforma nagyságú!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műszernek legalább </a:t>
            </a:r>
            <a:r>
              <a:rPr sz="1800" spc="-10" dirty="0">
                <a:latin typeface="Calibri"/>
                <a:cs typeface="Calibri"/>
              </a:rPr>
              <a:t>három </a:t>
            </a:r>
            <a:r>
              <a:rPr sz="1800" spc="-5" dirty="0">
                <a:latin typeface="Calibri"/>
                <a:cs typeface="Calibri"/>
              </a:rPr>
              <a:t>kanalasnak </a:t>
            </a:r>
            <a:r>
              <a:rPr sz="1800" spc="-15" dirty="0">
                <a:latin typeface="Calibri"/>
                <a:cs typeface="Calibri"/>
              </a:rPr>
              <a:t>kell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lennie.)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öt </a:t>
            </a:r>
            <a:r>
              <a:rPr sz="1800" spc="-10" dirty="0">
                <a:latin typeface="Calibri"/>
                <a:cs typeface="Calibri"/>
              </a:rPr>
              <a:t>darab </a:t>
            </a:r>
            <a:r>
              <a:rPr sz="1800" dirty="0">
                <a:latin typeface="Calibri"/>
                <a:cs typeface="Calibri"/>
              </a:rPr>
              <a:t>100 mm 6m </a:t>
            </a:r>
            <a:r>
              <a:rPr sz="1800" spc="-20" dirty="0">
                <a:latin typeface="Calibri"/>
                <a:cs typeface="Calibri"/>
              </a:rPr>
              <a:t>horganyzott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csavar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25 </a:t>
            </a:r>
            <a:r>
              <a:rPr sz="1800" spc="-5" dirty="0">
                <a:latin typeface="Calibri"/>
                <a:cs typeface="Calibri"/>
              </a:rPr>
              <a:t>db </a:t>
            </a:r>
            <a:r>
              <a:rPr sz="1800" spc="-10" dirty="0">
                <a:latin typeface="Calibri"/>
                <a:cs typeface="Calibri"/>
              </a:rPr>
              <a:t>hatos</a:t>
            </a:r>
            <a:r>
              <a:rPr sz="1800" spc="-15" dirty="0">
                <a:latin typeface="Calibri"/>
                <a:cs typeface="Calibri"/>
              </a:rPr>
              <a:t> anya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20 mm </a:t>
            </a:r>
            <a:r>
              <a:rPr sz="1800" spc="-10" dirty="0">
                <a:latin typeface="Calibri"/>
                <a:cs typeface="Calibri"/>
              </a:rPr>
              <a:t>széles </a:t>
            </a:r>
            <a:r>
              <a:rPr sz="1800" spc="-5" dirty="0">
                <a:latin typeface="Calibri"/>
                <a:cs typeface="Calibri"/>
              </a:rPr>
              <a:t>alumínium </a:t>
            </a:r>
            <a:r>
              <a:rPr sz="1800" spc="-10" dirty="0">
                <a:latin typeface="Calibri"/>
                <a:cs typeface="Calibri"/>
              </a:rPr>
              <a:t>vagy vas, hajlítható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fémlap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satupad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hajlításhoz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használt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cd/dvd</a:t>
            </a:r>
            <a:endParaRPr sz="1800">
              <a:latin typeface="Calibri"/>
              <a:cs typeface="Calibri"/>
            </a:endParaRPr>
          </a:p>
          <a:p>
            <a:pPr marL="273050" marR="2508885" indent="-2609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üdítőitalos kupak (többre </a:t>
            </a:r>
            <a:r>
              <a:rPr sz="1800" spc="-5" dirty="0">
                <a:latin typeface="Calibri"/>
                <a:cs typeface="Calibri"/>
              </a:rPr>
              <a:t>is szükség lehet, </a:t>
            </a:r>
            <a:r>
              <a:rPr sz="1800" dirty="0">
                <a:latin typeface="Calibri"/>
                <a:cs typeface="Calibri"/>
              </a:rPr>
              <a:t>mert  </a:t>
            </a:r>
            <a:r>
              <a:rPr sz="1800" spc="-5" dirty="0">
                <a:latin typeface="Calibri"/>
                <a:cs typeface="Calibri"/>
              </a:rPr>
              <a:t>elsőre </a:t>
            </a:r>
            <a:r>
              <a:rPr sz="1800" spc="-10" dirty="0">
                <a:latin typeface="Calibri"/>
                <a:cs typeface="Calibri"/>
              </a:rPr>
              <a:t>ritkán </a:t>
            </a:r>
            <a:r>
              <a:rPr sz="1800" spc="-15" dirty="0">
                <a:latin typeface="Calibri"/>
                <a:cs typeface="Calibri"/>
              </a:rPr>
              <a:t>sikerül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eltalálni)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opcionálisan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db </a:t>
            </a:r>
            <a:r>
              <a:rPr sz="1800" spc="-15" dirty="0">
                <a:latin typeface="Calibri"/>
                <a:cs typeface="Calibri"/>
              </a:rPr>
              <a:t>kerékpár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sebességmérő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reszelő </a:t>
            </a:r>
            <a:r>
              <a:rPr sz="1800" spc="-10" dirty="0">
                <a:latin typeface="Calibri"/>
                <a:cs typeface="Calibri"/>
              </a:rPr>
              <a:t>(fémcsavart fogunk </a:t>
            </a:r>
            <a:r>
              <a:rPr sz="1800" spc="-5" dirty="0">
                <a:latin typeface="Calibri"/>
                <a:cs typeface="Calibri"/>
              </a:rPr>
              <a:t>vele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reszelni,</a:t>
            </a:r>
            <a:endParaRPr sz="1800">
              <a:latin typeface="Calibri"/>
              <a:cs typeface="Calibri"/>
            </a:endParaRPr>
          </a:p>
          <a:p>
            <a:pPr marL="27305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körömreszelő </a:t>
            </a:r>
            <a:r>
              <a:rPr sz="1800" spc="-5" dirty="0">
                <a:latin typeface="Calibri"/>
                <a:cs typeface="Calibri"/>
              </a:rPr>
              <a:t>nem lesz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jó!)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opcionálisan </a:t>
            </a:r>
            <a:r>
              <a:rPr sz="1800" spc="-15" dirty="0">
                <a:latin typeface="Calibri"/>
                <a:cs typeface="Calibri"/>
              </a:rPr>
              <a:t>temperafesték </a:t>
            </a:r>
            <a:r>
              <a:rPr sz="1800" spc="-10" dirty="0">
                <a:latin typeface="Calibri"/>
                <a:cs typeface="Calibri"/>
              </a:rPr>
              <a:t>vagy </a:t>
            </a:r>
            <a:r>
              <a:rPr sz="1800" spc="-5" dirty="0">
                <a:latin typeface="Calibri"/>
                <a:cs typeface="Calibri"/>
              </a:rPr>
              <a:t>színes papír </a:t>
            </a:r>
            <a:r>
              <a:rPr sz="1800" dirty="0">
                <a:latin typeface="Calibri"/>
                <a:cs typeface="Calibri"/>
              </a:rPr>
              <a:t>és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ragasztó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lemezvágó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olló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80151" y="3311652"/>
            <a:ext cx="3011804" cy="222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68" y="327152"/>
            <a:ext cx="273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4536A"/>
                </a:solidFill>
              </a:rPr>
              <a:t>Az </a:t>
            </a:r>
            <a:r>
              <a:rPr sz="2400" spc="-15" dirty="0">
                <a:solidFill>
                  <a:srgbClr val="44536A"/>
                </a:solidFill>
              </a:rPr>
              <a:t>elkészítés</a:t>
            </a:r>
            <a:r>
              <a:rPr sz="2400" spc="-105" dirty="0">
                <a:solidFill>
                  <a:srgbClr val="44536A"/>
                </a:solidFill>
              </a:rPr>
              <a:t> </a:t>
            </a:r>
            <a:r>
              <a:rPr sz="2400" spc="-10" dirty="0">
                <a:solidFill>
                  <a:srgbClr val="44536A"/>
                </a:solidFill>
              </a:rPr>
              <a:t>menete: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78968" y="972058"/>
            <a:ext cx="5289550" cy="499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6225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üdítős </a:t>
            </a:r>
            <a:r>
              <a:rPr sz="1800" spc="-10" dirty="0">
                <a:latin typeface="Calibri"/>
                <a:cs typeface="Calibri"/>
              </a:rPr>
              <a:t>kupak </a:t>
            </a:r>
            <a:r>
              <a:rPr sz="1800" spc="-5" dirty="0">
                <a:latin typeface="Calibri"/>
                <a:cs typeface="Calibri"/>
              </a:rPr>
              <a:t>oldalába, </a:t>
            </a:r>
            <a:r>
              <a:rPr sz="1800" spc="-25" dirty="0">
                <a:latin typeface="Calibri"/>
                <a:cs typeface="Calibri"/>
              </a:rPr>
              <a:t>középre </a:t>
            </a:r>
            <a:r>
              <a:rPr sz="1800" dirty="0">
                <a:latin typeface="Calibri"/>
                <a:cs typeface="Calibri"/>
              </a:rPr>
              <a:t>a 3. </a:t>
            </a:r>
            <a:r>
              <a:rPr sz="1800" spc="-25" dirty="0">
                <a:latin typeface="Calibri"/>
                <a:cs typeface="Calibri"/>
              </a:rPr>
              <a:t>kép </a:t>
            </a:r>
            <a:r>
              <a:rPr sz="1800" dirty="0">
                <a:latin typeface="Calibri"/>
                <a:cs typeface="Calibri"/>
              </a:rPr>
              <a:t>alapján  </a:t>
            </a:r>
            <a:r>
              <a:rPr sz="1800" spc="-10" dirty="0">
                <a:latin typeface="Calibri"/>
                <a:cs typeface="Calibri"/>
              </a:rPr>
              <a:t>három, </a:t>
            </a:r>
            <a:r>
              <a:rPr sz="1800" spc="-5" dirty="0">
                <a:latin typeface="Calibri"/>
                <a:cs typeface="Calibri"/>
              </a:rPr>
              <a:t>egymástól egyforma </a:t>
            </a:r>
            <a:r>
              <a:rPr sz="1800" spc="-15" dirty="0">
                <a:latin typeface="Calibri"/>
                <a:cs typeface="Calibri"/>
              </a:rPr>
              <a:t>távolságra </a:t>
            </a:r>
            <a:r>
              <a:rPr sz="1800" spc="-10" dirty="0">
                <a:latin typeface="Calibri"/>
                <a:cs typeface="Calibri"/>
              </a:rPr>
              <a:t>lévő lyukat  </a:t>
            </a:r>
            <a:r>
              <a:rPr sz="1800" spc="-5" dirty="0">
                <a:latin typeface="Calibri"/>
                <a:cs typeface="Calibri"/>
              </a:rPr>
              <a:t>fúrunk, </a:t>
            </a:r>
            <a:r>
              <a:rPr sz="1800" dirty="0">
                <a:latin typeface="Calibri"/>
                <a:cs typeface="Calibri"/>
              </a:rPr>
              <a:t>majd </a:t>
            </a:r>
            <a:r>
              <a:rPr sz="1800" spc="-10" dirty="0">
                <a:latin typeface="Calibri"/>
                <a:cs typeface="Calibri"/>
              </a:rPr>
              <a:t>ezután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kupak </a:t>
            </a:r>
            <a:r>
              <a:rPr sz="1800" spc="-15" dirty="0">
                <a:latin typeface="Calibri"/>
                <a:cs typeface="Calibri"/>
              </a:rPr>
              <a:t>tetejét </a:t>
            </a:r>
            <a:r>
              <a:rPr sz="1800" spc="-5" dirty="0">
                <a:latin typeface="Calibri"/>
                <a:cs typeface="Calibri"/>
              </a:rPr>
              <a:t>is kifúrjuk  </a:t>
            </a:r>
            <a:r>
              <a:rPr sz="1800" spc="-20" dirty="0">
                <a:latin typeface="Calibri"/>
                <a:cs typeface="Calibri"/>
              </a:rPr>
              <a:t>középen. </a:t>
            </a:r>
            <a:r>
              <a:rPr sz="1800" spc="-10" dirty="0">
                <a:latin typeface="Calibri"/>
                <a:cs typeface="Calibri"/>
              </a:rPr>
              <a:t>Készíthetjük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műszert </a:t>
            </a:r>
            <a:r>
              <a:rPr sz="1800" spc="-5" dirty="0">
                <a:latin typeface="Calibri"/>
                <a:cs typeface="Calibri"/>
              </a:rPr>
              <a:t>négy </a:t>
            </a:r>
            <a:r>
              <a:rPr sz="1800" spc="-10" dirty="0">
                <a:latin typeface="Calibri"/>
                <a:cs typeface="Calibri"/>
              </a:rPr>
              <a:t>kanalasra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is.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Négy </a:t>
            </a:r>
            <a:r>
              <a:rPr sz="1800" spc="-10" dirty="0">
                <a:latin typeface="Calibri"/>
                <a:cs typeface="Calibri"/>
              </a:rPr>
              <a:t>kanalat </a:t>
            </a:r>
            <a:r>
              <a:rPr sz="1800" spc="-20" dirty="0">
                <a:latin typeface="Calibri"/>
                <a:cs typeface="Calibri"/>
              </a:rPr>
              <a:t>könnyebb </a:t>
            </a:r>
            <a:r>
              <a:rPr sz="1800" spc="-5" dirty="0">
                <a:latin typeface="Calibri"/>
                <a:cs typeface="Calibri"/>
              </a:rPr>
              <a:t>elhelyezni. </a:t>
            </a:r>
            <a:r>
              <a:rPr sz="1800" spc="-20" dirty="0">
                <a:latin typeface="Calibri"/>
                <a:cs typeface="Calibri"/>
              </a:rPr>
              <a:t>Ekkor </a:t>
            </a:r>
            <a:r>
              <a:rPr sz="1800" spc="-5" dirty="0">
                <a:latin typeface="Calibri"/>
                <a:cs typeface="Calibri"/>
              </a:rPr>
              <a:t>is oda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kell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figyelni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egyenlő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távolságra.</a:t>
            </a:r>
            <a:endParaRPr sz="1800">
              <a:latin typeface="Calibri"/>
              <a:cs typeface="Calibri"/>
            </a:endParaRPr>
          </a:p>
          <a:p>
            <a:pPr marL="355600" marR="12700" indent="-34353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szélmérő </a:t>
            </a:r>
            <a:r>
              <a:rPr sz="1800" spc="-5" dirty="0">
                <a:latin typeface="Calibri"/>
                <a:cs typeface="Calibri"/>
              </a:rPr>
              <a:t>kanalának „100 </a:t>
            </a:r>
            <a:r>
              <a:rPr sz="1800" spc="-15" dirty="0">
                <a:latin typeface="Calibri"/>
                <a:cs typeface="Calibri"/>
              </a:rPr>
              <a:t>forintos”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automatákból  vásárolt zsákbamacska gömböket </a:t>
            </a:r>
            <a:r>
              <a:rPr sz="1800" spc="-5" dirty="0">
                <a:latin typeface="Calibri"/>
                <a:cs typeface="Calibri"/>
              </a:rPr>
              <a:t>használunk.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plasztik </a:t>
            </a:r>
            <a:r>
              <a:rPr sz="1800" spc="-10" dirty="0">
                <a:latin typeface="Calibri"/>
                <a:cs typeface="Calibri"/>
              </a:rPr>
              <a:t>félgömbök oldalát óvatosan </a:t>
            </a:r>
            <a:r>
              <a:rPr sz="1800" spc="-5" dirty="0">
                <a:latin typeface="Calibri"/>
                <a:cs typeface="Calibri"/>
              </a:rPr>
              <a:t>kifúrjuk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szélén.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(A gömbökből legalább </a:t>
            </a:r>
            <a:r>
              <a:rPr sz="1800" spc="-20" dirty="0">
                <a:latin typeface="Calibri"/>
                <a:cs typeface="Calibri"/>
              </a:rPr>
              <a:t>kétféle </a:t>
            </a:r>
            <a:r>
              <a:rPr sz="1800" spc="-10" dirty="0">
                <a:latin typeface="Calibri"/>
                <a:cs typeface="Calibri"/>
              </a:rPr>
              <a:t>méretű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van.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Érzékenyebb </a:t>
            </a:r>
            <a:r>
              <a:rPr sz="1800" spc="-5" dirty="0">
                <a:latin typeface="Calibri"/>
                <a:cs typeface="Calibri"/>
              </a:rPr>
              <a:t>lesz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műszer, </a:t>
            </a:r>
            <a:r>
              <a:rPr sz="1800" spc="-5" dirty="0">
                <a:latin typeface="Calibri"/>
                <a:cs typeface="Calibri"/>
              </a:rPr>
              <a:t>ha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nagyobb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méretűeket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választjátok!)</a:t>
            </a:r>
            <a:endParaRPr sz="1800">
              <a:latin typeface="Calibri"/>
              <a:cs typeface="Calibri"/>
            </a:endParaRPr>
          </a:p>
          <a:p>
            <a:pPr marL="355600" marR="855980" indent="-343535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csavarokkal </a:t>
            </a:r>
            <a:r>
              <a:rPr sz="1800" spc="-10" dirty="0">
                <a:latin typeface="Calibri"/>
                <a:cs typeface="Calibri"/>
              </a:rPr>
              <a:t>hozzáerősítjük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"kanalakat"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kupakhoz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képeknek </a:t>
            </a:r>
            <a:r>
              <a:rPr sz="1800" spc="-5" dirty="0">
                <a:latin typeface="Calibri"/>
                <a:cs typeface="Calibri"/>
              </a:rPr>
              <a:t>megfelelően.</a:t>
            </a:r>
            <a:endParaRPr sz="1800">
              <a:latin typeface="Calibri"/>
              <a:cs typeface="Calibri"/>
            </a:endParaRPr>
          </a:p>
          <a:p>
            <a:pPr marL="12700" marR="7239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három kanalas kivitel alatt látható </a:t>
            </a:r>
            <a:r>
              <a:rPr sz="1800" spc="-5" dirty="0">
                <a:latin typeface="Calibri"/>
                <a:cs typeface="Calibri"/>
              </a:rPr>
              <a:t>annak </a:t>
            </a:r>
            <a:r>
              <a:rPr sz="1800" spc="-15" dirty="0">
                <a:latin typeface="Calibri"/>
                <a:cs typeface="Calibri"/>
              </a:rPr>
              <a:t>szerkesztése:  </a:t>
            </a:r>
            <a:r>
              <a:rPr sz="1800" spc="-20" dirty="0">
                <a:latin typeface="Calibri"/>
                <a:cs typeface="Calibri"/>
              </a:rPr>
              <a:t>körzővel kört </a:t>
            </a:r>
            <a:r>
              <a:rPr sz="1800" spc="-15" dirty="0">
                <a:latin typeface="Calibri"/>
                <a:cs typeface="Calibri"/>
              </a:rPr>
              <a:t>rajzolunk, </a:t>
            </a:r>
            <a:r>
              <a:rPr sz="1800" spc="-10" dirty="0">
                <a:latin typeface="Calibri"/>
                <a:cs typeface="Calibri"/>
              </a:rPr>
              <a:t>hatszor </a:t>
            </a:r>
            <a:r>
              <a:rPr sz="1800" spc="-5" dirty="0">
                <a:latin typeface="Calibri"/>
                <a:cs typeface="Calibri"/>
              </a:rPr>
              <a:t>rámérjük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sugarat, </a:t>
            </a:r>
            <a:r>
              <a:rPr sz="1800" dirty="0">
                <a:latin typeface="Calibri"/>
                <a:cs typeface="Calibri"/>
              </a:rPr>
              <a:t>és  minden </a:t>
            </a:r>
            <a:r>
              <a:rPr sz="1800" spc="-5" dirty="0">
                <a:latin typeface="Calibri"/>
                <a:cs typeface="Calibri"/>
              </a:rPr>
              <a:t>második </a:t>
            </a:r>
            <a:r>
              <a:rPr sz="1800" spc="-15" dirty="0">
                <a:latin typeface="Calibri"/>
                <a:cs typeface="Calibri"/>
              </a:rPr>
              <a:t>metszést összekötjük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középponttal.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27877" y="177419"/>
            <a:ext cx="2666776" cy="2000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7877" y="2340482"/>
            <a:ext cx="2703371" cy="2019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7877" y="4482160"/>
            <a:ext cx="2740220" cy="2047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124" y="318008"/>
            <a:ext cx="4614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5. A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tengelyül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szolgáló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hosszú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csavart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végen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egy 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reszelővel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kihegyezzük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124" y="1964258"/>
            <a:ext cx="4707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6. A </a:t>
            </a:r>
            <a:r>
              <a:rPr sz="1800" spc="-10" dirty="0">
                <a:latin typeface="Calibri"/>
                <a:cs typeface="Calibri"/>
              </a:rPr>
              <a:t>műszer tengelyét belehelyezzük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kupak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tetején lévő furatba, </a:t>
            </a:r>
            <a:r>
              <a:rPr sz="1800" dirty="0">
                <a:latin typeface="Calibri"/>
                <a:cs typeface="Calibri"/>
              </a:rPr>
              <a:t>és egy </a:t>
            </a:r>
            <a:r>
              <a:rPr sz="1800" spc="-15" dirty="0">
                <a:latin typeface="Calibri"/>
                <a:cs typeface="Calibri"/>
              </a:rPr>
              <a:t>anyacsavarral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rögzítjük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124" y="3336163"/>
            <a:ext cx="48469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7. A </a:t>
            </a:r>
            <a:r>
              <a:rPr sz="1800" spc="-10" dirty="0">
                <a:latin typeface="Calibri"/>
                <a:cs typeface="Calibri"/>
              </a:rPr>
              <a:t>tartó </a:t>
            </a:r>
            <a:r>
              <a:rPr sz="1800" spc="-5" dirty="0">
                <a:latin typeface="Calibri"/>
                <a:cs typeface="Calibri"/>
              </a:rPr>
              <a:t>lemezt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felső rajz </a:t>
            </a:r>
            <a:r>
              <a:rPr sz="1800" dirty="0">
                <a:latin typeface="Calibri"/>
                <a:cs typeface="Calibri"/>
              </a:rPr>
              <a:t>alapján </a:t>
            </a:r>
            <a:r>
              <a:rPr sz="1800" spc="-10" dirty="0">
                <a:latin typeface="Calibri"/>
                <a:cs typeface="Calibri"/>
              </a:rPr>
              <a:t>méretre vágjuk,  </a:t>
            </a:r>
            <a:r>
              <a:rPr sz="1800" dirty="0">
                <a:latin typeface="Calibri"/>
                <a:cs typeface="Calibri"/>
              </a:rPr>
              <a:t>u-alakban </a:t>
            </a:r>
            <a:r>
              <a:rPr sz="1800" spc="-5" dirty="0">
                <a:latin typeface="Calibri"/>
                <a:cs typeface="Calibri"/>
              </a:rPr>
              <a:t>meghajlítjuk, </a:t>
            </a:r>
            <a:r>
              <a:rPr sz="1800" dirty="0">
                <a:latin typeface="Calibri"/>
                <a:cs typeface="Calibri"/>
              </a:rPr>
              <a:t>majd az egyik </a:t>
            </a:r>
            <a:r>
              <a:rPr sz="1800" spc="-10" dirty="0">
                <a:latin typeface="Calibri"/>
                <a:cs typeface="Calibri"/>
              </a:rPr>
              <a:t>hosszabb  </a:t>
            </a:r>
            <a:r>
              <a:rPr sz="1800" spc="-15" dirty="0">
                <a:latin typeface="Calibri"/>
                <a:cs typeface="Calibri"/>
              </a:rPr>
              <a:t>szárát, </a:t>
            </a:r>
            <a:r>
              <a:rPr sz="1800" spc="-10" dirty="0">
                <a:latin typeface="Calibri"/>
                <a:cs typeface="Calibri"/>
              </a:rPr>
              <a:t>felül </a:t>
            </a:r>
            <a:r>
              <a:rPr sz="1800" spc="-5" dirty="0">
                <a:latin typeface="Calibri"/>
                <a:cs typeface="Calibri"/>
              </a:rPr>
              <a:t>teljesen kifúrjuk,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másik, </a:t>
            </a:r>
            <a:r>
              <a:rPr sz="1800" spc="-10" dirty="0">
                <a:latin typeface="Calibri"/>
                <a:cs typeface="Calibri"/>
              </a:rPr>
              <a:t>lentre </a:t>
            </a:r>
            <a:r>
              <a:rPr sz="1800" spc="-5" dirty="0">
                <a:latin typeface="Calibri"/>
                <a:cs typeface="Calibri"/>
              </a:rPr>
              <a:t>esőbe  pedig </a:t>
            </a:r>
            <a:r>
              <a:rPr sz="1800" dirty="0">
                <a:latin typeface="Calibri"/>
                <a:cs typeface="Calibri"/>
              </a:rPr>
              <a:t>csak egy </a:t>
            </a:r>
            <a:r>
              <a:rPr sz="1800" spc="-5" dirty="0">
                <a:latin typeface="Calibri"/>
                <a:cs typeface="Calibri"/>
              </a:rPr>
              <a:t>bemélyedést fúrunk: </a:t>
            </a:r>
            <a:r>
              <a:rPr sz="1800" dirty="0">
                <a:latin typeface="Calibri"/>
                <a:cs typeface="Calibri"/>
              </a:rPr>
              <a:t>ebbe </a:t>
            </a:r>
            <a:r>
              <a:rPr sz="1800" spc="-15" dirty="0">
                <a:latin typeface="Calibri"/>
                <a:cs typeface="Calibri"/>
              </a:rPr>
              <a:t>kerül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tengely </a:t>
            </a:r>
            <a:r>
              <a:rPr sz="1800" spc="-15" dirty="0">
                <a:latin typeface="Calibri"/>
                <a:cs typeface="Calibri"/>
              </a:rPr>
              <a:t>kihegyezett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vége.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4303" y="2294508"/>
            <a:ext cx="2644110" cy="198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4591" y="4992928"/>
            <a:ext cx="2068801" cy="162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5030" y="4764760"/>
            <a:ext cx="2920222" cy="180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1665" y="176021"/>
            <a:ext cx="2676780" cy="1999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71" y="454533"/>
            <a:ext cx="755205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8. A </a:t>
            </a:r>
            <a:r>
              <a:rPr sz="1800" spc="-10" dirty="0">
                <a:latin typeface="Calibri"/>
                <a:cs typeface="Calibri"/>
              </a:rPr>
              <a:t>műszer tengelyét </a:t>
            </a:r>
            <a:r>
              <a:rPr sz="1800" spc="-5" dirty="0">
                <a:latin typeface="Calibri"/>
                <a:cs typeface="Calibri"/>
              </a:rPr>
              <a:t>belehelyezzük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felső </a:t>
            </a:r>
            <a:r>
              <a:rPr sz="1800" spc="-10" dirty="0">
                <a:latin typeface="Calibri"/>
                <a:cs typeface="Calibri"/>
              </a:rPr>
              <a:t>furatba, </a:t>
            </a:r>
            <a:r>
              <a:rPr sz="1800" dirty="0">
                <a:latin typeface="Calibri"/>
                <a:cs typeface="Calibri"/>
              </a:rPr>
              <a:t>és egy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anyacsavarral</a:t>
            </a:r>
            <a:endParaRPr sz="1800">
              <a:latin typeface="Calibri"/>
              <a:cs typeface="Calibri"/>
            </a:endParaRPr>
          </a:p>
          <a:p>
            <a:pPr marL="12700" marR="7810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rögzítjük. </a:t>
            </a:r>
            <a:r>
              <a:rPr sz="1800" spc="-10" dirty="0">
                <a:latin typeface="Calibri"/>
                <a:cs typeface="Calibri"/>
              </a:rPr>
              <a:t>Itt </a:t>
            </a:r>
            <a:r>
              <a:rPr sz="1800" spc="-5" dirty="0">
                <a:latin typeface="Calibri"/>
                <a:cs typeface="Calibri"/>
              </a:rPr>
              <a:t>ügyeljünk </a:t>
            </a:r>
            <a:r>
              <a:rPr sz="1800" spc="-15" dirty="0">
                <a:latin typeface="Calibri"/>
                <a:cs typeface="Calibri"/>
              </a:rPr>
              <a:t>rá,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spc="-20" dirty="0">
                <a:latin typeface="Calibri"/>
                <a:cs typeface="Calibri"/>
              </a:rPr>
              <a:t>ezeket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csavarokat </a:t>
            </a:r>
            <a:r>
              <a:rPr sz="1800" dirty="0">
                <a:latin typeface="Calibri"/>
                <a:cs typeface="Calibri"/>
              </a:rPr>
              <a:t>nem </a:t>
            </a:r>
            <a:r>
              <a:rPr sz="1800" spc="-10" dirty="0">
                <a:latin typeface="Calibri"/>
                <a:cs typeface="Calibri"/>
              </a:rPr>
              <a:t>szabad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tartólemezhez  </a:t>
            </a:r>
            <a:r>
              <a:rPr sz="1800" spc="-10" dirty="0">
                <a:latin typeface="Calibri"/>
                <a:cs typeface="Calibri"/>
              </a:rPr>
              <a:t>szorítani, </a:t>
            </a:r>
            <a:r>
              <a:rPr sz="1800" dirty="0">
                <a:latin typeface="Calibri"/>
                <a:cs typeface="Calibri"/>
              </a:rPr>
              <a:t>mert </a:t>
            </a:r>
            <a:r>
              <a:rPr sz="1800" spc="-15" dirty="0">
                <a:latin typeface="Calibri"/>
                <a:cs typeface="Calibri"/>
              </a:rPr>
              <a:t>akkor </a:t>
            </a:r>
            <a:r>
              <a:rPr sz="1800" dirty="0">
                <a:latin typeface="Calibri"/>
                <a:cs typeface="Calibri"/>
              </a:rPr>
              <a:t>nem </a:t>
            </a:r>
            <a:r>
              <a:rPr sz="1800" spc="-15" dirty="0">
                <a:latin typeface="Calibri"/>
                <a:cs typeface="Calibri"/>
              </a:rPr>
              <a:t>fog </a:t>
            </a:r>
            <a:r>
              <a:rPr sz="1800" spc="-10" dirty="0">
                <a:latin typeface="Calibri"/>
                <a:cs typeface="Calibri"/>
              </a:rPr>
              <a:t>forogni: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csavaranya </a:t>
            </a:r>
            <a:r>
              <a:rPr sz="1800" dirty="0">
                <a:latin typeface="Calibri"/>
                <a:cs typeface="Calibri"/>
              </a:rPr>
              <a:t>és a </a:t>
            </a:r>
            <a:r>
              <a:rPr sz="1800" spc="-5" dirty="0">
                <a:latin typeface="Calibri"/>
                <a:cs typeface="Calibri"/>
              </a:rPr>
              <a:t>lemez </a:t>
            </a:r>
            <a:r>
              <a:rPr sz="1800" spc="-30" dirty="0">
                <a:latin typeface="Calibri"/>
                <a:cs typeface="Calibri"/>
              </a:rPr>
              <a:t>között </a:t>
            </a:r>
            <a:r>
              <a:rPr sz="1800" spc="-5" dirty="0">
                <a:latin typeface="Calibri"/>
                <a:cs typeface="Calibri"/>
              </a:rPr>
              <a:t>kis  hézagnak </a:t>
            </a:r>
            <a:r>
              <a:rPr sz="1800" spc="-20" dirty="0">
                <a:latin typeface="Calibri"/>
                <a:cs typeface="Calibri"/>
              </a:rPr>
              <a:t>kell </a:t>
            </a:r>
            <a:r>
              <a:rPr sz="1800" spc="-5" dirty="0">
                <a:latin typeface="Calibri"/>
                <a:cs typeface="Calibri"/>
              </a:rPr>
              <a:t>maradnia. </a:t>
            </a:r>
            <a:r>
              <a:rPr sz="1800" dirty="0">
                <a:latin typeface="Calibri"/>
                <a:cs typeface="Calibri"/>
              </a:rPr>
              <a:t>Annak </a:t>
            </a:r>
            <a:r>
              <a:rPr sz="1800" spc="-10" dirty="0">
                <a:latin typeface="Calibri"/>
                <a:cs typeface="Calibri"/>
              </a:rPr>
              <a:t>érdekében,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5" dirty="0">
                <a:latin typeface="Calibri"/>
                <a:cs typeface="Calibri"/>
              </a:rPr>
              <a:t>anyák </a:t>
            </a:r>
            <a:r>
              <a:rPr sz="1800" dirty="0">
                <a:latin typeface="Calibri"/>
                <a:cs typeface="Calibri"/>
              </a:rPr>
              <a:t>ne </a:t>
            </a:r>
            <a:r>
              <a:rPr sz="1800" spc="-10" dirty="0">
                <a:latin typeface="Calibri"/>
                <a:cs typeface="Calibri"/>
              </a:rPr>
              <a:t>fordulhassanak, </a:t>
            </a:r>
            <a:r>
              <a:rPr sz="1800" spc="-25" dirty="0">
                <a:latin typeface="Calibri"/>
                <a:cs typeface="Calibri"/>
              </a:rPr>
              <a:t>két  </a:t>
            </a:r>
            <a:r>
              <a:rPr sz="1800" spc="-5" dirty="0">
                <a:latin typeface="Calibri"/>
                <a:cs typeface="Calibri"/>
              </a:rPr>
              <a:t>dolgot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tehetünk: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3985" algn="l"/>
              </a:tabLst>
            </a:pPr>
            <a:r>
              <a:rPr sz="1800" spc="-20" dirty="0">
                <a:latin typeface="Calibri"/>
                <a:cs typeface="Calibri"/>
              </a:rPr>
              <a:t>"kontraanyát" </a:t>
            </a:r>
            <a:r>
              <a:rPr sz="1800" spc="-10" dirty="0">
                <a:latin typeface="Calibri"/>
                <a:cs typeface="Calibri"/>
              </a:rPr>
              <a:t>alkalmazunk.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kontrázás </a:t>
            </a:r>
            <a:r>
              <a:rPr sz="1800" dirty="0">
                <a:latin typeface="Calibri"/>
                <a:cs typeface="Calibri"/>
              </a:rPr>
              <a:t>úgy </a:t>
            </a:r>
            <a:r>
              <a:rPr sz="1800" spc="-10" dirty="0">
                <a:latin typeface="Calibri"/>
                <a:cs typeface="Calibri"/>
              </a:rPr>
              <a:t>történik,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spc="-10" dirty="0">
                <a:latin typeface="Calibri"/>
                <a:cs typeface="Calibri"/>
              </a:rPr>
              <a:t>először </a:t>
            </a:r>
            <a:r>
              <a:rPr sz="1800" spc="-5" dirty="0">
                <a:latin typeface="Calibri"/>
                <a:cs typeface="Calibri"/>
              </a:rPr>
              <a:t>beállítjuk </a:t>
            </a:r>
            <a:r>
              <a:rPr sz="1800" dirty="0">
                <a:latin typeface="Calibri"/>
                <a:cs typeface="Calibri"/>
              </a:rPr>
              <a:t>az  </a:t>
            </a:r>
            <a:r>
              <a:rPr sz="1800" spc="-5" dirty="0">
                <a:latin typeface="Calibri"/>
                <a:cs typeface="Calibri"/>
              </a:rPr>
              <a:t>első </a:t>
            </a:r>
            <a:r>
              <a:rPr sz="1800" spc="-15" dirty="0">
                <a:latin typeface="Calibri"/>
                <a:cs typeface="Calibri"/>
              </a:rPr>
              <a:t>anyát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helyén, majd </a:t>
            </a:r>
            <a:r>
              <a:rPr sz="1800" spc="-15" dirty="0">
                <a:latin typeface="Calibri"/>
                <a:cs typeface="Calibri"/>
              </a:rPr>
              <a:t>feltekerünk </a:t>
            </a:r>
            <a:r>
              <a:rPr sz="1800" dirty="0">
                <a:latin typeface="Calibri"/>
                <a:cs typeface="Calibri"/>
              </a:rPr>
              <a:t>még egy </a:t>
            </a:r>
            <a:r>
              <a:rPr sz="1800" spc="-15" dirty="0">
                <a:latin typeface="Calibri"/>
                <a:cs typeface="Calibri"/>
              </a:rPr>
              <a:t>anyát, </a:t>
            </a:r>
            <a:r>
              <a:rPr sz="1800" spc="-5" dirty="0">
                <a:latin typeface="Calibri"/>
                <a:cs typeface="Calibri"/>
              </a:rPr>
              <a:t>amelyet meghúzunk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első  </a:t>
            </a:r>
            <a:r>
              <a:rPr sz="1800" spc="-10" dirty="0">
                <a:latin typeface="Calibri"/>
                <a:cs typeface="Calibri"/>
              </a:rPr>
              <a:t>anyához. </a:t>
            </a:r>
            <a:r>
              <a:rPr sz="1800" dirty="0">
                <a:latin typeface="Calibri"/>
                <a:cs typeface="Calibri"/>
              </a:rPr>
              <a:t>Így egymásnak </a:t>
            </a:r>
            <a:r>
              <a:rPr sz="1800" spc="-10" dirty="0">
                <a:latin typeface="Calibri"/>
                <a:cs typeface="Calibri"/>
              </a:rPr>
              <a:t>feszülve </a:t>
            </a:r>
            <a:r>
              <a:rPr sz="1800" dirty="0">
                <a:latin typeface="Calibri"/>
                <a:cs typeface="Calibri"/>
              </a:rPr>
              <a:t>nem tudnak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elmozdulni.</a:t>
            </a:r>
            <a:endParaRPr sz="1800">
              <a:latin typeface="Calibri"/>
              <a:cs typeface="Calibri"/>
            </a:endParaRPr>
          </a:p>
          <a:p>
            <a:pPr marL="133350" indent="-121285">
              <a:lnSpc>
                <a:spcPct val="100000"/>
              </a:lnSpc>
              <a:spcBef>
                <a:spcPts val="5"/>
              </a:spcBef>
              <a:buChar char="-"/>
              <a:tabLst>
                <a:tab pos="133985" algn="l"/>
              </a:tabLst>
            </a:pPr>
            <a:r>
              <a:rPr sz="1800" dirty="0">
                <a:latin typeface="Calibri"/>
                <a:cs typeface="Calibri"/>
              </a:rPr>
              <a:t>egy </a:t>
            </a:r>
            <a:r>
              <a:rPr sz="1800" spc="-10" dirty="0">
                <a:latin typeface="Calibri"/>
                <a:cs typeface="Calibri"/>
              </a:rPr>
              <a:t>műanyagbetétes </a:t>
            </a:r>
            <a:r>
              <a:rPr sz="1800" spc="-15" dirty="0">
                <a:latin typeface="Calibri"/>
                <a:cs typeface="Calibri"/>
              </a:rPr>
              <a:t>önzáró anyát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használunk.</a:t>
            </a:r>
            <a:endParaRPr sz="1800">
              <a:latin typeface="Calibri"/>
              <a:cs typeface="Calibri"/>
            </a:endParaRPr>
          </a:p>
          <a:p>
            <a:pPr marL="12700" marR="10350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behelyezéssel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időben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tengelyre </a:t>
            </a:r>
            <a:r>
              <a:rPr sz="1800" spc="-5" dirty="0">
                <a:latin typeface="Calibri"/>
                <a:cs typeface="Calibri"/>
              </a:rPr>
              <a:t>erősítjük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cd-t, </a:t>
            </a:r>
            <a:r>
              <a:rPr sz="1800" dirty="0">
                <a:latin typeface="Calibri"/>
                <a:cs typeface="Calibri"/>
              </a:rPr>
              <a:t>és azt </a:t>
            </a:r>
            <a:r>
              <a:rPr sz="1800" spc="-5" dirty="0">
                <a:latin typeface="Calibri"/>
                <a:cs typeface="Calibri"/>
              </a:rPr>
              <a:t>is rögzítjük.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cd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5" dirty="0">
                <a:latin typeface="Calibri"/>
                <a:cs typeface="Calibri"/>
              </a:rPr>
              <a:t>kerekpáros </a:t>
            </a:r>
            <a:r>
              <a:rPr sz="1800" spc="-5" dirty="0">
                <a:latin typeface="Calibri"/>
                <a:cs typeface="Calibri"/>
              </a:rPr>
              <a:t>sebességmérő </a:t>
            </a:r>
            <a:r>
              <a:rPr sz="1800" spc="-20" dirty="0">
                <a:latin typeface="Calibri"/>
                <a:cs typeface="Calibri"/>
              </a:rPr>
              <a:t>forgórészét </a:t>
            </a:r>
            <a:r>
              <a:rPr sz="1800" spc="-10" dirty="0">
                <a:latin typeface="Calibri"/>
                <a:cs typeface="Calibri"/>
              </a:rPr>
              <a:t>fogja tartani: </a:t>
            </a:r>
            <a:r>
              <a:rPr sz="1800" spc="-5" dirty="0">
                <a:latin typeface="Calibri"/>
                <a:cs typeface="Calibri"/>
              </a:rPr>
              <a:t>ez </a:t>
            </a:r>
            <a:r>
              <a:rPr sz="1800" spc="-10" dirty="0">
                <a:latin typeface="Calibri"/>
                <a:cs typeface="Calibri"/>
              </a:rPr>
              <a:t>szintén elkészíthető </a:t>
            </a:r>
            <a:r>
              <a:rPr sz="1800" dirty="0">
                <a:latin typeface="Calibri"/>
                <a:cs typeface="Calibri"/>
              </a:rPr>
              <a:t>más  </a:t>
            </a:r>
            <a:r>
              <a:rPr sz="1800" spc="-10" dirty="0">
                <a:latin typeface="Calibri"/>
                <a:cs typeface="Calibri"/>
              </a:rPr>
              <a:t>anyagokból, </a:t>
            </a:r>
            <a:r>
              <a:rPr sz="1800" spc="-5" dirty="0">
                <a:latin typeface="Calibri"/>
                <a:cs typeface="Calibri"/>
              </a:rPr>
              <a:t>pl.: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kifúrt </a:t>
            </a:r>
            <a:r>
              <a:rPr sz="1800" spc="-10" dirty="0">
                <a:latin typeface="Calibri"/>
                <a:cs typeface="Calibri"/>
              </a:rPr>
              <a:t>lemezcsíkból, </a:t>
            </a:r>
            <a:r>
              <a:rPr sz="1800" spc="-5" dirty="0">
                <a:latin typeface="Calibri"/>
                <a:cs typeface="Calibri"/>
              </a:rPr>
              <a:t>amit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cd-hez hasonló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módon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rögzíthetünk.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9319" y="3948292"/>
            <a:ext cx="3706852" cy="2790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666" y="372567"/>
            <a:ext cx="83705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9. </a:t>
            </a:r>
            <a:r>
              <a:rPr sz="1800" spc="-10" dirty="0">
                <a:latin typeface="Calibri"/>
                <a:cs typeface="Calibri"/>
              </a:rPr>
              <a:t>Azért,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spc="-15" dirty="0">
                <a:latin typeface="Calibri"/>
                <a:cs typeface="Calibri"/>
              </a:rPr>
              <a:t>könnyebben </a:t>
            </a:r>
            <a:r>
              <a:rPr sz="1800" spc="-5" dirty="0">
                <a:latin typeface="Calibri"/>
                <a:cs typeface="Calibri"/>
              </a:rPr>
              <a:t>olvashassuk le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20" dirty="0">
                <a:latin typeface="Calibri"/>
                <a:cs typeface="Calibri"/>
              </a:rPr>
              <a:t>értékeket </a:t>
            </a:r>
            <a:r>
              <a:rPr sz="1800" spc="-15" dirty="0">
                <a:latin typeface="Calibri"/>
                <a:cs typeface="Calibri"/>
              </a:rPr>
              <a:t>felszereltünk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anemométerre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egy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kerékpáros </a:t>
            </a:r>
            <a:r>
              <a:rPr sz="1800" spc="-5" dirty="0">
                <a:latin typeface="Calibri"/>
                <a:cs typeface="Calibri"/>
              </a:rPr>
              <a:t>sebességmérőt.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mérőfejet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kerethez </a:t>
            </a:r>
            <a:r>
              <a:rPr sz="1800" spc="-10" dirty="0">
                <a:latin typeface="Calibri"/>
                <a:cs typeface="Calibri"/>
              </a:rPr>
              <a:t>erősíthetjük,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forgórészt </a:t>
            </a:r>
            <a:r>
              <a:rPr sz="1800" spc="-5" dirty="0">
                <a:latin typeface="Calibri"/>
                <a:cs typeface="Calibri"/>
              </a:rPr>
              <a:t>pedig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 marR="14795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kerékpáros </a:t>
            </a:r>
            <a:r>
              <a:rPr sz="1800" spc="-5" dirty="0">
                <a:latin typeface="Calibri"/>
                <a:cs typeface="Calibri"/>
              </a:rPr>
              <a:t>sebességmérő típusának megfelelően </a:t>
            </a:r>
            <a:r>
              <a:rPr sz="1800" spc="-10" dirty="0">
                <a:latin typeface="Calibri"/>
                <a:cs typeface="Calibri"/>
              </a:rPr>
              <a:t>vagy ragasztjuk, vagy </a:t>
            </a:r>
            <a:r>
              <a:rPr sz="1800" spc="-15" dirty="0">
                <a:latin typeface="Calibri"/>
                <a:cs typeface="Calibri"/>
              </a:rPr>
              <a:t>csavarozzuk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cd-  hez.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059" y="1731391"/>
            <a:ext cx="3571368" cy="2676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7587" y="1604272"/>
            <a:ext cx="2911525" cy="4685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068" y="425957"/>
            <a:ext cx="3990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4536A"/>
                </a:solidFill>
              </a:rPr>
              <a:t>A </a:t>
            </a:r>
            <a:r>
              <a:rPr sz="2000" spc="-15" dirty="0">
                <a:solidFill>
                  <a:srgbClr val="44536A"/>
                </a:solidFill>
              </a:rPr>
              <a:t>kerékpár </a:t>
            </a:r>
            <a:r>
              <a:rPr sz="2000" spc="-5" dirty="0">
                <a:solidFill>
                  <a:srgbClr val="44536A"/>
                </a:solidFill>
              </a:rPr>
              <a:t>sebességmérő </a:t>
            </a:r>
            <a:r>
              <a:rPr sz="2000" spc="-10" dirty="0">
                <a:solidFill>
                  <a:srgbClr val="44536A"/>
                </a:solidFill>
              </a:rPr>
              <a:t>kalibrálása: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52068" y="1006602"/>
            <a:ext cx="783335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7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sebességmerő </a:t>
            </a:r>
            <a:r>
              <a:rPr sz="1800" spc="-10" dirty="0">
                <a:latin typeface="Calibri"/>
                <a:cs typeface="Calibri"/>
              </a:rPr>
              <a:t>kalibrálása </a:t>
            </a:r>
            <a:r>
              <a:rPr sz="1800" dirty="0">
                <a:latin typeface="Calibri"/>
                <a:cs typeface="Calibri"/>
              </a:rPr>
              <a:t>az alábbi módon </a:t>
            </a:r>
            <a:r>
              <a:rPr sz="1800" spc="-10" dirty="0">
                <a:latin typeface="Calibri"/>
                <a:cs typeface="Calibri"/>
              </a:rPr>
              <a:t>történik: </a:t>
            </a:r>
            <a:r>
              <a:rPr sz="1800" dirty="0">
                <a:latin typeface="Calibri"/>
                <a:cs typeface="Calibri"/>
              </a:rPr>
              <a:t>minden </a:t>
            </a:r>
            <a:r>
              <a:rPr sz="1800" spc="-5" dirty="0">
                <a:latin typeface="Calibri"/>
                <a:cs typeface="Calibri"/>
              </a:rPr>
              <a:t>sebességmérőben  </a:t>
            </a:r>
            <a:r>
              <a:rPr sz="1800" spc="-10" dirty="0">
                <a:latin typeface="Calibri"/>
                <a:cs typeface="Calibri"/>
              </a:rPr>
              <a:t>van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10" dirty="0">
                <a:latin typeface="Calibri"/>
                <a:cs typeface="Calibri"/>
              </a:rPr>
              <a:t>rész, </a:t>
            </a:r>
            <a:r>
              <a:rPr sz="1800" spc="-5" dirty="0">
                <a:latin typeface="Calibri"/>
                <a:cs typeface="Calibri"/>
              </a:rPr>
              <a:t>ahol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kerék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15" dirty="0">
                <a:latin typeface="Calibri"/>
                <a:cs typeface="Calibri"/>
              </a:rPr>
              <a:t>fordulatával megtett utat </a:t>
            </a:r>
            <a:r>
              <a:rPr sz="1800" spc="-5" dirty="0">
                <a:latin typeface="Calibri"/>
                <a:cs typeface="Calibri"/>
              </a:rPr>
              <a:t>lehet beírni. Ehhez </a:t>
            </a:r>
            <a:r>
              <a:rPr sz="1800" dirty="0">
                <a:latin typeface="Calibri"/>
                <a:cs typeface="Calibri"/>
              </a:rPr>
              <a:t>első  </a:t>
            </a:r>
            <a:r>
              <a:rPr sz="1800" spc="-5" dirty="0">
                <a:latin typeface="Calibri"/>
                <a:cs typeface="Calibri"/>
              </a:rPr>
              <a:t>menetben számoljuk </a:t>
            </a:r>
            <a:r>
              <a:rPr sz="1800" dirty="0">
                <a:latin typeface="Calibri"/>
                <a:cs typeface="Calibri"/>
              </a:rPr>
              <a:t>ki a </a:t>
            </a:r>
            <a:r>
              <a:rPr sz="1800" spc="-20" dirty="0">
                <a:latin typeface="Calibri"/>
                <a:cs typeface="Calibri"/>
              </a:rPr>
              <a:t>szélkerék </a:t>
            </a:r>
            <a:r>
              <a:rPr sz="1800" spc="-15" dirty="0">
                <a:latin typeface="Calibri"/>
                <a:cs typeface="Calibri"/>
              </a:rPr>
              <a:t>kerületét,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5" dirty="0">
                <a:latin typeface="Calibri"/>
                <a:cs typeface="Calibri"/>
              </a:rPr>
              <a:t>ezt írjuk </a:t>
            </a:r>
            <a:r>
              <a:rPr sz="1800" dirty="0">
                <a:latin typeface="Calibri"/>
                <a:cs typeface="Calibri"/>
              </a:rPr>
              <a:t>be, a </a:t>
            </a:r>
            <a:r>
              <a:rPr sz="1800" spc="-10" dirty="0">
                <a:latin typeface="Calibri"/>
                <a:cs typeface="Calibri"/>
              </a:rPr>
              <a:t>további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pontosítást</a:t>
            </a:r>
            <a:endParaRPr sz="1800">
              <a:latin typeface="Calibri"/>
              <a:cs typeface="Calibri"/>
            </a:endParaRPr>
          </a:p>
          <a:p>
            <a:pPr marL="12700" marR="4826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legegyszerűbben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autó segítségével lehet elvégezni.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kalibrálást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10" dirty="0">
                <a:latin typeface="Calibri"/>
                <a:cs typeface="Calibri"/>
              </a:rPr>
              <a:t>elhagyatott  </a:t>
            </a:r>
            <a:r>
              <a:rPr sz="1800" spc="-15" dirty="0">
                <a:latin typeface="Calibri"/>
                <a:cs typeface="Calibri"/>
              </a:rPr>
              <a:t>útszakaszon </a:t>
            </a:r>
            <a:r>
              <a:rPr sz="1800" spc="-5" dirty="0">
                <a:latin typeface="Calibri"/>
                <a:cs typeface="Calibri"/>
              </a:rPr>
              <a:t>végezzük, lehetőleg többen.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autó sebességét </a:t>
            </a:r>
            <a:r>
              <a:rPr sz="1800" dirty="0">
                <a:latin typeface="Calibri"/>
                <a:cs typeface="Calibri"/>
              </a:rPr>
              <a:t>5km/h-tól </a:t>
            </a:r>
            <a:r>
              <a:rPr sz="1800" spc="-20" dirty="0">
                <a:latin typeface="Calibri"/>
                <a:cs typeface="Calibri"/>
              </a:rPr>
              <a:t>fokozatosan  </a:t>
            </a:r>
            <a:r>
              <a:rPr sz="1800" spc="-5" dirty="0">
                <a:latin typeface="Calibri"/>
                <a:cs typeface="Calibri"/>
              </a:rPr>
              <a:t>emeljük </a:t>
            </a:r>
            <a:r>
              <a:rPr sz="1800" dirty="0">
                <a:latin typeface="Calibri"/>
                <a:cs typeface="Calibri"/>
              </a:rPr>
              <a:t>5 </a:t>
            </a:r>
            <a:r>
              <a:rPr sz="1800" spc="-20" dirty="0">
                <a:latin typeface="Calibri"/>
                <a:cs typeface="Calibri"/>
              </a:rPr>
              <a:t>km/órával </a:t>
            </a:r>
            <a:r>
              <a:rPr sz="1800" dirty="0">
                <a:latin typeface="Calibri"/>
                <a:cs typeface="Calibri"/>
              </a:rPr>
              <a:t>50-60 km/h-ig, </a:t>
            </a:r>
            <a:r>
              <a:rPr sz="1800" spc="-20" dirty="0">
                <a:latin typeface="Calibri"/>
                <a:cs typeface="Calibri"/>
              </a:rPr>
              <a:t>közben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ablakon </a:t>
            </a:r>
            <a:r>
              <a:rPr sz="1800" spc="-5" dirty="0">
                <a:latin typeface="Calibri"/>
                <a:cs typeface="Calibri"/>
              </a:rPr>
              <a:t>tartsuk </a:t>
            </a:r>
            <a:r>
              <a:rPr sz="1800" dirty="0">
                <a:latin typeface="Calibri"/>
                <a:cs typeface="Calibri"/>
              </a:rPr>
              <a:t>ki a </a:t>
            </a:r>
            <a:r>
              <a:rPr sz="1800" spc="-10" dirty="0">
                <a:latin typeface="Calibri"/>
                <a:cs typeface="Calibri"/>
              </a:rPr>
              <a:t>berendezést, </a:t>
            </a:r>
            <a:r>
              <a:rPr sz="1800" dirty="0">
                <a:latin typeface="Calibri"/>
                <a:cs typeface="Calibri"/>
              </a:rPr>
              <a:t>és  </a:t>
            </a:r>
            <a:r>
              <a:rPr sz="1800" spc="-10" dirty="0">
                <a:latin typeface="Calibri"/>
                <a:cs typeface="Calibri"/>
              </a:rPr>
              <a:t>jegyezzük </a:t>
            </a:r>
            <a:r>
              <a:rPr sz="1800" spc="-20" dirty="0">
                <a:latin typeface="Calibri"/>
                <a:cs typeface="Calibri"/>
              </a:rPr>
              <a:t>fel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egyes </a:t>
            </a:r>
            <a:r>
              <a:rPr sz="1800" dirty="0">
                <a:latin typeface="Calibri"/>
                <a:cs typeface="Calibri"/>
              </a:rPr>
              <a:t>sebesség </a:t>
            </a:r>
            <a:r>
              <a:rPr sz="1800" spc="-15" dirty="0">
                <a:latin typeface="Calibri"/>
                <a:cs typeface="Calibri"/>
              </a:rPr>
              <a:t>tartományokhoz </a:t>
            </a:r>
            <a:r>
              <a:rPr sz="1800" spc="-20" dirty="0">
                <a:latin typeface="Calibri"/>
                <a:cs typeface="Calibri"/>
              </a:rPr>
              <a:t>tartozó értékeket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kerékpáros  </a:t>
            </a:r>
            <a:r>
              <a:rPr sz="1800" spc="-5" dirty="0">
                <a:latin typeface="Calibri"/>
                <a:cs typeface="Calibri"/>
              </a:rPr>
              <a:t>sebességmérőn.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kapott </a:t>
            </a:r>
            <a:r>
              <a:rPr sz="1800" spc="-10" dirty="0">
                <a:latin typeface="Calibri"/>
                <a:cs typeface="Calibri"/>
              </a:rPr>
              <a:t>eredmények </a:t>
            </a:r>
            <a:r>
              <a:rPr sz="1800" spc="-5" dirty="0">
                <a:latin typeface="Calibri"/>
                <a:cs typeface="Calibri"/>
              </a:rPr>
              <a:t>tükrében tudjuk módosítani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sebességmérőben 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értéket.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sebességmérő </a:t>
            </a:r>
            <a:r>
              <a:rPr sz="1800" spc="-10" dirty="0">
                <a:latin typeface="Calibri"/>
                <a:cs typeface="Calibri"/>
              </a:rPr>
              <a:t>hiányában </a:t>
            </a:r>
            <a:r>
              <a:rPr sz="1800" spc="-5" dirty="0">
                <a:latin typeface="Calibri"/>
                <a:cs typeface="Calibri"/>
              </a:rPr>
              <a:t>is lehet használni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5" dirty="0">
                <a:latin typeface="Calibri"/>
                <a:cs typeface="Calibri"/>
              </a:rPr>
              <a:t>eszközt, ekkor </a:t>
            </a:r>
            <a:r>
              <a:rPr sz="1800" dirty="0">
                <a:latin typeface="Calibri"/>
                <a:cs typeface="Calibri"/>
              </a:rPr>
              <a:t>a cd-re </a:t>
            </a:r>
            <a:r>
              <a:rPr sz="1800" spc="-15" dirty="0">
                <a:latin typeface="Calibri"/>
                <a:cs typeface="Calibri"/>
              </a:rPr>
              <a:t>rajzoljunk </a:t>
            </a:r>
            <a:r>
              <a:rPr sz="1800" dirty="0">
                <a:latin typeface="Calibri"/>
                <a:cs typeface="Calibri"/>
              </a:rPr>
              <a:t>egy  </a:t>
            </a:r>
            <a:r>
              <a:rPr sz="1800" spc="-5" dirty="0">
                <a:latin typeface="Calibri"/>
                <a:cs typeface="Calibri"/>
              </a:rPr>
              <a:t>jól </a:t>
            </a:r>
            <a:r>
              <a:rPr sz="1800" spc="-10" dirty="0">
                <a:latin typeface="Calibri"/>
                <a:cs typeface="Calibri"/>
              </a:rPr>
              <a:t>látható </a:t>
            </a:r>
            <a:r>
              <a:rPr sz="1800" spc="-5" dirty="0">
                <a:latin typeface="Calibri"/>
                <a:cs typeface="Calibri"/>
              </a:rPr>
              <a:t>jelet </a:t>
            </a:r>
            <a:r>
              <a:rPr sz="1800" spc="-10" dirty="0">
                <a:latin typeface="Calibri"/>
                <a:cs typeface="Calibri"/>
              </a:rPr>
              <a:t>vagy </a:t>
            </a:r>
            <a:r>
              <a:rPr sz="1800" dirty="0">
                <a:latin typeface="Calibri"/>
                <a:cs typeface="Calibri"/>
              </a:rPr>
              <a:t>az egyik </a:t>
            </a:r>
            <a:r>
              <a:rPr sz="1800" spc="-10" dirty="0">
                <a:latin typeface="Calibri"/>
                <a:cs typeface="Calibri"/>
              </a:rPr>
              <a:t>kanalat fessük színesre (befedhetjük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színes </a:t>
            </a:r>
            <a:r>
              <a:rPr sz="1800" spc="-10" dirty="0">
                <a:latin typeface="Calibri"/>
                <a:cs typeface="Calibri"/>
              </a:rPr>
              <a:t>papírral  </a:t>
            </a:r>
            <a:r>
              <a:rPr sz="1800" spc="-5" dirty="0">
                <a:latin typeface="Calibri"/>
                <a:cs typeface="Calibri"/>
              </a:rPr>
              <a:t>is). Ennek </a:t>
            </a:r>
            <a:r>
              <a:rPr sz="1800" dirty="0">
                <a:latin typeface="Calibri"/>
                <a:cs typeface="Calibri"/>
              </a:rPr>
              <a:t>és egy </a:t>
            </a:r>
            <a:r>
              <a:rPr sz="1800" spc="-10" dirty="0">
                <a:latin typeface="Calibri"/>
                <a:cs typeface="Calibri"/>
              </a:rPr>
              <a:t>stopperórának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segítségével </a:t>
            </a:r>
            <a:r>
              <a:rPr sz="1800" dirty="0">
                <a:latin typeface="Calibri"/>
                <a:cs typeface="Calibri"/>
              </a:rPr>
              <a:t>meg </a:t>
            </a:r>
            <a:r>
              <a:rPr sz="1800" spc="-5" dirty="0">
                <a:latin typeface="Calibri"/>
                <a:cs typeface="Calibri"/>
              </a:rPr>
              <a:t>tudjuk </a:t>
            </a:r>
            <a:r>
              <a:rPr sz="1800" dirty="0">
                <a:latin typeface="Calibri"/>
                <a:cs typeface="Calibri"/>
              </a:rPr>
              <a:t>mérni a </a:t>
            </a:r>
            <a:r>
              <a:rPr sz="1800" spc="-10" dirty="0">
                <a:latin typeface="Calibri"/>
                <a:cs typeface="Calibri"/>
              </a:rPr>
              <a:t>fordulatszámot.</a:t>
            </a:r>
            <a:endParaRPr sz="1800">
              <a:latin typeface="Calibri"/>
              <a:cs typeface="Calibri"/>
            </a:endParaRPr>
          </a:p>
          <a:p>
            <a:pPr marL="12700" marR="10655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műszer kalibrálása </a:t>
            </a:r>
            <a:r>
              <a:rPr sz="1800" spc="-5" dirty="0">
                <a:latin typeface="Calibri"/>
                <a:cs typeface="Calibri"/>
              </a:rPr>
              <a:t>hasonló </a:t>
            </a:r>
            <a:r>
              <a:rPr sz="1800" dirty="0">
                <a:latin typeface="Calibri"/>
                <a:cs typeface="Calibri"/>
              </a:rPr>
              <a:t>módon </a:t>
            </a:r>
            <a:r>
              <a:rPr sz="1800" spc="-10" dirty="0">
                <a:latin typeface="Calibri"/>
                <a:cs typeface="Calibri"/>
              </a:rPr>
              <a:t>történik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előzőekben leírtak </a:t>
            </a:r>
            <a:r>
              <a:rPr sz="1800" spc="-5" dirty="0">
                <a:latin typeface="Calibri"/>
                <a:cs typeface="Calibri"/>
              </a:rPr>
              <a:t>autós  megoldáshoz: </a:t>
            </a:r>
            <a:r>
              <a:rPr sz="1800" spc="-10" dirty="0">
                <a:latin typeface="Calibri"/>
                <a:cs typeface="Calibri"/>
              </a:rPr>
              <a:t>értelemszerűen </a:t>
            </a:r>
            <a:r>
              <a:rPr sz="1800" spc="-15" dirty="0">
                <a:latin typeface="Calibri"/>
                <a:cs typeface="Calibri"/>
              </a:rPr>
              <a:t>itt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autó </a:t>
            </a:r>
            <a:r>
              <a:rPr sz="1800" spc="-10" dirty="0">
                <a:latin typeface="Calibri"/>
                <a:cs typeface="Calibri"/>
              </a:rPr>
              <a:t>adott </a:t>
            </a:r>
            <a:r>
              <a:rPr sz="1800" spc="-5" dirty="0">
                <a:latin typeface="Calibri"/>
                <a:cs typeface="Calibri"/>
              </a:rPr>
              <a:t>sebességéhez </a:t>
            </a:r>
            <a:r>
              <a:rPr sz="1800" spc="-20" dirty="0">
                <a:latin typeface="Calibri"/>
                <a:cs typeface="Calibri"/>
              </a:rPr>
              <a:t>tartozó  </a:t>
            </a:r>
            <a:r>
              <a:rPr sz="1800" spc="-10" dirty="0">
                <a:latin typeface="Calibri"/>
                <a:cs typeface="Calibri"/>
              </a:rPr>
              <a:t>fordulatszámot </a:t>
            </a:r>
            <a:r>
              <a:rPr sz="1800" spc="-20" dirty="0">
                <a:latin typeface="Calibri"/>
                <a:cs typeface="Calibri"/>
              </a:rPr>
              <a:t>kell </a:t>
            </a:r>
            <a:r>
              <a:rPr sz="1800" spc="-5" dirty="0">
                <a:latin typeface="Calibri"/>
                <a:cs typeface="Calibri"/>
              </a:rPr>
              <a:t>megszámolni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10" dirty="0">
                <a:latin typeface="Calibri"/>
                <a:cs typeface="Calibri"/>
              </a:rPr>
              <a:t>felírni </a:t>
            </a:r>
            <a:r>
              <a:rPr sz="1800" dirty="0">
                <a:latin typeface="Calibri"/>
                <a:cs typeface="Calibri"/>
              </a:rPr>
              <a:t>egy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táblázatba.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3793" y="480440"/>
            <a:ext cx="24631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4536A"/>
                </a:solidFill>
              </a:rPr>
              <a:t>A </a:t>
            </a:r>
            <a:r>
              <a:rPr sz="2000" spc="-15" dirty="0">
                <a:solidFill>
                  <a:srgbClr val="44536A"/>
                </a:solidFill>
              </a:rPr>
              <a:t>szélmérő</a:t>
            </a:r>
            <a:r>
              <a:rPr sz="2000" spc="-50" dirty="0">
                <a:solidFill>
                  <a:srgbClr val="44536A"/>
                </a:solidFill>
              </a:rPr>
              <a:t> </a:t>
            </a:r>
            <a:r>
              <a:rPr sz="2000" spc="-15" dirty="0">
                <a:solidFill>
                  <a:srgbClr val="44536A"/>
                </a:solidFill>
              </a:rPr>
              <a:t>felszerelése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583793" y="1061084"/>
            <a:ext cx="79216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berendezések felszerelésénél </a:t>
            </a:r>
            <a:r>
              <a:rPr sz="1800" spc="-5" dirty="0">
                <a:latin typeface="Calibri"/>
                <a:cs typeface="Calibri"/>
              </a:rPr>
              <a:t>ügyeljünk </a:t>
            </a:r>
            <a:r>
              <a:rPr sz="1800" spc="-10" dirty="0">
                <a:latin typeface="Calibri"/>
                <a:cs typeface="Calibri"/>
              </a:rPr>
              <a:t>arra,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tengelyek </a:t>
            </a:r>
            <a:r>
              <a:rPr sz="1800" spc="-5" dirty="0">
                <a:latin typeface="Calibri"/>
                <a:cs typeface="Calibri"/>
              </a:rPr>
              <a:t>függőlegesen  álljanak,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berendezés </a:t>
            </a:r>
            <a:r>
              <a:rPr sz="1800" spc="-5" dirty="0">
                <a:latin typeface="Calibri"/>
                <a:cs typeface="Calibri"/>
              </a:rPr>
              <a:t>pedig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lehető legjobban legyen </a:t>
            </a:r>
            <a:r>
              <a:rPr sz="1800" spc="-10" dirty="0">
                <a:latin typeface="Calibri"/>
                <a:cs typeface="Calibri"/>
              </a:rPr>
              <a:t>kiegyensúlyozva: </a:t>
            </a:r>
            <a:r>
              <a:rPr sz="1800" spc="-5" dirty="0">
                <a:latin typeface="Calibri"/>
                <a:cs typeface="Calibri"/>
              </a:rPr>
              <a:t>ez </a:t>
            </a:r>
            <a:r>
              <a:rPr sz="1800" spc="-10" dirty="0">
                <a:latin typeface="Calibri"/>
                <a:cs typeface="Calibri"/>
              </a:rPr>
              <a:t>azért  </a:t>
            </a:r>
            <a:r>
              <a:rPr sz="1800" spc="-15" dirty="0">
                <a:latin typeface="Calibri"/>
                <a:cs typeface="Calibri"/>
              </a:rPr>
              <a:t>fontos, </a:t>
            </a:r>
            <a:r>
              <a:rPr sz="1800" dirty="0">
                <a:latin typeface="Calibri"/>
                <a:cs typeface="Calibri"/>
              </a:rPr>
              <a:t>mert a </a:t>
            </a:r>
            <a:r>
              <a:rPr sz="1800" spc="-10" dirty="0">
                <a:latin typeface="Calibri"/>
                <a:cs typeface="Calibri"/>
              </a:rPr>
              <a:t>berendezés </a:t>
            </a:r>
            <a:r>
              <a:rPr sz="1800" dirty="0">
                <a:latin typeface="Calibri"/>
                <a:cs typeface="Calibri"/>
              </a:rPr>
              <a:t>így </a:t>
            </a:r>
            <a:r>
              <a:rPr sz="1800" spc="-15" dirty="0">
                <a:latin typeface="Calibri"/>
                <a:cs typeface="Calibri"/>
              </a:rPr>
              <a:t>érzékenyebben reagál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kisebb </a:t>
            </a:r>
            <a:r>
              <a:rPr sz="1800" spc="-10" dirty="0">
                <a:latin typeface="Calibri"/>
                <a:cs typeface="Calibri"/>
              </a:rPr>
              <a:t>szélsebességekre </a:t>
            </a:r>
            <a:r>
              <a:rPr sz="1800" spc="-5" dirty="0">
                <a:latin typeface="Calibri"/>
                <a:cs typeface="Calibri"/>
              </a:rPr>
              <a:t>is.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megfelelő </a:t>
            </a:r>
            <a:r>
              <a:rPr sz="1800" spc="-10" dirty="0">
                <a:latin typeface="Calibri"/>
                <a:cs typeface="Calibri"/>
              </a:rPr>
              <a:t>kiegyensúlyozást </a:t>
            </a:r>
            <a:r>
              <a:rPr sz="1800" spc="-5" dirty="0">
                <a:latin typeface="Calibri"/>
                <a:cs typeface="Calibri"/>
              </a:rPr>
              <a:t>úgy </a:t>
            </a:r>
            <a:r>
              <a:rPr sz="1800" dirty="0">
                <a:latin typeface="Calibri"/>
                <a:cs typeface="Calibri"/>
              </a:rPr>
              <a:t>tudjuk </a:t>
            </a:r>
            <a:r>
              <a:rPr sz="1800" spc="-5" dirty="0">
                <a:latin typeface="Calibri"/>
                <a:cs typeface="Calibri"/>
              </a:rPr>
              <a:t>elvégezni, ha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szélkereket </a:t>
            </a:r>
            <a:r>
              <a:rPr sz="1800" spc="-15" dirty="0">
                <a:latin typeface="Calibri"/>
                <a:cs typeface="Calibri"/>
              </a:rPr>
              <a:t>oldalra fordítjuk, </a:t>
            </a:r>
            <a:r>
              <a:rPr sz="1800" dirty="0">
                <a:latin typeface="Calibri"/>
                <a:cs typeface="Calibri"/>
              </a:rPr>
              <a:t>és  </a:t>
            </a:r>
            <a:r>
              <a:rPr sz="1800" spc="-5" dirty="0">
                <a:latin typeface="Calibri"/>
                <a:cs typeface="Calibri"/>
              </a:rPr>
              <a:t>megpörgetjük.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kerék </a:t>
            </a:r>
            <a:r>
              <a:rPr sz="1800" spc="-15" dirty="0">
                <a:latin typeface="Calibri"/>
                <a:cs typeface="Calibri"/>
              </a:rPr>
              <a:t>akkor </a:t>
            </a:r>
            <a:r>
              <a:rPr sz="1800" spc="-10" dirty="0">
                <a:latin typeface="Calibri"/>
                <a:cs typeface="Calibri"/>
              </a:rPr>
              <a:t>van </a:t>
            </a:r>
            <a:r>
              <a:rPr sz="1800" spc="-5" dirty="0">
                <a:latin typeface="Calibri"/>
                <a:cs typeface="Calibri"/>
              </a:rPr>
              <a:t>egyensúlyi állapotban, ha nem </a:t>
            </a:r>
            <a:r>
              <a:rPr sz="1800" dirty="0">
                <a:latin typeface="Calibri"/>
                <a:cs typeface="Calibri"/>
              </a:rPr>
              <a:t>mindig </a:t>
            </a:r>
            <a:r>
              <a:rPr sz="1800" spc="-10" dirty="0">
                <a:latin typeface="Calibri"/>
                <a:cs typeface="Calibri"/>
              </a:rPr>
              <a:t>ugyanazon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ponton </a:t>
            </a:r>
            <a:r>
              <a:rPr sz="1800" dirty="0">
                <a:latin typeface="Calibri"/>
                <a:cs typeface="Calibri"/>
              </a:rPr>
              <a:t>áll meg. Az </a:t>
            </a:r>
            <a:r>
              <a:rPr sz="1800" spc="-15" dirty="0">
                <a:latin typeface="Calibri"/>
                <a:cs typeface="Calibri"/>
              </a:rPr>
              <a:t>eltéréseket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egyes </a:t>
            </a:r>
            <a:r>
              <a:rPr sz="1800" spc="-10" dirty="0">
                <a:latin typeface="Calibri"/>
                <a:cs typeface="Calibri"/>
              </a:rPr>
              <a:t>kanál </a:t>
            </a:r>
            <a:r>
              <a:rPr sz="1800" spc="-15" dirty="0">
                <a:latin typeface="Calibri"/>
                <a:cs typeface="Calibri"/>
              </a:rPr>
              <a:t>hosszával </a:t>
            </a:r>
            <a:r>
              <a:rPr sz="1800" dirty="0">
                <a:latin typeface="Calibri"/>
                <a:cs typeface="Calibri"/>
              </a:rPr>
              <a:t>tudjuk </a:t>
            </a:r>
            <a:r>
              <a:rPr sz="1800" spc="-10" dirty="0">
                <a:latin typeface="Calibri"/>
                <a:cs typeface="Calibri"/>
              </a:rPr>
              <a:t>befolyásolni, </a:t>
            </a:r>
            <a:r>
              <a:rPr sz="1800" spc="-5" dirty="0">
                <a:latin typeface="Calibri"/>
                <a:cs typeface="Calibri"/>
              </a:rPr>
              <a:t>annak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kanálnak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hosszát rövidíteni </a:t>
            </a:r>
            <a:r>
              <a:rPr sz="1800" spc="-15" dirty="0">
                <a:latin typeface="Calibri"/>
                <a:cs typeface="Calibri"/>
              </a:rPr>
              <a:t>kell, </a:t>
            </a:r>
            <a:r>
              <a:rPr sz="1800" dirty="0">
                <a:latin typeface="Calibri"/>
                <a:cs typeface="Calibri"/>
              </a:rPr>
              <a:t>ahol </a:t>
            </a:r>
            <a:r>
              <a:rPr sz="1800" spc="-5" dirty="0">
                <a:latin typeface="Calibri"/>
                <a:cs typeface="Calibri"/>
              </a:rPr>
              <a:t>súlyosabb. Ezt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kupaknál </a:t>
            </a:r>
            <a:r>
              <a:rPr sz="1800" spc="-10" dirty="0">
                <a:latin typeface="Calibri"/>
                <a:cs typeface="Calibri"/>
              </a:rPr>
              <a:t>lévő csavar </a:t>
            </a:r>
            <a:r>
              <a:rPr sz="1800" dirty="0">
                <a:latin typeface="Calibri"/>
                <a:cs typeface="Calibri"/>
              </a:rPr>
              <a:t>és az  </a:t>
            </a:r>
            <a:r>
              <a:rPr sz="1800" spc="-15" dirty="0">
                <a:latin typeface="Calibri"/>
                <a:cs typeface="Calibri"/>
              </a:rPr>
              <a:t>anyák </a:t>
            </a:r>
            <a:r>
              <a:rPr sz="1800" spc="-5" dirty="0">
                <a:latin typeface="Calibri"/>
                <a:cs typeface="Calibri"/>
              </a:rPr>
              <a:t>segítségével </a:t>
            </a:r>
            <a:r>
              <a:rPr sz="1800" dirty="0">
                <a:latin typeface="Calibri"/>
                <a:cs typeface="Calibri"/>
              </a:rPr>
              <a:t>tudjuk </a:t>
            </a:r>
            <a:r>
              <a:rPr sz="1800" spc="-5" dirty="0">
                <a:latin typeface="Calibri"/>
                <a:cs typeface="Calibri"/>
              </a:rPr>
              <a:t>megoldani. Ha ez nem lenne </a:t>
            </a:r>
            <a:r>
              <a:rPr sz="1800" dirty="0">
                <a:latin typeface="Calibri"/>
                <a:cs typeface="Calibri"/>
              </a:rPr>
              <a:t>elég, </a:t>
            </a:r>
            <a:r>
              <a:rPr sz="1800" spc="-15" dirty="0">
                <a:latin typeface="Calibri"/>
                <a:cs typeface="Calibri"/>
              </a:rPr>
              <a:t>akkor </a:t>
            </a:r>
            <a:r>
              <a:rPr sz="1800" spc="-5" dirty="0">
                <a:latin typeface="Calibri"/>
                <a:cs typeface="Calibri"/>
              </a:rPr>
              <a:t>tehetünk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ellenkező oldalra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plusz </a:t>
            </a:r>
            <a:r>
              <a:rPr sz="1800" spc="-20" dirty="0">
                <a:latin typeface="Calibri"/>
                <a:cs typeface="Calibri"/>
              </a:rPr>
              <a:t>csavaranyát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959" y="258826"/>
            <a:ext cx="18154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44536A"/>
                </a:solidFill>
              </a:rPr>
              <a:t>Széliránymérő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60959" y="903859"/>
            <a:ext cx="793242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1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szélirány </a:t>
            </a:r>
            <a:r>
              <a:rPr sz="1800" spc="-10" dirty="0">
                <a:latin typeface="Calibri"/>
                <a:cs typeface="Calibri"/>
              </a:rPr>
              <a:t>mutató </a:t>
            </a:r>
            <a:r>
              <a:rPr sz="1800" spc="-5" dirty="0">
                <a:latin typeface="Calibri"/>
                <a:cs typeface="Calibri"/>
              </a:rPr>
              <a:t>építésének </a:t>
            </a:r>
            <a:r>
              <a:rPr sz="1800" spc="-10" dirty="0">
                <a:latin typeface="Calibri"/>
                <a:cs typeface="Calibri"/>
              </a:rPr>
              <a:t>több </a:t>
            </a:r>
            <a:r>
              <a:rPr sz="1800" dirty="0">
                <a:latin typeface="Calibri"/>
                <a:cs typeface="Calibri"/>
              </a:rPr>
              <a:t>eleme </a:t>
            </a:r>
            <a:r>
              <a:rPr sz="1800" spc="-5" dirty="0">
                <a:latin typeface="Calibri"/>
                <a:cs typeface="Calibri"/>
              </a:rPr>
              <a:t>megegyezik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fentiekben bemutatott  </a:t>
            </a:r>
            <a:r>
              <a:rPr sz="1800" spc="-5" dirty="0">
                <a:latin typeface="Calibri"/>
                <a:cs typeface="Calibri"/>
              </a:rPr>
              <a:t>anemométerrel.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kellékek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5" dirty="0">
                <a:latin typeface="Calibri"/>
                <a:cs typeface="Calibri"/>
              </a:rPr>
              <a:t>nagyon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hasonlóak.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Kellékek: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db </a:t>
            </a:r>
            <a:r>
              <a:rPr sz="1800" dirty="0">
                <a:latin typeface="Calibri"/>
                <a:cs typeface="Calibri"/>
              </a:rPr>
              <a:t>kb. 10 cm x 10 cm-es </a:t>
            </a:r>
            <a:r>
              <a:rPr sz="1800" spc="-5" dirty="0">
                <a:latin typeface="Calibri"/>
                <a:cs typeface="Calibri"/>
              </a:rPr>
              <a:t>lemez </a:t>
            </a:r>
            <a:r>
              <a:rPr sz="1800" spc="-10" dirty="0">
                <a:latin typeface="Calibri"/>
                <a:cs typeface="Calibri"/>
              </a:rPr>
              <a:t>vagy műanyag </a:t>
            </a:r>
            <a:r>
              <a:rPr sz="1800" spc="-5" dirty="0">
                <a:latin typeface="Calibri"/>
                <a:cs typeface="Calibri"/>
              </a:rPr>
              <a:t>(pl.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konzervdoboz)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darab </a:t>
            </a:r>
            <a:r>
              <a:rPr sz="1800" dirty="0">
                <a:latin typeface="Calibri"/>
                <a:cs typeface="Calibri"/>
              </a:rPr>
              <a:t>100 mm 6m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csavar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darab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5" dirty="0">
                <a:latin typeface="Calibri"/>
                <a:cs typeface="Calibri"/>
              </a:rPr>
              <a:t>cm-es </a:t>
            </a:r>
            <a:r>
              <a:rPr sz="1800" spc="-10" dirty="0">
                <a:latin typeface="Calibri"/>
                <a:cs typeface="Calibri"/>
              </a:rPr>
              <a:t>menetes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szár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hatos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anya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kb. </a:t>
            </a:r>
            <a:r>
              <a:rPr sz="1800" dirty="0">
                <a:latin typeface="Calibri"/>
                <a:cs typeface="Calibri"/>
              </a:rPr>
              <a:t>20 mm </a:t>
            </a:r>
            <a:r>
              <a:rPr sz="1800" spc="-10" dirty="0">
                <a:latin typeface="Calibri"/>
                <a:cs typeface="Calibri"/>
              </a:rPr>
              <a:t>széles, </a:t>
            </a:r>
            <a:r>
              <a:rPr sz="1800" dirty="0">
                <a:latin typeface="Calibri"/>
                <a:cs typeface="Calibri"/>
              </a:rPr>
              <a:t>200mm </a:t>
            </a:r>
            <a:r>
              <a:rPr sz="1800" spc="-5" dirty="0">
                <a:latin typeface="Calibri"/>
                <a:cs typeface="Calibri"/>
              </a:rPr>
              <a:t>hosszú alumínium </a:t>
            </a:r>
            <a:r>
              <a:rPr sz="1800" spc="-10" dirty="0">
                <a:latin typeface="Calibri"/>
                <a:cs typeface="Calibri"/>
              </a:rPr>
              <a:t>vagy vas fémlap (hajlításhoz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satupad)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használt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cd/dvd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üdítőitalos kupak </a:t>
            </a:r>
            <a:r>
              <a:rPr sz="1800" spc="-5" dirty="0">
                <a:latin typeface="Calibri"/>
                <a:cs typeface="Calibri"/>
              </a:rPr>
              <a:t>(általában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nem </a:t>
            </a:r>
            <a:r>
              <a:rPr sz="1800" dirty="0">
                <a:latin typeface="Calibri"/>
                <a:cs typeface="Calibri"/>
              </a:rPr>
              <a:t>elég, </a:t>
            </a:r>
            <a:r>
              <a:rPr sz="1800" spc="-15" dirty="0">
                <a:latin typeface="Calibri"/>
                <a:cs typeface="Calibri"/>
              </a:rPr>
              <a:t>nekem </a:t>
            </a:r>
            <a:r>
              <a:rPr sz="1800" spc="10" dirty="0">
                <a:latin typeface="Calibri"/>
                <a:cs typeface="Calibri"/>
              </a:rPr>
              <a:t>3-4 </a:t>
            </a:r>
            <a:r>
              <a:rPr sz="1800" spc="-15" dirty="0">
                <a:latin typeface="Calibri"/>
                <a:cs typeface="Calibri"/>
              </a:rPr>
              <a:t>re sikerült </a:t>
            </a:r>
            <a:r>
              <a:rPr sz="1800" spc="-10" dirty="0">
                <a:latin typeface="Calibri"/>
                <a:cs typeface="Calibri"/>
              </a:rPr>
              <a:t>eltalálni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közepét)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lemezvágó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olló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fűrész, </a:t>
            </a:r>
            <a:r>
              <a:rPr sz="1800" spc="-5" dirty="0">
                <a:latin typeface="Calibri"/>
                <a:cs typeface="Calibri"/>
              </a:rPr>
              <a:t>amellyel </a:t>
            </a:r>
            <a:r>
              <a:rPr sz="1800" spc="-10" dirty="0">
                <a:latin typeface="Calibri"/>
                <a:cs typeface="Calibri"/>
              </a:rPr>
              <a:t>fémet </a:t>
            </a:r>
            <a:r>
              <a:rPr sz="1800" spc="-5" dirty="0">
                <a:latin typeface="Calibri"/>
                <a:cs typeface="Calibri"/>
              </a:rPr>
              <a:t>lehet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megmunkálni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facsavar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alkoholos </a:t>
            </a:r>
            <a:r>
              <a:rPr sz="1800" spc="-10" dirty="0">
                <a:latin typeface="Calibri"/>
                <a:cs typeface="Calibri"/>
              </a:rPr>
              <a:t>(vízálló)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0501" y="4008450"/>
            <a:ext cx="3830828" cy="268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352" y="286258"/>
            <a:ext cx="2659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4536A"/>
                </a:solidFill>
              </a:rPr>
              <a:t>Az </a:t>
            </a:r>
            <a:r>
              <a:rPr sz="2400" spc="-15" dirty="0">
                <a:solidFill>
                  <a:srgbClr val="44536A"/>
                </a:solidFill>
              </a:rPr>
              <a:t>elkészítés</a:t>
            </a:r>
            <a:r>
              <a:rPr sz="2400" spc="-114" dirty="0">
                <a:solidFill>
                  <a:srgbClr val="44536A"/>
                </a:solidFill>
              </a:rPr>
              <a:t> </a:t>
            </a:r>
            <a:r>
              <a:rPr sz="2400" dirty="0">
                <a:solidFill>
                  <a:srgbClr val="44536A"/>
                </a:solidFill>
              </a:rPr>
              <a:t>lépései: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38352" y="930909"/>
            <a:ext cx="458914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87960" algn="l"/>
              </a:tabLst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üdítős </a:t>
            </a:r>
            <a:r>
              <a:rPr sz="1800" spc="-15" dirty="0">
                <a:latin typeface="Calibri"/>
                <a:cs typeface="Calibri"/>
              </a:rPr>
              <a:t>kupakot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kép </a:t>
            </a:r>
            <a:r>
              <a:rPr sz="1800" dirty="0">
                <a:latin typeface="Calibri"/>
                <a:cs typeface="Calibri"/>
              </a:rPr>
              <a:t>alapján </a:t>
            </a:r>
            <a:r>
              <a:rPr sz="1800" spc="-5" dirty="0">
                <a:latin typeface="Calibri"/>
                <a:cs typeface="Calibri"/>
              </a:rPr>
              <a:t>kifúrjuk </a:t>
            </a:r>
            <a:r>
              <a:rPr sz="1800" spc="-25" dirty="0">
                <a:latin typeface="Calibri"/>
                <a:cs typeface="Calibri"/>
              </a:rPr>
              <a:t>két  </a:t>
            </a:r>
            <a:r>
              <a:rPr sz="1800" spc="-10" dirty="0">
                <a:latin typeface="Calibri"/>
                <a:cs typeface="Calibri"/>
              </a:rPr>
              <a:t>helyen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oldalán, </a:t>
            </a:r>
            <a:r>
              <a:rPr sz="1800" dirty="0">
                <a:latin typeface="Calibri"/>
                <a:cs typeface="Calibri"/>
              </a:rPr>
              <a:t>és az alján </a:t>
            </a:r>
            <a:r>
              <a:rPr sz="1800" spc="-15" dirty="0">
                <a:latin typeface="Calibri"/>
                <a:cs typeface="Calibri"/>
              </a:rPr>
              <a:t>középen. </a:t>
            </a:r>
            <a:r>
              <a:rPr sz="1800" spc="-5" dirty="0">
                <a:latin typeface="Calibri"/>
                <a:cs typeface="Calibri"/>
              </a:rPr>
              <a:t>Ügyeljünk  </a:t>
            </a:r>
            <a:r>
              <a:rPr sz="1800" spc="-10" dirty="0">
                <a:latin typeface="Calibri"/>
                <a:cs typeface="Calibri"/>
              </a:rPr>
              <a:t>arra,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furatok </a:t>
            </a:r>
            <a:r>
              <a:rPr sz="1800" spc="-25" dirty="0">
                <a:latin typeface="Calibri"/>
                <a:cs typeface="Calibri"/>
              </a:rPr>
              <a:t>középre </a:t>
            </a:r>
            <a:r>
              <a:rPr sz="1800" spc="-5" dirty="0">
                <a:latin typeface="Calibri"/>
                <a:cs typeface="Calibri"/>
              </a:rPr>
              <a:t>kerüljenek,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5" dirty="0">
                <a:latin typeface="Calibri"/>
                <a:cs typeface="Calibri"/>
              </a:rPr>
              <a:t>ne  legyenek nagyobbak, mint </a:t>
            </a:r>
            <a:r>
              <a:rPr sz="1800" dirty="0">
                <a:latin typeface="Calibri"/>
                <a:cs typeface="Calibri"/>
              </a:rPr>
              <a:t>6 mm. </a:t>
            </a:r>
            <a:r>
              <a:rPr sz="1800" spc="-5" dirty="0">
                <a:latin typeface="Calibri"/>
                <a:cs typeface="Calibri"/>
              </a:rPr>
              <a:t>Ez esetben  ugyanis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kupak </a:t>
            </a:r>
            <a:r>
              <a:rPr sz="1800" spc="-15" dirty="0">
                <a:latin typeface="Calibri"/>
                <a:cs typeface="Calibri"/>
              </a:rPr>
              <a:t>szorosan </a:t>
            </a:r>
            <a:r>
              <a:rPr sz="1800" spc="-10" dirty="0">
                <a:latin typeface="Calibri"/>
                <a:cs typeface="Calibri"/>
              </a:rPr>
              <a:t>tartja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csavarokat.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4444"/>
              <a:buAutoNum type="arabicPeriod"/>
              <a:tabLst>
                <a:tab pos="18796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tengely </a:t>
            </a:r>
            <a:r>
              <a:rPr sz="1800" spc="-10" dirty="0">
                <a:latin typeface="Calibri"/>
                <a:cs typeface="Calibri"/>
              </a:rPr>
              <a:t>csavart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rögzítsük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kupakhoz alulról 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15" dirty="0">
                <a:latin typeface="Calibri"/>
                <a:cs typeface="Calibri"/>
              </a:rPr>
              <a:t>anya </a:t>
            </a:r>
            <a:r>
              <a:rPr sz="1800" spc="-5" dirty="0">
                <a:latin typeface="Calibri"/>
                <a:cs typeface="Calibri"/>
              </a:rPr>
              <a:t>segítségével. Figyelem: ez most </a:t>
            </a:r>
            <a:r>
              <a:rPr sz="1800" spc="-10" dirty="0">
                <a:latin typeface="Calibri"/>
                <a:cs typeface="Calibri"/>
              </a:rPr>
              <a:t>pont  </a:t>
            </a:r>
            <a:r>
              <a:rPr sz="1800" spc="-15" dirty="0">
                <a:latin typeface="Calibri"/>
                <a:cs typeface="Calibri"/>
              </a:rPr>
              <a:t>fordítva </a:t>
            </a:r>
            <a:r>
              <a:rPr sz="1800" spc="-10" dirty="0">
                <a:latin typeface="Calibri"/>
                <a:cs typeface="Calibri"/>
              </a:rPr>
              <a:t>van, </a:t>
            </a:r>
            <a:r>
              <a:rPr sz="1800" spc="-5" dirty="0">
                <a:latin typeface="Calibri"/>
                <a:cs typeface="Calibri"/>
              </a:rPr>
              <a:t>mint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szélsebesség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mérőnél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352" y="5321046"/>
            <a:ext cx="3933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3. A </a:t>
            </a:r>
            <a:r>
              <a:rPr sz="1800" spc="-5" dirty="0">
                <a:latin typeface="Calibri"/>
                <a:cs typeface="Calibri"/>
              </a:rPr>
              <a:t>tengelyül </a:t>
            </a:r>
            <a:r>
              <a:rPr sz="1800" spc="-15" dirty="0">
                <a:latin typeface="Calibri"/>
                <a:cs typeface="Calibri"/>
              </a:rPr>
              <a:t>szolgáló </a:t>
            </a:r>
            <a:r>
              <a:rPr sz="1800" spc="-10" dirty="0">
                <a:latin typeface="Calibri"/>
                <a:cs typeface="Calibri"/>
              </a:rPr>
              <a:t>csavart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végen </a:t>
            </a:r>
            <a:r>
              <a:rPr sz="1800" dirty="0">
                <a:latin typeface="Calibri"/>
                <a:cs typeface="Calibri"/>
              </a:rPr>
              <a:t>egy  </a:t>
            </a:r>
            <a:r>
              <a:rPr sz="1800" spc="-10" dirty="0">
                <a:latin typeface="Calibri"/>
                <a:cs typeface="Calibri"/>
              </a:rPr>
              <a:t>reszelővel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kihegyezzük.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87186" y="802005"/>
            <a:ext cx="3291489" cy="246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87186" y="4243489"/>
            <a:ext cx="3291132" cy="24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65" y="331723"/>
            <a:ext cx="3646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4. A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nyíl tengelyét adó,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menetes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szár 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végét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befűrészeljük hosszanti irányban, 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kb. 2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hosszan.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565" y="3624198"/>
            <a:ext cx="366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5. A </a:t>
            </a:r>
            <a:r>
              <a:rPr sz="1800" spc="-10" dirty="0">
                <a:latin typeface="Calibri"/>
                <a:cs typeface="Calibri"/>
              </a:rPr>
              <a:t>menetes </a:t>
            </a:r>
            <a:r>
              <a:rPr sz="1800" spc="-20" dirty="0">
                <a:latin typeface="Calibri"/>
                <a:cs typeface="Calibri"/>
              </a:rPr>
              <a:t>szárat </a:t>
            </a:r>
            <a:r>
              <a:rPr sz="1800" spc="-5" dirty="0">
                <a:latin typeface="Calibri"/>
                <a:cs typeface="Calibri"/>
              </a:rPr>
              <a:t>átfűzzük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kupakon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565" y="4996053"/>
            <a:ext cx="378015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6. A </a:t>
            </a:r>
            <a:r>
              <a:rPr sz="1800" spc="-10" dirty="0">
                <a:latin typeface="Calibri"/>
                <a:cs typeface="Calibri"/>
              </a:rPr>
              <a:t>befűrészelésbe </a:t>
            </a:r>
            <a:r>
              <a:rPr sz="1800" spc="-5" dirty="0">
                <a:latin typeface="Calibri"/>
                <a:cs typeface="Calibri"/>
              </a:rPr>
              <a:t>beillesztjük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profira  vágott </a:t>
            </a:r>
            <a:r>
              <a:rPr sz="1800" spc="-5" dirty="0">
                <a:latin typeface="Calibri"/>
                <a:cs typeface="Calibri"/>
              </a:rPr>
              <a:t>lemezlapot,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10" dirty="0">
                <a:latin typeface="Calibri"/>
                <a:cs typeface="Calibri"/>
              </a:rPr>
              <a:t>pillanatragasztóval  rögzítjük. </a:t>
            </a:r>
            <a:r>
              <a:rPr sz="1800" spc="-5" dirty="0">
                <a:latin typeface="Calibri"/>
                <a:cs typeface="Calibri"/>
              </a:rPr>
              <a:t>Beállítjuk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menetes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szárat</a:t>
            </a:r>
            <a:endParaRPr sz="1800">
              <a:latin typeface="Calibri"/>
              <a:cs typeface="Calibri"/>
            </a:endParaRPr>
          </a:p>
          <a:p>
            <a:pPr marL="12700" marR="32448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egyensúlyi </a:t>
            </a:r>
            <a:r>
              <a:rPr sz="1800" spc="-10" dirty="0">
                <a:latin typeface="Calibri"/>
                <a:cs typeface="Calibri"/>
              </a:rPr>
              <a:t>helyzetbe: </a:t>
            </a:r>
            <a:r>
              <a:rPr sz="1800" spc="-5" dirty="0">
                <a:latin typeface="Calibri"/>
                <a:cs typeface="Calibri"/>
              </a:rPr>
              <a:t>ezt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kupakban  </a:t>
            </a:r>
            <a:r>
              <a:rPr sz="1800" spc="-10" dirty="0">
                <a:latin typeface="Calibri"/>
                <a:cs typeface="Calibri"/>
              </a:rPr>
              <a:t>való </a:t>
            </a:r>
            <a:r>
              <a:rPr sz="1800" spc="-5" dirty="0">
                <a:latin typeface="Calibri"/>
                <a:cs typeface="Calibri"/>
              </a:rPr>
              <a:t>ide-oda </a:t>
            </a:r>
            <a:r>
              <a:rPr sz="1800" spc="-10" dirty="0">
                <a:latin typeface="Calibri"/>
                <a:cs typeface="Calibri"/>
              </a:rPr>
              <a:t>tologatással </a:t>
            </a:r>
            <a:r>
              <a:rPr sz="1800" dirty="0">
                <a:latin typeface="Calibri"/>
                <a:cs typeface="Calibri"/>
              </a:rPr>
              <a:t>érjuk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8273" y="195961"/>
            <a:ext cx="2855193" cy="2141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4905" y="2400680"/>
            <a:ext cx="2901638" cy="2176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4905" y="4640196"/>
            <a:ext cx="2943148" cy="2207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8263" y="4840223"/>
              <a:ext cx="835152" cy="740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911" y="4840223"/>
              <a:ext cx="1737360" cy="7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263" y="5334000"/>
              <a:ext cx="3787140" cy="740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9942" y="4945837"/>
            <a:ext cx="320992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2.</a:t>
            </a:r>
            <a:r>
              <a:rPr sz="36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RÉSZ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05"/>
              </a:lnSpc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6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HŐMÉRSÉKLET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82011" y="1795272"/>
            <a:ext cx="4438015" cy="1923414"/>
            <a:chOff x="2382011" y="1795272"/>
            <a:chExt cx="4438015" cy="1923414"/>
          </a:xfrm>
        </p:grpSpPr>
        <p:sp>
          <p:nvSpPr>
            <p:cNvPr id="9" name="object 9"/>
            <p:cNvSpPr/>
            <p:nvPr/>
          </p:nvSpPr>
          <p:spPr>
            <a:xfrm>
              <a:off x="2382011" y="1795272"/>
              <a:ext cx="2174748" cy="19232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9231" y="1795272"/>
              <a:ext cx="3820668" cy="19232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16707" y="2086483"/>
            <a:ext cx="29076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>
                <a:solidFill>
                  <a:srgbClr val="44536A"/>
                </a:solidFill>
              </a:rPr>
              <a:t>2.</a:t>
            </a:r>
            <a:r>
              <a:rPr sz="9600" spc="-100" dirty="0">
                <a:solidFill>
                  <a:srgbClr val="44536A"/>
                </a:solidFill>
              </a:rPr>
              <a:t> </a:t>
            </a:r>
            <a:r>
              <a:rPr sz="9600" spc="-75" dirty="0">
                <a:solidFill>
                  <a:srgbClr val="44536A"/>
                </a:solidFill>
              </a:rPr>
              <a:t>óra</a:t>
            </a:r>
            <a:endParaRPr sz="9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234" y="440893"/>
            <a:ext cx="44176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7. A </a:t>
            </a:r>
            <a:r>
              <a:rPr sz="1800" spc="-10" dirty="0">
                <a:latin typeface="Calibri"/>
                <a:cs typeface="Calibri"/>
              </a:rPr>
              <a:t>tartó </a:t>
            </a:r>
            <a:r>
              <a:rPr sz="1800" spc="-5" dirty="0">
                <a:latin typeface="Calibri"/>
                <a:cs typeface="Calibri"/>
              </a:rPr>
              <a:t>lemezt </a:t>
            </a:r>
            <a:r>
              <a:rPr sz="1800" spc="-10" dirty="0">
                <a:latin typeface="Calibri"/>
                <a:cs typeface="Calibri"/>
              </a:rPr>
              <a:t>méretre </a:t>
            </a:r>
            <a:r>
              <a:rPr sz="1800" spc="-5" dirty="0">
                <a:latin typeface="Calibri"/>
                <a:cs typeface="Calibri"/>
              </a:rPr>
              <a:t>vágjuk </a:t>
            </a:r>
            <a:r>
              <a:rPr sz="1800" dirty="0">
                <a:latin typeface="Calibri"/>
                <a:cs typeface="Calibri"/>
              </a:rPr>
              <a:t>és u-alakban  </a:t>
            </a:r>
            <a:r>
              <a:rPr sz="1800" spc="-5" dirty="0">
                <a:latin typeface="Calibri"/>
                <a:cs typeface="Calibri"/>
              </a:rPr>
              <a:t>meghajlítjuk.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tartó </a:t>
            </a:r>
            <a:r>
              <a:rPr sz="1800" spc="-5" dirty="0">
                <a:latin typeface="Calibri"/>
                <a:cs typeface="Calibri"/>
              </a:rPr>
              <a:t>lemezt alul-felül kifúrjuk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szélmérőnél leírtak szerint (alulra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csak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mélyedést </a:t>
            </a:r>
            <a:r>
              <a:rPr sz="1800" spc="-20" dirty="0">
                <a:latin typeface="Calibri"/>
                <a:cs typeface="Calibri"/>
              </a:rPr>
              <a:t>kell </a:t>
            </a:r>
            <a:r>
              <a:rPr sz="1800" spc="-5" dirty="0">
                <a:latin typeface="Calibri"/>
                <a:cs typeface="Calibri"/>
              </a:rPr>
              <a:t>fúrni).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méretei </a:t>
            </a:r>
            <a:r>
              <a:rPr sz="1800" spc="-5" dirty="0">
                <a:latin typeface="Calibri"/>
                <a:cs typeface="Calibri"/>
              </a:rPr>
              <a:t>megegyeznek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5" dirty="0">
                <a:latin typeface="Calibri"/>
                <a:cs typeface="Calibri"/>
              </a:rPr>
              <a:t>fent </a:t>
            </a:r>
            <a:r>
              <a:rPr sz="1800" spc="-5" dirty="0">
                <a:latin typeface="Calibri"/>
                <a:cs typeface="Calibri"/>
              </a:rPr>
              <a:t>leírt szélsebesség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mérővel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234" y="4282185"/>
            <a:ext cx="43389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8. </a:t>
            </a:r>
            <a:r>
              <a:rPr sz="1800" spc="-10" dirty="0">
                <a:latin typeface="Calibri"/>
                <a:cs typeface="Calibri"/>
              </a:rPr>
              <a:t>Elkésztjük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szélrózsánkat, </a:t>
            </a:r>
            <a:r>
              <a:rPr sz="1800" dirty="0">
                <a:latin typeface="Calibri"/>
                <a:cs typeface="Calibri"/>
              </a:rPr>
              <a:t>ami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könnyebb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leolvasást </a:t>
            </a:r>
            <a:r>
              <a:rPr sz="1800" spc="-10" dirty="0">
                <a:latin typeface="Calibri"/>
                <a:cs typeface="Calibri"/>
              </a:rPr>
              <a:t>tesz lehetővé. Alapként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10" dirty="0">
                <a:latin typeface="Calibri"/>
                <a:cs typeface="Calibri"/>
              </a:rPr>
              <a:t>használt  </a:t>
            </a:r>
            <a:r>
              <a:rPr sz="1800" spc="-5" dirty="0">
                <a:latin typeface="Calibri"/>
                <a:cs typeface="Calibri"/>
              </a:rPr>
              <a:t>cd-t használunk, </a:t>
            </a:r>
            <a:r>
              <a:rPr sz="1800" spc="-10" dirty="0">
                <a:latin typeface="Calibri"/>
                <a:cs typeface="Calibri"/>
              </a:rPr>
              <a:t>erre vízálló </a:t>
            </a:r>
            <a:r>
              <a:rPr sz="1800" spc="-15" dirty="0">
                <a:latin typeface="Calibri"/>
                <a:cs typeface="Calibri"/>
              </a:rPr>
              <a:t>(alkoholos) </a:t>
            </a:r>
            <a:r>
              <a:rPr sz="1800" spc="-10" dirty="0">
                <a:latin typeface="Calibri"/>
                <a:cs typeface="Calibri"/>
              </a:rPr>
              <a:t>filccel  </a:t>
            </a:r>
            <a:r>
              <a:rPr sz="1800" spc="-15" dirty="0">
                <a:latin typeface="Calibri"/>
                <a:cs typeface="Calibri"/>
              </a:rPr>
              <a:t>rajzoljuk </a:t>
            </a:r>
            <a:r>
              <a:rPr sz="1800" spc="-20" dirty="0">
                <a:latin typeface="Calibri"/>
                <a:cs typeface="Calibri"/>
              </a:rPr>
              <a:t>fel 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égtájakat.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5151" y="423037"/>
            <a:ext cx="3537404" cy="26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5151" y="3485629"/>
            <a:ext cx="3538110" cy="26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234" y="454533"/>
            <a:ext cx="44894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9. A </a:t>
            </a:r>
            <a:r>
              <a:rPr sz="1800" spc="-10" dirty="0">
                <a:latin typeface="Calibri"/>
                <a:cs typeface="Calibri"/>
              </a:rPr>
              <a:t>műszer tengelyét </a:t>
            </a:r>
            <a:r>
              <a:rPr sz="1800" spc="-5" dirty="0">
                <a:latin typeface="Calibri"/>
                <a:cs typeface="Calibri"/>
              </a:rPr>
              <a:t>belehelyezzük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felső  furatba, </a:t>
            </a:r>
            <a:r>
              <a:rPr sz="1800" dirty="0">
                <a:latin typeface="Calibri"/>
                <a:cs typeface="Calibri"/>
              </a:rPr>
              <a:t>és egy </a:t>
            </a:r>
            <a:r>
              <a:rPr sz="1800" spc="-15" dirty="0">
                <a:latin typeface="Calibri"/>
                <a:cs typeface="Calibri"/>
              </a:rPr>
              <a:t>anyacsavarral </a:t>
            </a:r>
            <a:r>
              <a:rPr sz="1800" spc="-10" dirty="0">
                <a:latin typeface="Calibri"/>
                <a:cs typeface="Calibri"/>
              </a:rPr>
              <a:t>rögzítjük.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behelyezéssel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időben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tengelyre erősítjük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20" dirty="0">
                <a:latin typeface="Calibri"/>
                <a:cs typeface="Calibri"/>
              </a:rPr>
              <a:t>szélrózsaként </a:t>
            </a:r>
            <a:r>
              <a:rPr sz="1800" spc="-15" dirty="0">
                <a:latin typeface="Calibri"/>
                <a:cs typeface="Calibri"/>
              </a:rPr>
              <a:t>szolgáló </a:t>
            </a:r>
            <a:r>
              <a:rPr sz="1800" dirty="0">
                <a:latin typeface="Calibri"/>
                <a:cs typeface="Calibri"/>
              </a:rPr>
              <a:t>cd-t, és azt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rögzítjük. Itt 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5" dirty="0">
                <a:latin typeface="Calibri"/>
                <a:cs typeface="Calibri"/>
              </a:rPr>
              <a:t>felejtsük </a:t>
            </a:r>
            <a:r>
              <a:rPr sz="1800" dirty="0">
                <a:latin typeface="Calibri"/>
                <a:cs typeface="Calibri"/>
              </a:rPr>
              <a:t>el a </a:t>
            </a:r>
            <a:r>
              <a:rPr sz="1800" spc="-10" dirty="0">
                <a:latin typeface="Calibri"/>
                <a:cs typeface="Calibri"/>
              </a:rPr>
              <a:t>csavart biztosítani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szélsebességmérőnél leírt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módon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234" y="3747007"/>
            <a:ext cx="45542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10. </a:t>
            </a:r>
            <a:r>
              <a:rPr sz="1800" spc="-10" dirty="0">
                <a:latin typeface="Calibri"/>
                <a:cs typeface="Calibri"/>
              </a:rPr>
              <a:t>Rögzítjük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berendezést. </a:t>
            </a:r>
            <a:r>
              <a:rPr sz="1800" spc="-5" dirty="0">
                <a:latin typeface="Calibri"/>
                <a:cs typeface="Calibri"/>
              </a:rPr>
              <a:t>Ezt </a:t>
            </a:r>
            <a:r>
              <a:rPr sz="1800" spc="-15" dirty="0">
                <a:latin typeface="Calibri"/>
                <a:cs typeface="Calibri"/>
              </a:rPr>
              <a:t>többféleképpen  </a:t>
            </a:r>
            <a:r>
              <a:rPr sz="1800" spc="-5" dirty="0">
                <a:latin typeface="Calibri"/>
                <a:cs typeface="Calibri"/>
              </a:rPr>
              <a:t>megtehetjük: ha </a:t>
            </a:r>
            <a:r>
              <a:rPr sz="1800" spc="-10" dirty="0">
                <a:latin typeface="Calibri"/>
                <a:cs typeface="Calibri"/>
              </a:rPr>
              <a:t>farúdhoz erősítjuk, </a:t>
            </a:r>
            <a:r>
              <a:rPr sz="1800" dirty="0">
                <a:latin typeface="Calibri"/>
                <a:cs typeface="Calibri"/>
              </a:rPr>
              <a:t>fúrjunk az u-  alakú </a:t>
            </a:r>
            <a:r>
              <a:rPr sz="1800" spc="-5" dirty="0">
                <a:latin typeface="Calibri"/>
                <a:cs typeface="Calibri"/>
              </a:rPr>
              <a:t>lemez </a:t>
            </a:r>
            <a:r>
              <a:rPr sz="1800" spc="-10" dirty="0">
                <a:latin typeface="Calibri"/>
                <a:cs typeface="Calibri"/>
              </a:rPr>
              <a:t>eljára </a:t>
            </a:r>
            <a:r>
              <a:rPr sz="1800" spc="-25" dirty="0">
                <a:latin typeface="Calibri"/>
                <a:cs typeface="Calibri"/>
              </a:rPr>
              <a:t>két </a:t>
            </a:r>
            <a:r>
              <a:rPr sz="1800" spc="-15" dirty="0">
                <a:latin typeface="Calibri"/>
                <a:cs typeface="Calibri"/>
              </a:rPr>
              <a:t>furatot, </a:t>
            </a:r>
            <a:r>
              <a:rPr sz="1800" dirty="0">
                <a:latin typeface="Calibri"/>
                <a:cs typeface="Calibri"/>
              </a:rPr>
              <a:t>majd </a:t>
            </a:r>
            <a:r>
              <a:rPr sz="1800" spc="-15" dirty="0">
                <a:latin typeface="Calibri"/>
                <a:cs typeface="Calibri"/>
              </a:rPr>
              <a:t>facsavarral  </a:t>
            </a:r>
            <a:r>
              <a:rPr sz="1800" spc="-10" dirty="0">
                <a:latin typeface="Calibri"/>
                <a:cs typeface="Calibri"/>
              </a:rPr>
              <a:t>rögzítjük. Fémcsőhöz rögzíthetjük </a:t>
            </a:r>
            <a:r>
              <a:rPr sz="1800" spc="-15" dirty="0">
                <a:latin typeface="Calibri"/>
                <a:cs typeface="Calibri"/>
              </a:rPr>
              <a:t>csavarral </a:t>
            </a:r>
            <a:r>
              <a:rPr sz="1800" spc="-10" dirty="0">
                <a:latin typeface="Calibri"/>
                <a:cs typeface="Calibri"/>
              </a:rPr>
              <a:t>vagy  </a:t>
            </a:r>
            <a:r>
              <a:rPr sz="1800" spc="-15" dirty="0">
                <a:latin typeface="Calibri"/>
                <a:cs typeface="Calibri"/>
              </a:rPr>
              <a:t>kábelkötözővel.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3477" y="436752"/>
            <a:ext cx="3515549" cy="2636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29" y="3805266"/>
            <a:ext cx="3648024" cy="1885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950" y="518286"/>
            <a:ext cx="2586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4536A"/>
                </a:solidFill>
              </a:rPr>
              <a:t>Barométer</a:t>
            </a:r>
            <a:r>
              <a:rPr sz="2400" spc="-85" dirty="0">
                <a:solidFill>
                  <a:srgbClr val="44536A"/>
                </a:solidFill>
              </a:rPr>
              <a:t> </a:t>
            </a:r>
            <a:r>
              <a:rPr sz="2400" spc="-15" dirty="0">
                <a:solidFill>
                  <a:srgbClr val="44536A"/>
                </a:solidFill>
              </a:rPr>
              <a:t>készítése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2950" y="1254633"/>
            <a:ext cx="533209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Kellékek: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befőttes </a:t>
            </a:r>
            <a:r>
              <a:rPr sz="1800" dirty="0">
                <a:latin typeface="Calibri"/>
                <a:cs typeface="Calibri"/>
              </a:rPr>
              <a:t>gumi </a:t>
            </a:r>
            <a:r>
              <a:rPr sz="1800" spc="-10" dirty="0">
                <a:latin typeface="Calibri"/>
                <a:cs typeface="Calibri"/>
              </a:rPr>
              <a:t>vagy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szigetelőszalag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hurkapálca/evőpálcika/szívószál </a:t>
            </a:r>
            <a:r>
              <a:rPr sz="1800" spc="-5" dirty="0">
                <a:latin typeface="Calibri"/>
                <a:cs typeface="Calibri"/>
              </a:rPr>
              <a:t>(kb. </a:t>
            </a:r>
            <a:r>
              <a:rPr sz="1800" dirty="0">
                <a:latin typeface="Calibri"/>
                <a:cs typeface="Calibri"/>
              </a:rPr>
              <a:t>15-20 </a:t>
            </a:r>
            <a:r>
              <a:rPr sz="1800" spc="-5" dirty="0">
                <a:latin typeface="Calibri"/>
                <a:cs typeface="Calibri"/>
              </a:rPr>
              <a:t>cm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hosszú)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kisebb </a:t>
            </a:r>
            <a:r>
              <a:rPr sz="1800" spc="-10" dirty="0">
                <a:latin typeface="Calibri"/>
                <a:cs typeface="Calibri"/>
              </a:rPr>
              <a:t>kartonpapír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darab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filctoll/ceruza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olló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kisebb </a:t>
            </a:r>
            <a:r>
              <a:rPr sz="1800" spc="-20" dirty="0">
                <a:latin typeface="Calibri"/>
                <a:cs typeface="Calibri"/>
              </a:rPr>
              <a:t>fa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befőttes </a:t>
            </a:r>
            <a:r>
              <a:rPr sz="1800" spc="-5" dirty="0">
                <a:latin typeface="Calibri"/>
                <a:cs typeface="Calibri"/>
              </a:rPr>
              <a:t>üveg/műanyag </a:t>
            </a:r>
            <a:r>
              <a:rPr sz="1800" spc="-10" dirty="0">
                <a:latin typeface="Calibri"/>
                <a:cs typeface="Calibri"/>
              </a:rPr>
              <a:t>csésze/pohár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lufi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folyékony</a:t>
            </a:r>
            <a:r>
              <a:rPr sz="1800" spc="-15" dirty="0">
                <a:latin typeface="Calibri"/>
                <a:cs typeface="Calibri"/>
              </a:rPr>
              <a:t> ragasztó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95794" y="314947"/>
            <a:ext cx="1745106" cy="623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9044" y="4107776"/>
            <a:ext cx="2829312" cy="2425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449960"/>
            <a:ext cx="273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4536A"/>
                </a:solidFill>
              </a:rPr>
              <a:t>Az </a:t>
            </a:r>
            <a:r>
              <a:rPr sz="2400" spc="-15" dirty="0">
                <a:solidFill>
                  <a:srgbClr val="44536A"/>
                </a:solidFill>
              </a:rPr>
              <a:t>elkészítés</a:t>
            </a:r>
            <a:r>
              <a:rPr sz="2400" spc="-95" dirty="0">
                <a:solidFill>
                  <a:srgbClr val="44536A"/>
                </a:solidFill>
              </a:rPr>
              <a:t> </a:t>
            </a:r>
            <a:r>
              <a:rPr sz="2400" spc="-10" dirty="0">
                <a:solidFill>
                  <a:srgbClr val="44536A"/>
                </a:solidFill>
              </a:rPr>
              <a:t>menete: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1225" y="1186434"/>
            <a:ext cx="4897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" dirty="0">
                <a:latin typeface="Calibri"/>
                <a:cs typeface="Calibri"/>
              </a:rPr>
              <a:t>1.	Első </a:t>
            </a:r>
            <a:r>
              <a:rPr sz="1800" dirty="0">
                <a:latin typeface="Calibri"/>
                <a:cs typeface="Calibri"/>
              </a:rPr>
              <a:t>lépésben </a:t>
            </a:r>
            <a:r>
              <a:rPr sz="1800" spc="-10" dirty="0">
                <a:latin typeface="Calibri"/>
                <a:cs typeface="Calibri"/>
              </a:rPr>
              <a:t>vágjuk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lufi </a:t>
            </a:r>
            <a:r>
              <a:rPr sz="1800" dirty="0">
                <a:latin typeface="Calibri"/>
                <a:cs typeface="Calibri"/>
              </a:rPr>
              <a:t>alsó </a:t>
            </a:r>
            <a:r>
              <a:rPr sz="1800" spc="-5" dirty="0">
                <a:latin typeface="Calibri"/>
                <a:cs typeface="Calibri"/>
              </a:rPr>
              <a:t>(„gömb” </a:t>
            </a:r>
            <a:r>
              <a:rPr sz="1800" dirty="0">
                <a:latin typeface="Calibri"/>
                <a:cs typeface="Calibri"/>
              </a:rPr>
              <a:t>alakú)  </a:t>
            </a:r>
            <a:r>
              <a:rPr sz="1800" spc="-15" dirty="0">
                <a:latin typeface="Calibri"/>
                <a:cs typeface="Calibri"/>
              </a:rPr>
              <a:t>részét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képen </a:t>
            </a:r>
            <a:r>
              <a:rPr sz="1800" spc="-10" dirty="0">
                <a:latin typeface="Calibri"/>
                <a:cs typeface="Calibri"/>
              </a:rPr>
              <a:t>látható</a:t>
            </a:r>
            <a:r>
              <a:rPr sz="1800" dirty="0">
                <a:latin typeface="Calibri"/>
                <a:cs typeface="Calibri"/>
              </a:rPr>
              <a:t> módon.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225" y="2832608"/>
            <a:ext cx="4712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" dirty="0">
                <a:latin typeface="Calibri"/>
                <a:cs typeface="Calibri"/>
              </a:rPr>
              <a:t>2.	</a:t>
            </a:r>
            <a:r>
              <a:rPr sz="1800" spc="-10" dirty="0">
                <a:latin typeface="Calibri"/>
                <a:cs typeface="Calibri"/>
              </a:rPr>
              <a:t>Húzzuk </a:t>
            </a:r>
            <a:r>
              <a:rPr sz="1800" spc="-20" dirty="0">
                <a:latin typeface="Calibri"/>
                <a:cs typeface="Calibri"/>
              </a:rPr>
              <a:t>rá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lufi </a:t>
            </a:r>
            <a:r>
              <a:rPr sz="1800" dirty="0">
                <a:latin typeface="Calibri"/>
                <a:cs typeface="Calibri"/>
              </a:rPr>
              <a:t>alsó </a:t>
            </a:r>
            <a:r>
              <a:rPr sz="1800" spc="-5" dirty="0">
                <a:latin typeface="Calibri"/>
                <a:cs typeface="Calibri"/>
              </a:rPr>
              <a:t>(„gömb” </a:t>
            </a:r>
            <a:r>
              <a:rPr sz="1800" dirty="0">
                <a:latin typeface="Calibri"/>
                <a:cs typeface="Calibri"/>
              </a:rPr>
              <a:t>alakú) </a:t>
            </a:r>
            <a:r>
              <a:rPr sz="1800" spc="-15" dirty="0">
                <a:latin typeface="Calibri"/>
                <a:cs typeface="Calibri"/>
              </a:rPr>
              <a:t>felét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5" dirty="0">
                <a:latin typeface="Calibri"/>
                <a:cs typeface="Calibri"/>
              </a:rPr>
              <a:t>befőttes </a:t>
            </a:r>
            <a:r>
              <a:rPr sz="1800" spc="-5" dirty="0">
                <a:latin typeface="Calibri"/>
                <a:cs typeface="Calibri"/>
              </a:rPr>
              <a:t>üveg </a:t>
            </a:r>
            <a:r>
              <a:rPr sz="1800" spc="-15" dirty="0">
                <a:latin typeface="Calibri"/>
                <a:cs typeface="Calibri"/>
              </a:rPr>
              <a:t>szájára </a:t>
            </a:r>
            <a:r>
              <a:rPr sz="1800" spc="-10" dirty="0">
                <a:latin typeface="Calibri"/>
                <a:cs typeface="Calibri"/>
              </a:rPr>
              <a:t>(vagy műanyag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csészére).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225" y="4478782"/>
            <a:ext cx="45929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" dirty="0">
                <a:latin typeface="Calibri"/>
                <a:cs typeface="Calibri"/>
              </a:rPr>
              <a:t>3.	</a:t>
            </a:r>
            <a:r>
              <a:rPr sz="1800" spc="-10" dirty="0">
                <a:latin typeface="Calibri"/>
                <a:cs typeface="Calibri"/>
              </a:rPr>
              <a:t>Szigetelőszalaggal vagy </a:t>
            </a:r>
            <a:r>
              <a:rPr sz="1800" spc="-15" dirty="0">
                <a:latin typeface="Calibri"/>
                <a:cs typeface="Calibri"/>
              </a:rPr>
              <a:t>befőttes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gumival</a:t>
            </a:r>
            <a:endParaRPr sz="1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erősítsük </a:t>
            </a:r>
            <a:r>
              <a:rPr sz="1800" spc="-20" dirty="0">
                <a:latin typeface="Calibri"/>
                <a:cs typeface="Calibri"/>
              </a:rPr>
              <a:t>rá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lufi </a:t>
            </a:r>
            <a:r>
              <a:rPr sz="1800" spc="-10" dirty="0">
                <a:latin typeface="Calibri"/>
                <a:cs typeface="Calibri"/>
              </a:rPr>
              <a:t>darabot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üveg </a:t>
            </a:r>
            <a:r>
              <a:rPr sz="1800" spc="-15" dirty="0">
                <a:latin typeface="Calibri"/>
                <a:cs typeface="Calibri"/>
              </a:rPr>
              <a:t>szájára </a:t>
            </a:r>
            <a:r>
              <a:rPr sz="1800" spc="-35" dirty="0">
                <a:latin typeface="Calibri"/>
                <a:cs typeface="Calibri"/>
              </a:rPr>
              <a:t>úgy, 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ne </a:t>
            </a:r>
            <a:r>
              <a:rPr sz="1800" spc="-10" dirty="0">
                <a:latin typeface="Calibri"/>
                <a:cs typeface="Calibri"/>
              </a:rPr>
              <a:t>mozdulhasson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22925" y="621239"/>
          <a:ext cx="2935605" cy="605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/>
              </a:tblGrid>
              <a:tr h="2016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5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4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695968" y="628846"/>
            <a:ext cx="2678472" cy="4021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5968" y="4658720"/>
            <a:ext cx="2678472" cy="2006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391" y="427482"/>
            <a:ext cx="4806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4.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Rögzítsük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az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üveghez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fa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botot,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ez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fogja tartani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 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később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elkészítendő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skálát.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391" y="2896615"/>
            <a:ext cx="5060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5. </a:t>
            </a:r>
            <a:r>
              <a:rPr sz="1800" spc="-10" dirty="0">
                <a:latin typeface="Calibri"/>
                <a:cs typeface="Calibri"/>
              </a:rPr>
              <a:t>Ezután </a:t>
            </a:r>
            <a:r>
              <a:rPr sz="1800" spc="-15" dirty="0">
                <a:latin typeface="Calibri"/>
                <a:cs typeface="Calibri"/>
              </a:rPr>
              <a:t>ragasszuk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szívószálat (vagy fapálcikát)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lufi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tetejéhez, </a:t>
            </a:r>
            <a:r>
              <a:rPr sz="1800" spc="-20" dirty="0">
                <a:latin typeface="Calibri"/>
                <a:cs typeface="Calibri"/>
              </a:rPr>
              <a:t>középre. </a:t>
            </a:r>
            <a:r>
              <a:rPr sz="1800" spc="-5" dirty="0">
                <a:latin typeface="Calibri"/>
                <a:cs typeface="Calibri"/>
              </a:rPr>
              <a:t>Ez lesz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barométer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mutatója.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391" y="4542790"/>
            <a:ext cx="49072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6.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kartonpapírból készítsünk skálát: </a:t>
            </a:r>
            <a:r>
              <a:rPr sz="1800" spc="-15" dirty="0">
                <a:latin typeface="Calibri"/>
                <a:cs typeface="Calibri"/>
              </a:rPr>
              <a:t>rajzoljuk </a:t>
            </a:r>
            <a:r>
              <a:rPr sz="1800" dirty="0">
                <a:latin typeface="Calibri"/>
                <a:cs typeface="Calibri"/>
              </a:rPr>
              <a:t>meg a  </a:t>
            </a:r>
            <a:r>
              <a:rPr sz="1800" spc="-10" dirty="0">
                <a:latin typeface="Calibri"/>
                <a:cs typeface="Calibri"/>
              </a:rPr>
              <a:t>beosztást.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kalibrálást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5" dirty="0">
                <a:latin typeface="Calibri"/>
                <a:cs typeface="Calibri"/>
              </a:rPr>
              <a:t>másik </a:t>
            </a:r>
            <a:r>
              <a:rPr sz="1800" spc="-25" dirty="0">
                <a:latin typeface="Calibri"/>
                <a:cs typeface="Calibri"/>
              </a:rPr>
              <a:t>barométer, </a:t>
            </a:r>
            <a:r>
              <a:rPr sz="1800" spc="-10" dirty="0">
                <a:latin typeface="Calibri"/>
                <a:cs typeface="Calibri"/>
              </a:rPr>
              <a:t>vagy 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Internetről leolvasott légnyomás adatok </a:t>
            </a:r>
            <a:r>
              <a:rPr sz="1800" spc="-5" dirty="0">
                <a:latin typeface="Calibri"/>
                <a:cs typeface="Calibri"/>
              </a:rPr>
              <a:t>alapján  végezhetjük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el..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85230" y="409606"/>
          <a:ext cx="2935605" cy="605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/>
              </a:tblGrid>
              <a:tr h="2016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5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4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858274" y="417213"/>
            <a:ext cx="2678472" cy="4021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8274" y="4447087"/>
            <a:ext cx="2678472" cy="2006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391" y="717550"/>
            <a:ext cx="43580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7.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Ezután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kartonpapírból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készült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skálát 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ragasszuk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az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üveghez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erősített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botra,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és 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készen 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vagyunk.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391" y="3735704"/>
            <a:ext cx="43681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kész </a:t>
            </a:r>
            <a:r>
              <a:rPr sz="1800" spc="-10" dirty="0">
                <a:latin typeface="Calibri"/>
                <a:cs typeface="Calibri"/>
              </a:rPr>
              <a:t>barométert ezután helyezzük olyan  </a:t>
            </a:r>
            <a:r>
              <a:rPr sz="1800" spc="-5" dirty="0">
                <a:latin typeface="Calibri"/>
                <a:cs typeface="Calibri"/>
              </a:rPr>
              <a:t>helységbe, </a:t>
            </a:r>
            <a:r>
              <a:rPr sz="1800" dirty="0">
                <a:latin typeface="Calibri"/>
                <a:cs typeface="Calibri"/>
              </a:rPr>
              <a:t>ahol </a:t>
            </a:r>
            <a:r>
              <a:rPr sz="1800" spc="-5" dirty="0">
                <a:latin typeface="Calibri"/>
                <a:cs typeface="Calibri"/>
              </a:rPr>
              <a:t>nem </a:t>
            </a:r>
            <a:r>
              <a:rPr sz="1800" dirty="0">
                <a:latin typeface="Calibri"/>
                <a:cs typeface="Calibri"/>
              </a:rPr>
              <a:t>éri </a:t>
            </a:r>
            <a:r>
              <a:rPr sz="1800" spc="-15" dirty="0">
                <a:latin typeface="Calibri"/>
                <a:cs typeface="Calibri"/>
              </a:rPr>
              <a:t>közvetlenül </a:t>
            </a:r>
            <a:r>
              <a:rPr sz="1800" spc="-30" dirty="0">
                <a:latin typeface="Calibri"/>
                <a:cs typeface="Calibri"/>
              </a:rPr>
              <a:t>napfény.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napsugárzás </a:t>
            </a:r>
            <a:r>
              <a:rPr sz="1800" spc="-15" dirty="0">
                <a:latin typeface="Calibri"/>
                <a:cs typeface="Calibri"/>
              </a:rPr>
              <a:t>hatására </a:t>
            </a:r>
            <a:r>
              <a:rPr sz="1800" spc="-5" dirty="0">
                <a:latin typeface="Calibri"/>
                <a:cs typeface="Calibri"/>
              </a:rPr>
              <a:t>felmelegszik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üvegben  </a:t>
            </a:r>
            <a:r>
              <a:rPr sz="1800" spc="-10" dirty="0">
                <a:latin typeface="Calibri"/>
                <a:cs typeface="Calibri"/>
              </a:rPr>
              <a:t>lévő </a:t>
            </a:r>
            <a:r>
              <a:rPr sz="1800" spc="-15" dirty="0">
                <a:latin typeface="Calibri"/>
                <a:cs typeface="Calibri"/>
              </a:rPr>
              <a:t>levegő, </a:t>
            </a:r>
            <a:r>
              <a:rPr sz="1800" spc="-10" dirty="0">
                <a:latin typeface="Calibri"/>
                <a:cs typeface="Calibri"/>
              </a:rPr>
              <a:t>kitágul, </a:t>
            </a:r>
            <a:r>
              <a:rPr sz="1800" dirty="0">
                <a:latin typeface="Calibri"/>
                <a:cs typeface="Calibri"/>
              </a:rPr>
              <a:t>ami </a:t>
            </a:r>
            <a:r>
              <a:rPr sz="1800" spc="-5" dirty="0">
                <a:latin typeface="Calibri"/>
                <a:cs typeface="Calibri"/>
              </a:rPr>
              <a:t>meghamisíthatja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 marR="211454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mérést, </a:t>
            </a:r>
            <a:r>
              <a:rPr sz="1800" dirty="0">
                <a:latin typeface="Calibri"/>
                <a:cs typeface="Calibri"/>
              </a:rPr>
              <a:t>mert </a:t>
            </a:r>
            <a:r>
              <a:rPr sz="1800" spc="-5" dirty="0">
                <a:latin typeface="Calibri"/>
                <a:cs typeface="Calibri"/>
              </a:rPr>
              <a:t>így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hőmérsékletváltozás  </a:t>
            </a:r>
            <a:r>
              <a:rPr sz="1800" spc="-15" dirty="0">
                <a:latin typeface="Calibri"/>
                <a:cs typeface="Calibri"/>
              </a:rPr>
              <a:t>hatására mozdul </a:t>
            </a:r>
            <a:r>
              <a:rPr sz="1800" dirty="0">
                <a:latin typeface="Calibri"/>
                <a:cs typeface="Calibri"/>
              </a:rPr>
              <a:t>el a </a:t>
            </a:r>
            <a:r>
              <a:rPr sz="1800" spc="-10" dirty="0">
                <a:latin typeface="Calibri"/>
                <a:cs typeface="Calibri"/>
              </a:rPr>
              <a:t>mutató. Szintén emiatt,  célszerű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barométert </a:t>
            </a:r>
            <a:r>
              <a:rPr sz="1800" spc="-30" dirty="0">
                <a:latin typeface="Calibri"/>
                <a:cs typeface="Calibri"/>
              </a:rPr>
              <a:t>közel </a:t>
            </a:r>
            <a:r>
              <a:rPr sz="1800" spc="-5" dirty="0">
                <a:latin typeface="Calibri"/>
                <a:cs typeface="Calibri"/>
              </a:rPr>
              <a:t>állandó  </a:t>
            </a:r>
            <a:r>
              <a:rPr sz="1800" spc="-10" dirty="0">
                <a:latin typeface="Calibri"/>
                <a:cs typeface="Calibri"/>
              </a:rPr>
              <a:t>hőmérsékletű szobában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elhelyezni.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1448" y="552224"/>
            <a:ext cx="3918585" cy="5408295"/>
            <a:chOff x="4981448" y="552224"/>
            <a:chExt cx="3918585" cy="5408295"/>
          </a:xfrm>
        </p:grpSpPr>
        <p:sp>
          <p:nvSpPr>
            <p:cNvPr id="5" name="object 5"/>
            <p:cNvSpPr/>
            <p:nvPr/>
          </p:nvSpPr>
          <p:spPr>
            <a:xfrm>
              <a:off x="5079260" y="562412"/>
              <a:ext cx="3586742" cy="538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1448" y="552233"/>
              <a:ext cx="3918585" cy="5408295"/>
            </a:xfrm>
            <a:custGeom>
              <a:avLst/>
              <a:gdLst/>
              <a:ahLst/>
              <a:cxnLst/>
              <a:rect l="l" t="t" r="r" b="b"/>
              <a:pathLst>
                <a:path w="3918584" h="5408295">
                  <a:moveTo>
                    <a:pt x="3918102" y="0"/>
                  </a:moveTo>
                  <a:lnTo>
                    <a:pt x="8166" y="0"/>
                  </a:lnTo>
                  <a:lnTo>
                    <a:pt x="0" y="0"/>
                  </a:lnTo>
                  <a:lnTo>
                    <a:pt x="0" y="5407698"/>
                  </a:lnTo>
                  <a:lnTo>
                    <a:pt x="8153" y="5407698"/>
                  </a:lnTo>
                  <a:lnTo>
                    <a:pt x="3918102" y="5407698"/>
                  </a:lnTo>
                  <a:lnTo>
                    <a:pt x="3918102" y="5399544"/>
                  </a:lnTo>
                  <a:lnTo>
                    <a:pt x="8166" y="5399544"/>
                  </a:lnTo>
                  <a:lnTo>
                    <a:pt x="8166" y="2708745"/>
                  </a:lnTo>
                  <a:lnTo>
                    <a:pt x="3918102" y="2708745"/>
                  </a:lnTo>
                  <a:lnTo>
                    <a:pt x="3918102" y="2700591"/>
                  </a:lnTo>
                  <a:lnTo>
                    <a:pt x="8166" y="2700591"/>
                  </a:lnTo>
                  <a:lnTo>
                    <a:pt x="8166" y="8140"/>
                  </a:lnTo>
                  <a:lnTo>
                    <a:pt x="3918102" y="8140"/>
                  </a:lnTo>
                  <a:lnTo>
                    <a:pt x="3918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Ellenőrző</a:t>
            </a:r>
            <a:r>
              <a:rPr spc="-60" dirty="0"/>
              <a:t> </a:t>
            </a:r>
            <a:r>
              <a:rPr spc="-20" dirty="0"/>
              <a:t>kérdések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730" y="1035811"/>
            <a:ext cx="7309484" cy="457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Mi az </a:t>
            </a:r>
            <a:r>
              <a:rPr sz="1800" spc="-5" dirty="0">
                <a:latin typeface="Calibri"/>
                <a:cs typeface="Calibri"/>
              </a:rPr>
              <a:t>időjárás </a:t>
            </a:r>
            <a:r>
              <a:rPr sz="1800" dirty="0">
                <a:latin typeface="Calibri"/>
                <a:cs typeface="Calibri"/>
              </a:rPr>
              <a:t>és az </a:t>
            </a:r>
            <a:r>
              <a:rPr sz="1800" spc="-5" dirty="0">
                <a:latin typeface="Calibri"/>
                <a:cs typeface="Calibri"/>
              </a:rPr>
              <a:t>éghajlat </a:t>
            </a:r>
            <a:r>
              <a:rPr sz="1800" spc="-30" dirty="0">
                <a:latin typeface="Calibri"/>
                <a:cs typeface="Calibri"/>
              </a:rPr>
              <a:t>között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különbség?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Azonosak-e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időjárási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5" dirty="0">
                <a:latin typeface="Calibri"/>
                <a:cs typeface="Calibri"/>
              </a:rPr>
              <a:t>éghajlati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elemek?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Melyik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helyes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válasz?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2050"/>
              </a:lnSpc>
              <a:spcBef>
                <a:spcPts val="380"/>
              </a:spcBef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hőmérséklet </a:t>
            </a:r>
            <a:r>
              <a:rPr sz="1800" spc="-5" dirty="0">
                <a:latin typeface="Calibri"/>
                <a:cs typeface="Calibri"/>
              </a:rPr>
              <a:t>napi járásának </a:t>
            </a:r>
            <a:r>
              <a:rPr sz="1800" spc="-20" dirty="0">
                <a:latin typeface="Calibri"/>
                <a:cs typeface="Calibri"/>
              </a:rPr>
              <a:t>oka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Föld </a:t>
            </a:r>
            <a:r>
              <a:rPr sz="1800" spc="-5" dirty="0">
                <a:latin typeface="Calibri"/>
                <a:cs typeface="Calibri"/>
              </a:rPr>
              <a:t>tengely </a:t>
            </a:r>
            <a:r>
              <a:rPr sz="1800" spc="-15" dirty="0">
                <a:latin typeface="Calibri"/>
                <a:cs typeface="Calibri"/>
              </a:rPr>
              <a:t>körüli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forgása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hőmérséklet </a:t>
            </a:r>
            <a:r>
              <a:rPr sz="1800" spc="-5" dirty="0">
                <a:latin typeface="Calibri"/>
                <a:cs typeface="Calibri"/>
              </a:rPr>
              <a:t>napi járásának </a:t>
            </a:r>
            <a:r>
              <a:rPr sz="1800" spc="-20" dirty="0">
                <a:latin typeface="Calibri"/>
                <a:cs typeface="Calibri"/>
              </a:rPr>
              <a:t>oka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Föld keringése </a:t>
            </a:r>
            <a:r>
              <a:rPr sz="1800" dirty="0">
                <a:latin typeface="Calibri"/>
                <a:cs typeface="Calibri"/>
              </a:rPr>
              <a:t>a Nap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körül.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2050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két </a:t>
            </a:r>
            <a:r>
              <a:rPr sz="1800" spc="-20" dirty="0">
                <a:latin typeface="Calibri"/>
                <a:cs typeface="Calibri"/>
              </a:rPr>
              <a:t>tényező </a:t>
            </a:r>
            <a:r>
              <a:rPr sz="1800" spc="-5" dirty="0">
                <a:latin typeface="Calibri"/>
                <a:cs typeface="Calibri"/>
              </a:rPr>
              <a:t>együttesen </a:t>
            </a:r>
            <a:r>
              <a:rPr sz="1800" spc="-10" dirty="0">
                <a:latin typeface="Calibri"/>
                <a:cs typeface="Calibri"/>
              </a:rPr>
              <a:t>eredményezi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hőmérséklet </a:t>
            </a:r>
            <a:r>
              <a:rPr sz="1800" spc="-5" dirty="0">
                <a:latin typeface="Calibri"/>
                <a:cs typeface="Calibri"/>
              </a:rPr>
              <a:t>napi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járását.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Mi 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légnyomás?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2050"/>
              </a:lnSpc>
              <a:spcBef>
                <a:spcPts val="384"/>
              </a:spcBef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szél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nyomóereje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légoszlop </a:t>
            </a:r>
            <a:r>
              <a:rPr sz="1800" spc="-10" dirty="0">
                <a:latin typeface="Calibri"/>
                <a:cs typeface="Calibri"/>
              </a:rPr>
              <a:t>súlya </a:t>
            </a:r>
            <a:r>
              <a:rPr sz="1800" spc="-5" dirty="0">
                <a:latin typeface="Calibri"/>
                <a:cs typeface="Calibri"/>
              </a:rPr>
              <a:t>egységnyi</a:t>
            </a:r>
            <a:r>
              <a:rPr sz="1800" spc="-10" dirty="0">
                <a:latin typeface="Calibri"/>
                <a:cs typeface="Calibri"/>
              </a:rPr>
              <a:t> területen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légoszlop </a:t>
            </a:r>
            <a:r>
              <a:rPr sz="1800" spc="-10" dirty="0">
                <a:latin typeface="Calibri"/>
                <a:cs typeface="Calibri"/>
              </a:rPr>
              <a:t>tömege </a:t>
            </a:r>
            <a:r>
              <a:rPr sz="1800" spc="-5" dirty="0">
                <a:latin typeface="Calibri"/>
                <a:cs typeface="Calibri"/>
              </a:rPr>
              <a:t>egységnyi </a:t>
            </a:r>
            <a:r>
              <a:rPr sz="1800" spc="-10" dirty="0">
                <a:latin typeface="Calibri"/>
                <a:cs typeface="Calibri"/>
              </a:rPr>
              <a:t>felületen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2050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levegőmolekulák </a:t>
            </a:r>
            <a:r>
              <a:rPr sz="1800" spc="-15" dirty="0">
                <a:latin typeface="Calibri"/>
                <a:cs typeface="Calibri"/>
              </a:rPr>
              <a:t>mozgási</a:t>
            </a:r>
            <a:r>
              <a:rPr sz="1800" spc="-5" dirty="0">
                <a:latin typeface="Calibri"/>
                <a:cs typeface="Calibri"/>
              </a:rPr>
              <a:t> energiája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205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Melyik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helyes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válasz?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spc="-15" dirty="0">
                <a:latin typeface="Calibri"/>
                <a:cs typeface="Calibri"/>
              </a:rPr>
              <a:t>Azon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területen, </a:t>
            </a:r>
            <a:r>
              <a:rPr sz="1800" dirty="0">
                <a:latin typeface="Calibri"/>
                <a:cs typeface="Calibri"/>
              </a:rPr>
              <a:t>ahol a </a:t>
            </a:r>
            <a:r>
              <a:rPr sz="1800" spc="-5" dirty="0">
                <a:latin typeface="Calibri"/>
                <a:cs typeface="Calibri"/>
              </a:rPr>
              <a:t>levegő felmelegszik,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térség </a:t>
            </a:r>
            <a:r>
              <a:rPr sz="1800" spc="-10" dirty="0">
                <a:latin typeface="Calibri"/>
                <a:cs typeface="Calibri"/>
              </a:rPr>
              <a:t>légnyomása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növekszik.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spc="-15" dirty="0">
                <a:latin typeface="Calibri"/>
                <a:cs typeface="Calibri"/>
              </a:rPr>
              <a:t>Azon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területen, </a:t>
            </a:r>
            <a:r>
              <a:rPr sz="1800" dirty="0">
                <a:latin typeface="Calibri"/>
                <a:cs typeface="Calibri"/>
              </a:rPr>
              <a:t>ahol a </a:t>
            </a:r>
            <a:r>
              <a:rPr sz="1800" spc="-5" dirty="0">
                <a:latin typeface="Calibri"/>
                <a:cs typeface="Calibri"/>
              </a:rPr>
              <a:t>levegő felmelegszik,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térség </a:t>
            </a:r>
            <a:r>
              <a:rPr sz="1800" spc="-10" dirty="0">
                <a:latin typeface="Calibri"/>
                <a:cs typeface="Calibri"/>
              </a:rPr>
              <a:t>légnyomása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csökken.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2050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légnyomás </a:t>
            </a:r>
            <a:r>
              <a:rPr sz="1800" spc="-5" dirty="0">
                <a:latin typeface="Calibri"/>
                <a:cs typeface="Calibri"/>
              </a:rPr>
              <a:t>nem </a:t>
            </a:r>
            <a:r>
              <a:rPr sz="1800" spc="-10" dirty="0">
                <a:latin typeface="Calibri"/>
                <a:cs typeface="Calibri"/>
              </a:rPr>
              <a:t>változik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levegő </a:t>
            </a:r>
            <a:r>
              <a:rPr sz="1800" spc="-10" dirty="0">
                <a:latin typeface="Calibri"/>
                <a:cs typeface="Calibri"/>
              </a:rPr>
              <a:t>hőmérsékletének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változásával.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Ellenőrző</a:t>
            </a:r>
            <a:r>
              <a:rPr spc="-60" dirty="0"/>
              <a:t> </a:t>
            </a:r>
            <a:r>
              <a:rPr spc="-20" dirty="0"/>
              <a:t>kérdések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730" y="935412"/>
            <a:ext cx="7532370" cy="448564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Ismertesd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szél </a:t>
            </a:r>
            <a:r>
              <a:rPr sz="1800" spc="-5" dirty="0">
                <a:latin typeface="Calibri"/>
                <a:cs typeface="Calibri"/>
              </a:rPr>
              <a:t>kialakulásának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folyamatát!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205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Mi a </a:t>
            </a:r>
            <a:r>
              <a:rPr sz="1800" spc="-10" dirty="0">
                <a:latin typeface="Calibri"/>
                <a:cs typeface="Calibri"/>
              </a:rPr>
              <a:t>Coriolis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erő?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légnyomáskülönbség </a:t>
            </a:r>
            <a:r>
              <a:rPr sz="1800" spc="-15" dirty="0">
                <a:latin typeface="Calibri"/>
                <a:cs typeface="Calibri"/>
              </a:rPr>
              <a:t>hatására </a:t>
            </a:r>
            <a:r>
              <a:rPr sz="1800" spc="-10" dirty="0">
                <a:latin typeface="Calibri"/>
                <a:cs typeface="Calibri"/>
              </a:rPr>
              <a:t>fellépő </a:t>
            </a:r>
            <a:r>
              <a:rPr sz="1800" spc="-20" dirty="0">
                <a:latin typeface="Calibri"/>
                <a:cs typeface="Calibri"/>
              </a:rPr>
              <a:t>erő, </a:t>
            </a:r>
            <a:r>
              <a:rPr sz="1800" dirty="0">
                <a:latin typeface="Calibri"/>
                <a:cs typeface="Calibri"/>
              </a:rPr>
              <a:t>amely a </a:t>
            </a:r>
            <a:r>
              <a:rPr sz="1800" spc="-15" dirty="0">
                <a:latin typeface="Calibri"/>
                <a:cs typeface="Calibri"/>
              </a:rPr>
              <a:t>szél keletkezéséhez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vezet.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2050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Föld </a:t>
            </a:r>
            <a:r>
              <a:rPr sz="1800" spc="-15" dirty="0">
                <a:latin typeface="Calibri"/>
                <a:cs typeface="Calibri"/>
              </a:rPr>
              <a:t>forgásából </a:t>
            </a:r>
            <a:r>
              <a:rPr sz="1800" spc="-10" dirty="0">
                <a:latin typeface="Calibri"/>
                <a:cs typeface="Calibri"/>
              </a:rPr>
              <a:t>származó eltérítő </a:t>
            </a:r>
            <a:r>
              <a:rPr sz="1800" spc="-20" dirty="0">
                <a:latin typeface="Calibri"/>
                <a:cs typeface="Calibri"/>
              </a:rPr>
              <a:t>erő, </a:t>
            </a:r>
            <a:r>
              <a:rPr sz="1800" dirty="0">
                <a:latin typeface="Calibri"/>
                <a:cs typeface="Calibri"/>
              </a:rPr>
              <a:t>amely a </a:t>
            </a:r>
            <a:r>
              <a:rPr sz="1800" spc="-10" dirty="0">
                <a:latin typeface="Calibri"/>
                <a:cs typeface="Calibri"/>
              </a:rPr>
              <a:t>szelek </a:t>
            </a:r>
            <a:r>
              <a:rPr sz="1800" spc="-20" dirty="0">
                <a:latin typeface="Calibri"/>
                <a:cs typeface="Calibri"/>
              </a:rPr>
              <a:t>irányát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befolyásolja.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205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Mit </a:t>
            </a:r>
            <a:r>
              <a:rPr sz="1800" dirty="0">
                <a:latin typeface="Calibri"/>
                <a:cs typeface="Calibri"/>
              </a:rPr>
              <a:t>ad meg a </a:t>
            </a:r>
            <a:r>
              <a:rPr sz="1800" spc="-10" dirty="0">
                <a:latin typeface="Calibri"/>
                <a:cs typeface="Calibri"/>
              </a:rPr>
              <a:t>relatív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páratartalom?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maximálisan </a:t>
            </a:r>
            <a:r>
              <a:rPr sz="1800" spc="-15" dirty="0">
                <a:latin typeface="Calibri"/>
                <a:cs typeface="Calibri"/>
              </a:rPr>
              <a:t>befogadható </a:t>
            </a:r>
            <a:r>
              <a:rPr sz="1800" spc="-10" dirty="0">
                <a:latin typeface="Calibri"/>
                <a:cs typeface="Calibri"/>
              </a:rPr>
              <a:t>vízgőzmennyiség hány </a:t>
            </a:r>
            <a:r>
              <a:rPr sz="1800" spc="-15" dirty="0">
                <a:latin typeface="Calibri"/>
                <a:cs typeface="Calibri"/>
              </a:rPr>
              <a:t>százaléka </a:t>
            </a:r>
            <a:r>
              <a:rPr sz="1800" spc="-10" dirty="0">
                <a:latin typeface="Calibri"/>
                <a:cs typeface="Calibri"/>
              </a:rPr>
              <a:t>található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levegőben.</a:t>
            </a:r>
            <a:endParaRPr sz="1800">
              <a:latin typeface="Calibri"/>
              <a:cs typeface="Calibri"/>
            </a:endParaRPr>
          </a:p>
          <a:p>
            <a:pPr marL="241300" marR="698500" indent="-229235">
              <a:lnSpc>
                <a:spcPts val="1939"/>
              </a:lnSpc>
              <a:spcBef>
                <a:spcPts val="140"/>
              </a:spcBef>
              <a:buAutoNum type="arabicPeriod" startAt="2"/>
              <a:tabLst>
                <a:tab pos="23749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minimálisan </a:t>
            </a:r>
            <a:r>
              <a:rPr sz="1800" spc="-15" dirty="0">
                <a:latin typeface="Calibri"/>
                <a:cs typeface="Calibri"/>
              </a:rPr>
              <a:t>befogadható </a:t>
            </a:r>
            <a:r>
              <a:rPr sz="1800" spc="-10" dirty="0">
                <a:latin typeface="Calibri"/>
                <a:cs typeface="Calibri"/>
              </a:rPr>
              <a:t>vízgőzmennyiség hány </a:t>
            </a:r>
            <a:r>
              <a:rPr sz="1800" spc="-15" dirty="0">
                <a:latin typeface="Calibri"/>
                <a:cs typeface="Calibri"/>
              </a:rPr>
              <a:t>százaléka </a:t>
            </a:r>
            <a:r>
              <a:rPr sz="1800" spc="-10" dirty="0">
                <a:latin typeface="Calibri"/>
                <a:cs typeface="Calibri"/>
              </a:rPr>
              <a:t>található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levegőben.</a:t>
            </a:r>
            <a:endParaRPr sz="1800">
              <a:latin typeface="Calibri"/>
              <a:cs typeface="Calibri"/>
            </a:endParaRPr>
          </a:p>
          <a:p>
            <a:pPr marL="241300" marR="895350" indent="-229235">
              <a:lnSpc>
                <a:spcPts val="1939"/>
              </a:lnSpc>
              <a:spcBef>
                <a:spcPts val="10"/>
              </a:spcBef>
              <a:buAutoNum type="arabicPeriod" startAt="2"/>
              <a:tabLst>
                <a:tab pos="237490" algn="l"/>
              </a:tabLst>
            </a:pPr>
            <a:r>
              <a:rPr sz="1800" spc="-5" dirty="0">
                <a:latin typeface="Calibri"/>
                <a:cs typeface="Calibri"/>
              </a:rPr>
              <a:t>Mennyi </a:t>
            </a:r>
            <a:r>
              <a:rPr sz="1800" spc="-15" dirty="0">
                <a:latin typeface="Calibri"/>
                <a:cs typeface="Calibri"/>
              </a:rPr>
              <a:t>vízgőzre </a:t>
            </a:r>
            <a:r>
              <a:rPr sz="1800" spc="-10" dirty="0">
                <a:latin typeface="Calibri"/>
                <a:cs typeface="Calibri"/>
              </a:rPr>
              <a:t>van </a:t>
            </a:r>
            <a:r>
              <a:rPr sz="1800" spc="-5" dirty="0">
                <a:latin typeface="Calibri"/>
                <a:cs typeface="Calibri"/>
              </a:rPr>
              <a:t>minimálisan szüksége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növényeknek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életben  </a:t>
            </a:r>
            <a:r>
              <a:rPr sz="1800" spc="-10" dirty="0">
                <a:latin typeface="Calibri"/>
                <a:cs typeface="Calibri"/>
              </a:rPr>
              <a:t>maradásához.</a:t>
            </a:r>
            <a:endParaRPr sz="1800">
              <a:latin typeface="Calibri"/>
              <a:cs typeface="Calibri"/>
            </a:endParaRPr>
          </a:p>
          <a:p>
            <a:pPr marL="291465" indent="-279400">
              <a:lnSpc>
                <a:spcPts val="2055"/>
              </a:lnSpc>
              <a:spcBef>
                <a:spcPts val="755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levegő </a:t>
            </a:r>
            <a:r>
              <a:rPr sz="1800" spc="-10" dirty="0">
                <a:latin typeface="Calibri"/>
                <a:cs typeface="Calibri"/>
              </a:rPr>
              <a:t>relatív </a:t>
            </a:r>
            <a:r>
              <a:rPr sz="1800" spc="-5" dirty="0">
                <a:latin typeface="Calibri"/>
                <a:cs typeface="Calibri"/>
              </a:rPr>
              <a:t>nedvessége </a:t>
            </a:r>
            <a:r>
              <a:rPr sz="1800" dirty="0">
                <a:latin typeface="Calibri"/>
                <a:cs typeface="Calibri"/>
              </a:rPr>
              <a:t>50%. </a:t>
            </a:r>
            <a:r>
              <a:rPr sz="1800" spc="-20" dirty="0">
                <a:latin typeface="Calibri"/>
                <a:cs typeface="Calibri"/>
              </a:rPr>
              <a:t>Mikor </a:t>
            </a:r>
            <a:r>
              <a:rPr sz="1800" spc="-10" dirty="0">
                <a:latin typeface="Calibri"/>
                <a:cs typeface="Calibri"/>
              </a:rPr>
              <a:t>tartalmaz több vízgőzt,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hőmérséklet </a:t>
            </a:r>
            <a:r>
              <a:rPr sz="1800" spc="-5" dirty="0">
                <a:latin typeface="Calibri"/>
                <a:cs typeface="Calibri"/>
              </a:rPr>
              <a:t>10°C, </a:t>
            </a:r>
            <a:r>
              <a:rPr sz="1800" spc="-10" dirty="0">
                <a:latin typeface="Calibri"/>
                <a:cs typeface="Calibri"/>
              </a:rPr>
              <a:t>vagy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20°C?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10°C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1945"/>
              </a:lnSpc>
              <a:buAutoNum type="arabicPeriod"/>
              <a:tabLst>
                <a:tab pos="237490" algn="l"/>
              </a:tabLst>
            </a:pP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20°C</a:t>
            </a:r>
            <a:endParaRPr sz="1800">
              <a:latin typeface="Calibri"/>
              <a:cs typeface="Calibri"/>
            </a:endParaRPr>
          </a:p>
          <a:p>
            <a:pPr marL="236854" indent="-224790">
              <a:lnSpc>
                <a:spcPts val="2050"/>
              </a:lnSpc>
              <a:buAutoNum type="arabicPeriod"/>
              <a:tabLst>
                <a:tab pos="237490" algn="l"/>
              </a:tabLst>
            </a:pPr>
            <a:r>
              <a:rPr sz="1800" spc="-5" dirty="0">
                <a:latin typeface="Calibri"/>
                <a:cs typeface="Calibri"/>
              </a:rPr>
              <a:t>egyforma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vízgőz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mennyisége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503" y="291620"/>
            <a:ext cx="5474043" cy="480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20523"/>
            <a:ext cx="5497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 </a:t>
            </a:r>
            <a:r>
              <a:rPr sz="4000" spc="-10" dirty="0"/>
              <a:t>hőmérséklet </a:t>
            </a:r>
            <a:r>
              <a:rPr sz="4000" spc="-5" dirty="0"/>
              <a:t>napi</a:t>
            </a:r>
            <a:r>
              <a:rPr sz="4000" spc="-25" dirty="0"/>
              <a:t> </a:t>
            </a:r>
            <a:r>
              <a:rPr sz="4000" spc="-20" dirty="0"/>
              <a:t>járása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07542" y="815721"/>
            <a:ext cx="7883525" cy="2726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Már tanultuk,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5" dirty="0">
                <a:latin typeface="Calibri"/>
                <a:cs typeface="Calibri"/>
              </a:rPr>
              <a:t>felszínközeli </a:t>
            </a:r>
            <a:r>
              <a:rPr sz="2200" spc="-15" dirty="0">
                <a:latin typeface="Calibri"/>
                <a:cs typeface="Calibri"/>
              </a:rPr>
              <a:t>rétegekben </a:t>
            </a:r>
            <a:r>
              <a:rPr sz="2200" spc="-10" dirty="0">
                <a:latin typeface="Calibri"/>
                <a:cs typeface="Calibri"/>
              </a:rPr>
              <a:t>térben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és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időben </a:t>
            </a:r>
            <a:r>
              <a:rPr sz="2200" spc="-15" dirty="0">
                <a:latin typeface="Calibri"/>
                <a:cs typeface="Calibri"/>
              </a:rPr>
              <a:t>különbözőképpen </a:t>
            </a:r>
            <a:r>
              <a:rPr sz="2200" spc="-10" dirty="0">
                <a:latin typeface="Calibri"/>
                <a:cs typeface="Calibri"/>
              </a:rPr>
              <a:t>melegszik </a:t>
            </a:r>
            <a:r>
              <a:rPr sz="2200" spc="-20" dirty="0">
                <a:latin typeface="Calibri"/>
                <a:cs typeface="Calibri"/>
              </a:rPr>
              <a:t>fel. </a:t>
            </a:r>
            <a:r>
              <a:rPr sz="2200" spc="-15" dirty="0">
                <a:latin typeface="Calibri"/>
                <a:cs typeface="Calibri"/>
              </a:rPr>
              <a:t>Megismerkedtünk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levegő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felmelegedését </a:t>
            </a:r>
            <a:r>
              <a:rPr sz="2200" spc="-15" dirty="0">
                <a:latin typeface="Calibri"/>
                <a:cs typeface="Calibri"/>
              </a:rPr>
              <a:t>befolyásoló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tényezőkkel.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Föld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tengely körüli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forgása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20" dirty="0">
                <a:latin typeface="Calibri"/>
                <a:cs typeface="Calibri"/>
              </a:rPr>
              <a:t>oka </a:t>
            </a:r>
            <a:r>
              <a:rPr sz="2200" spc="-5" dirty="0">
                <a:latin typeface="Calibri"/>
                <a:cs typeface="Calibri"/>
              </a:rPr>
              <a:t>a nappalok és </a:t>
            </a:r>
            <a:r>
              <a:rPr sz="2200" spc="-15" dirty="0">
                <a:latin typeface="Calibri"/>
                <a:cs typeface="Calibri"/>
              </a:rPr>
              <a:t>éjszakák  váltakozásának.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5" dirty="0">
                <a:latin typeface="Calibri"/>
                <a:cs typeface="Calibri"/>
              </a:rPr>
              <a:t>forgás következtében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 </a:t>
            </a:r>
            <a:r>
              <a:rPr sz="2200" spc="-20" dirty="0">
                <a:latin typeface="Calibri"/>
                <a:cs typeface="Calibri"/>
              </a:rPr>
              <a:t>sugarai </a:t>
            </a:r>
            <a:r>
              <a:rPr sz="2200" spc="-15" dirty="0">
                <a:latin typeface="Calibri"/>
                <a:cs typeface="Calibri"/>
              </a:rPr>
              <a:t>különböző  szögben </a:t>
            </a:r>
            <a:r>
              <a:rPr sz="2200" spc="-5" dirty="0">
                <a:latin typeface="Calibri"/>
                <a:cs typeface="Calibri"/>
              </a:rPr>
              <a:t>érik a </a:t>
            </a:r>
            <a:r>
              <a:rPr sz="2200" spc="-15" dirty="0">
                <a:latin typeface="Calibri"/>
                <a:cs typeface="Calibri"/>
              </a:rPr>
              <a:t>földfelszínt</a:t>
            </a:r>
            <a:r>
              <a:rPr sz="2200" b="1" spc="-15" dirty="0">
                <a:solidFill>
                  <a:srgbClr val="5B9BD4"/>
                </a:solidFill>
                <a:latin typeface="Calibri"/>
                <a:cs typeface="Calibri"/>
              </a:rPr>
              <a:t>.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Ez az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oka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hőmérséklet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napi</a:t>
            </a:r>
            <a:r>
              <a:rPr sz="2200" b="1" spc="1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menetének.</a:t>
            </a:r>
            <a:endParaRPr sz="2200">
              <a:latin typeface="Calibri"/>
              <a:cs typeface="Calibri"/>
            </a:endParaRPr>
          </a:p>
          <a:p>
            <a:pPr marL="241300" marR="168275" indent="-228600">
              <a:lnSpc>
                <a:spcPts val="238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latin typeface="Calibri"/>
                <a:cs typeface="Calibri"/>
              </a:rPr>
              <a:t>Tudjuk, </a:t>
            </a:r>
            <a:r>
              <a:rPr sz="2200" spc="-10" dirty="0">
                <a:latin typeface="Calibri"/>
                <a:cs typeface="Calibri"/>
              </a:rPr>
              <a:t>hogy délben </a:t>
            </a:r>
            <a:r>
              <a:rPr sz="2200" spc="-5" dirty="0">
                <a:latin typeface="Calibri"/>
                <a:cs typeface="Calibri"/>
              </a:rPr>
              <a:t>éri a </a:t>
            </a:r>
            <a:r>
              <a:rPr sz="2200" spc="-15" dirty="0">
                <a:latin typeface="Calibri"/>
                <a:cs typeface="Calibri"/>
              </a:rPr>
              <a:t>legerősebb besugárzás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felszínt, </a:t>
            </a:r>
            <a:r>
              <a:rPr sz="2200" spc="-20" dirty="0">
                <a:latin typeface="Calibri"/>
                <a:cs typeface="Calibri"/>
              </a:rPr>
              <a:t>éjszaka  viszont </a:t>
            </a:r>
            <a:r>
              <a:rPr sz="2200" spc="-5" dirty="0">
                <a:latin typeface="Calibri"/>
                <a:cs typeface="Calibri"/>
              </a:rPr>
              <a:t>csak </a:t>
            </a:r>
            <a:r>
              <a:rPr sz="2200" spc="-10" dirty="0">
                <a:latin typeface="Calibri"/>
                <a:cs typeface="Calibri"/>
              </a:rPr>
              <a:t>kisugárzás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van.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818" y="3807675"/>
            <a:ext cx="4547108" cy="2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5565" y="6423456"/>
            <a:ext cx="3397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video forrása: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4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4"/>
              </a:rPr>
              <a:t>w.youtube.com/watch?v=hWkKSkI3gkU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5853" y="3807752"/>
            <a:ext cx="3682566" cy="2545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811" y="3766845"/>
            <a:ext cx="5698617" cy="2934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50308" y="25907"/>
            <a:ext cx="5817235" cy="820419"/>
            <a:chOff x="750308" y="25907"/>
            <a:chExt cx="5817235" cy="820419"/>
          </a:xfrm>
        </p:grpSpPr>
        <p:sp>
          <p:nvSpPr>
            <p:cNvPr id="4" name="object 4"/>
            <p:cNvSpPr/>
            <p:nvPr/>
          </p:nvSpPr>
          <p:spPr>
            <a:xfrm>
              <a:off x="750308" y="341963"/>
              <a:ext cx="338857" cy="3664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0392" y="25907"/>
              <a:ext cx="5716524" cy="819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1621" y="144017"/>
            <a:ext cx="5502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 hőmérséklet </a:t>
            </a:r>
            <a:r>
              <a:rPr sz="4000" dirty="0"/>
              <a:t>napi</a:t>
            </a:r>
            <a:r>
              <a:rPr sz="4000" spc="-75" dirty="0"/>
              <a:t> </a:t>
            </a:r>
            <a:r>
              <a:rPr sz="4000" spc="-20" dirty="0"/>
              <a:t>járása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6702043" y="5614517"/>
            <a:ext cx="17189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hőmérséklet  </a:t>
            </a:r>
            <a:r>
              <a:rPr sz="1800" spc="-5" dirty="0">
                <a:latin typeface="Calibri"/>
                <a:cs typeface="Calibri"/>
              </a:rPr>
              <a:t>napi </a:t>
            </a:r>
            <a:r>
              <a:rPr sz="1800" spc="-10" dirty="0">
                <a:latin typeface="Calibri"/>
                <a:cs typeface="Calibri"/>
              </a:rPr>
              <a:t>menetét  mutatja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7029" y="4773803"/>
            <a:ext cx="429259" cy="822325"/>
          </a:xfrm>
          <a:custGeom>
            <a:avLst/>
            <a:gdLst/>
            <a:ahLst/>
            <a:cxnLst/>
            <a:rect l="l" t="t" r="r" b="b"/>
            <a:pathLst>
              <a:path w="429260" h="822325">
                <a:moveTo>
                  <a:pt x="388136" y="756965"/>
                </a:moveTo>
                <a:lnTo>
                  <a:pt x="359918" y="771525"/>
                </a:lnTo>
                <a:lnTo>
                  <a:pt x="428751" y="821778"/>
                </a:lnTo>
                <a:lnTo>
                  <a:pt x="428033" y="768223"/>
                </a:lnTo>
                <a:lnTo>
                  <a:pt x="393953" y="768223"/>
                </a:lnTo>
                <a:lnTo>
                  <a:pt x="388136" y="756965"/>
                </a:lnTo>
                <a:close/>
              </a:path>
              <a:path w="429260" h="822325">
                <a:moveTo>
                  <a:pt x="399392" y="751157"/>
                </a:moveTo>
                <a:lnTo>
                  <a:pt x="388136" y="756965"/>
                </a:lnTo>
                <a:lnTo>
                  <a:pt x="393953" y="768223"/>
                </a:lnTo>
                <a:lnTo>
                  <a:pt x="405256" y="762508"/>
                </a:lnTo>
                <a:lnTo>
                  <a:pt x="399392" y="751157"/>
                </a:lnTo>
                <a:close/>
              </a:path>
              <a:path w="429260" h="822325">
                <a:moveTo>
                  <a:pt x="427608" y="736600"/>
                </a:moveTo>
                <a:lnTo>
                  <a:pt x="399392" y="751157"/>
                </a:lnTo>
                <a:lnTo>
                  <a:pt x="405256" y="762508"/>
                </a:lnTo>
                <a:lnTo>
                  <a:pt x="393953" y="768223"/>
                </a:lnTo>
                <a:lnTo>
                  <a:pt x="428033" y="768223"/>
                </a:lnTo>
                <a:lnTo>
                  <a:pt x="427608" y="736600"/>
                </a:lnTo>
                <a:close/>
              </a:path>
              <a:path w="429260" h="822325">
                <a:moveTo>
                  <a:pt x="11302" y="0"/>
                </a:moveTo>
                <a:lnTo>
                  <a:pt x="0" y="5842"/>
                </a:lnTo>
                <a:lnTo>
                  <a:pt x="388136" y="756965"/>
                </a:lnTo>
                <a:lnTo>
                  <a:pt x="399392" y="751157"/>
                </a:lnTo>
                <a:lnTo>
                  <a:pt x="1130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89607" y="4334383"/>
            <a:ext cx="818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min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mum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542" y="1021206"/>
            <a:ext cx="7711440" cy="29260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hőmérséklet </a:t>
            </a:r>
            <a:r>
              <a:rPr sz="2200" spc="-10" dirty="0">
                <a:latin typeface="Calibri"/>
                <a:cs typeface="Calibri"/>
              </a:rPr>
              <a:t>napi </a:t>
            </a:r>
            <a:r>
              <a:rPr sz="2200" spc="-15" dirty="0">
                <a:latin typeface="Calibri"/>
                <a:cs typeface="Calibri"/>
              </a:rPr>
              <a:t>járását </a:t>
            </a:r>
            <a:r>
              <a:rPr sz="2200" spc="-5" dirty="0">
                <a:latin typeface="Calibri"/>
                <a:cs typeface="Calibri"/>
              </a:rPr>
              <a:t>így a </a:t>
            </a:r>
            <a:r>
              <a:rPr sz="2200" spc="-15" dirty="0">
                <a:latin typeface="Calibri"/>
                <a:cs typeface="Calibri"/>
              </a:rPr>
              <a:t>besugárzás </a:t>
            </a:r>
            <a:r>
              <a:rPr sz="2200" spc="-5" dirty="0">
                <a:latin typeface="Calibri"/>
                <a:cs typeface="Calibri"/>
              </a:rPr>
              <a:t>és a </a:t>
            </a:r>
            <a:r>
              <a:rPr sz="2200" spc="-10" dirty="0">
                <a:latin typeface="Calibri"/>
                <a:cs typeface="Calibri"/>
              </a:rPr>
              <a:t>kisugárzás </a:t>
            </a:r>
            <a:r>
              <a:rPr sz="2200" spc="-25" dirty="0">
                <a:latin typeface="Calibri"/>
                <a:cs typeface="Calibri"/>
              </a:rPr>
              <a:t>aránya  </a:t>
            </a:r>
            <a:r>
              <a:rPr sz="2200" spc="-20" dirty="0">
                <a:latin typeface="Calibri"/>
                <a:cs typeface="Calibri"/>
              </a:rPr>
              <a:t>határozza </a:t>
            </a:r>
            <a:r>
              <a:rPr sz="2200" spc="-5" dirty="0">
                <a:latin typeface="Calibri"/>
                <a:cs typeface="Calibri"/>
              </a:rPr>
              <a:t>meg.</a:t>
            </a:r>
            <a:endParaRPr sz="2200">
              <a:latin typeface="Calibri"/>
              <a:cs typeface="Calibri"/>
            </a:endParaRPr>
          </a:p>
          <a:p>
            <a:pPr marL="241300" marR="459105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0665" algn="l"/>
                <a:tab pos="241300" algn="l"/>
                <a:tab pos="1762760" algn="l"/>
              </a:tabLst>
            </a:pPr>
            <a:r>
              <a:rPr sz="2200" spc="-20" dirty="0">
                <a:latin typeface="Calibri"/>
                <a:cs typeface="Calibri"/>
              </a:rPr>
              <a:t>Napkeltétől </a:t>
            </a:r>
            <a:r>
              <a:rPr sz="2200" spc="-25" dirty="0">
                <a:latin typeface="Calibri"/>
                <a:cs typeface="Calibri"/>
              </a:rPr>
              <a:t>fokozatosan </a:t>
            </a:r>
            <a:r>
              <a:rPr sz="2200" spc="-5" dirty="0">
                <a:latin typeface="Calibri"/>
                <a:cs typeface="Calibri"/>
              </a:rPr>
              <a:t>nő a </a:t>
            </a:r>
            <a:r>
              <a:rPr sz="2200" spc="-10" dirty="0">
                <a:latin typeface="Calibri"/>
                <a:cs typeface="Calibri"/>
              </a:rPr>
              <a:t>hőmérséklet,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mivel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 </a:t>
            </a:r>
            <a:r>
              <a:rPr sz="2200" spc="-25" dirty="0">
                <a:latin typeface="Calibri"/>
                <a:cs typeface="Calibri"/>
              </a:rPr>
              <a:t>közvetetten,	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felszín </a:t>
            </a:r>
            <a:r>
              <a:rPr sz="2200" spc="-15" dirty="0">
                <a:latin typeface="Calibri"/>
                <a:cs typeface="Calibri"/>
              </a:rPr>
              <a:t>kisugárzásától </a:t>
            </a:r>
            <a:r>
              <a:rPr sz="2200" spc="-10" dirty="0">
                <a:latin typeface="Calibri"/>
                <a:cs typeface="Calibri"/>
              </a:rPr>
              <a:t>melegszik </a:t>
            </a:r>
            <a:r>
              <a:rPr sz="2200" spc="-20" dirty="0">
                <a:latin typeface="Calibri"/>
                <a:cs typeface="Calibri"/>
              </a:rPr>
              <a:t>fel, </a:t>
            </a:r>
            <a:r>
              <a:rPr sz="2200" spc="-5" dirty="0">
                <a:latin typeface="Calibri"/>
                <a:cs typeface="Calibri"/>
              </a:rPr>
              <a:t>így a  </a:t>
            </a:r>
            <a:r>
              <a:rPr sz="2200" spc="-15" dirty="0">
                <a:latin typeface="Calibri"/>
                <a:cs typeface="Calibri"/>
              </a:rPr>
              <a:t>hőmérséklet </a:t>
            </a:r>
            <a:r>
              <a:rPr sz="2200" spc="-5" dirty="0">
                <a:latin typeface="Calibri"/>
                <a:cs typeface="Calibri"/>
              </a:rPr>
              <a:t>napi </a:t>
            </a:r>
            <a:r>
              <a:rPr sz="2200" spc="-10" dirty="0">
                <a:latin typeface="Calibri"/>
                <a:cs typeface="Calibri"/>
              </a:rPr>
              <a:t>járása </a:t>
            </a:r>
            <a:r>
              <a:rPr sz="2200" spc="-5" dirty="0">
                <a:latin typeface="Calibri"/>
                <a:cs typeface="Calibri"/>
              </a:rPr>
              <a:t>csak </a:t>
            </a:r>
            <a:r>
              <a:rPr sz="2200" spc="-10" dirty="0">
                <a:latin typeface="Calibri"/>
                <a:cs typeface="Calibri"/>
              </a:rPr>
              <a:t>késéssel </a:t>
            </a:r>
            <a:r>
              <a:rPr sz="2200" spc="-25" dirty="0">
                <a:latin typeface="Calibri"/>
                <a:cs typeface="Calibri"/>
              </a:rPr>
              <a:t>követi </a:t>
            </a:r>
            <a:r>
              <a:rPr sz="2200" spc="-5" dirty="0">
                <a:latin typeface="Calibri"/>
                <a:cs typeface="Calibri"/>
              </a:rPr>
              <a:t>a Nap </a:t>
            </a:r>
            <a:r>
              <a:rPr sz="2200" spc="-15" dirty="0">
                <a:latin typeface="Calibri"/>
                <a:cs typeface="Calibri"/>
              </a:rPr>
              <a:t>látszólagos  járását.</a:t>
            </a:r>
            <a:endParaRPr sz="2200">
              <a:latin typeface="Calibri"/>
              <a:cs typeface="Calibri"/>
            </a:endParaRPr>
          </a:p>
          <a:p>
            <a:pPr marL="241300" marR="689610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Ennek megfelelően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legmagasabb napi hőmérséklet </a:t>
            </a:r>
            <a:r>
              <a:rPr sz="2200" spc="-5" dirty="0">
                <a:latin typeface="Calibri"/>
                <a:cs typeface="Calibri"/>
              </a:rPr>
              <a:t>kb. </a:t>
            </a:r>
            <a:r>
              <a:rPr sz="2200" spc="-35" dirty="0">
                <a:latin typeface="Calibri"/>
                <a:cs typeface="Calibri"/>
              </a:rPr>
              <a:t>két  </a:t>
            </a:r>
            <a:r>
              <a:rPr sz="2200" spc="-25" dirty="0">
                <a:latin typeface="Calibri"/>
                <a:cs typeface="Calibri"/>
              </a:rPr>
              <a:t>órával követi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delelését.</a:t>
            </a:r>
            <a:endParaRPr sz="2200">
              <a:latin typeface="Calibri"/>
              <a:cs typeface="Calibri"/>
            </a:endParaRPr>
          </a:p>
          <a:p>
            <a:pPr marL="4365625">
              <a:lnSpc>
                <a:spcPts val="1535"/>
              </a:lnSpc>
            </a:pPr>
            <a:r>
              <a:rPr sz="1600" spc="-5" dirty="0">
                <a:latin typeface="Calibri"/>
                <a:cs typeface="Calibri"/>
              </a:rPr>
              <a:t>maximum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39971" y="3835272"/>
            <a:ext cx="643255" cy="176530"/>
          </a:xfrm>
          <a:custGeom>
            <a:avLst/>
            <a:gdLst/>
            <a:ahLst/>
            <a:cxnLst/>
            <a:rect l="l" t="t" r="r" b="b"/>
            <a:pathLst>
              <a:path w="643254" h="176529">
                <a:moveTo>
                  <a:pt x="65531" y="101853"/>
                </a:moveTo>
                <a:lnTo>
                  <a:pt x="0" y="156337"/>
                </a:lnTo>
                <a:lnTo>
                  <a:pt x="82930" y="176021"/>
                </a:lnTo>
                <a:lnTo>
                  <a:pt x="76346" y="147954"/>
                </a:lnTo>
                <a:lnTo>
                  <a:pt x="63245" y="147954"/>
                </a:lnTo>
                <a:lnTo>
                  <a:pt x="60451" y="135635"/>
                </a:lnTo>
                <a:lnTo>
                  <a:pt x="72779" y="132750"/>
                </a:lnTo>
                <a:lnTo>
                  <a:pt x="65531" y="101853"/>
                </a:lnTo>
                <a:close/>
              </a:path>
              <a:path w="643254" h="176529">
                <a:moveTo>
                  <a:pt x="72779" y="132750"/>
                </a:moveTo>
                <a:lnTo>
                  <a:pt x="60451" y="135635"/>
                </a:lnTo>
                <a:lnTo>
                  <a:pt x="63245" y="147954"/>
                </a:lnTo>
                <a:lnTo>
                  <a:pt x="75665" y="145048"/>
                </a:lnTo>
                <a:lnTo>
                  <a:pt x="72779" y="132750"/>
                </a:lnTo>
                <a:close/>
              </a:path>
              <a:path w="643254" h="176529">
                <a:moveTo>
                  <a:pt x="75665" y="145048"/>
                </a:moveTo>
                <a:lnTo>
                  <a:pt x="63245" y="147954"/>
                </a:lnTo>
                <a:lnTo>
                  <a:pt x="76346" y="147954"/>
                </a:lnTo>
                <a:lnTo>
                  <a:pt x="75665" y="145048"/>
                </a:lnTo>
                <a:close/>
              </a:path>
              <a:path w="643254" h="176529">
                <a:moveTo>
                  <a:pt x="639952" y="0"/>
                </a:moveTo>
                <a:lnTo>
                  <a:pt x="72779" y="132750"/>
                </a:lnTo>
                <a:lnTo>
                  <a:pt x="75665" y="145048"/>
                </a:lnTo>
                <a:lnTo>
                  <a:pt x="642874" y="12318"/>
                </a:lnTo>
                <a:lnTo>
                  <a:pt x="6399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835019" y="4284217"/>
            <a:ext cx="1801495" cy="232410"/>
            <a:chOff x="3835019" y="4284217"/>
            <a:chExt cx="1801495" cy="232410"/>
          </a:xfrm>
        </p:grpSpPr>
        <p:sp>
          <p:nvSpPr>
            <p:cNvPr id="13" name="object 13"/>
            <p:cNvSpPr/>
            <p:nvPr/>
          </p:nvSpPr>
          <p:spPr>
            <a:xfrm>
              <a:off x="3835019" y="4497323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3943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48074" y="4284217"/>
              <a:ext cx="1488440" cy="219710"/>
            </a:xfrm>
            <a:custGeom>
              <a:avLst/>
              <a:gdLst/>
              <a:ahLst/>
              <a:cxnLst/>
              <a:rect l="l" t="t" r="r" b="b"/>
              <a:pathLst>
                <a:path w="1488439" h="219710">
                  <a:moveTo>
                    <a:pt x="1412091" y="31535"/>
                  </a:moveTo>
                  <a:lnTo>
                    <a:pt x="0" y="206882"/>
                  </a:lnTo>
                  <a:lnTo>
                    <a:pt x="1650" y="219455"/>
                  </a:lnTo>
                  <a:lnTo>
                    <a:pt x="1413652" y="44104"/>
                  </a:lnTo>
                  <a:lnTo>
                    <a:pt x="1412091" y="31535"/>
                  </a:lnTo>
                  <a:close/>
                </a:path>
                <a:path w="1488439" h="219710">
                  <a:moveTo>
                    <a:pt x="1486154" y="29971"/>
                  </a:moveTo>
                  <a:lnTo>
                    <a:pt x="1424686" y="29971"/>
                  </a:lnTo>
                  <a:lnTo>
                    <a:pt x="1426210" y="42544"/>
                  </a:lnTo>
                  <a:lnTo>
                    <a:pt x="1413652" y="44104"/>
                  </a:lnTo>
                  <a:lnTo>
                    <a:pt x="1417574" y="75691"/>
                  </a:lnTo>
                  <a:lnTo>
                    <a:pt x="1486154" y="29971"/>
                  </a:lnTo>
                  <a:close/>
                </a:path>
                <a:path w="1488439" h="219710">
                  <a:moveTo>
                    <a:pt x="1424686" y="29971"/>
                  </a:moveTo>
                  <a:lnTo>
                    <a:pt x="1412091" y="31535"/>
                  </a:lnTo>
                  <a:lnTo>
                    <a:pt x="1413652" y="44104"/>
                  </a:lnTo>
                  <a:lnTo>
                    <a:pt x="1426210" y="42544"/>
                  </a:lnTo>
                  <a:lnTo>
                    <a:pt x="1424686" y="29971"/>
                  </a:lnTo>
                  <a:close/>
                </a:path>
                <a:path w="1488439" h="219710">
                  <a:moveTo>
                    <a:pt x="1408176" y="0"/>
                  </a:moveTo>
                  <a:lnTo>
                    <a:pt x="1412091" y="31535"/>
                  </a:lnTo>
                  <a:lnTo>
                    <a:pt x="1424686" y="29971"/>
                  </a:lnTo>
                  <a:lnTo>
                    <a:pt x="1486154" y="29971"/>
                  </a:lnTo>
                  <a:lnTo>
                    <a:pt x="1488439" y="28447"/>
                  </a:lnTo>
                  <a:lnTo>
                    <a:pt x="14081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42761" y="4172534"/>
            <a:ext cx="25469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kb. </a:t>
            </a:r>
            <a:r>
              <a:rPr sz="1600" spc="-30" dirty="0">
                <a:latin typeface="Calibri"/>
                <a:cs typeface="Calibri"/>
              </a:rPr>
              <a:t>két </a:t>
            </a:r>
            <a:r>
              <a:rPr sz="1600" spc="-20" dirty="0">
                <a:latin typeface="Calibri"/>
                <a:cs typeface="Calibri"/>
              </a:rPr>
              <a:t>óra </a:t>
            </a:r>
            <a:r>
              <a:rPr sz="1600" spc="-10" dirty="0">
                <a:latin typeface="Calibri"/>
                <a:cs typeface="Calibri"/>
              </a:rPr>
              <a:t>különbség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delelés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és a maximum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között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393720"/>
            <a:ext cx="8209915" cy="960119"/>
            <a:chOff x="265175" y="393720"/>
            <a:chExt cx="8209915" cy="960119"/>
          </a:xfrm>
        </p:grpSpPr>
        <p:sp>
          <p:nvSpPr>
            <p:cNvPr id="3" name="object 3"/>
            <p:cNvSpPr/>
            <p:nvPr/>
          </p:nvSpPr>
          <p:spPr>
            <a:xfrm>
              <a:off x="489163" y="393720"/>
              <a:ext cx="7985856" cy="343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5175" y="618744"/>
              <a:ext cx="2173224" cy="734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70" y="270713"/>
            <a:ext cx="79889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 napi </a:t>
            </a:r>
            <a:r>
              <a:rPr sz="2800" spc="-10" dirty="0"/>
              <a:t>hőmérsékleti </a:t>
            </a:r>
            <a:r>
              <a:rPr sz="2800" spc="-15" dirty="0"/>
              <a:t>ingás </a:t>
            </a:r>
            <a:r>
              <a:rPr sz="2800" spc="-5" dirty="0"/>
              <a:t>és a napi </a:t>
            </a:r>
            <a:r>
              <a:rPr sz="2800" spc="-20" dirty="0"/>
              <a:t>középhőmérséklet  </a:t>
            </a:r>
            <a:r>
              <a:rPr sz="2800" spc="-10" dirty="0"/>
              <a:t>kiszámítása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74370" y="1279905"/>
            <a:ext cx="7959090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36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669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nap </a:t>
            </a:r>
            <a:r>
              <a:rPr sz="2400" spc="-15" dirty="0">
                <a:latin typeface="Calibri"/>
                <a:cs typeface="Calibri"/>
              </a:rPr>
              <a:t>folyamán </a:t>
            </a:r>
            <a:r>
              <a:rPr sz="2400" dirty="0">
                <a:latin typeface="Calibri"/>
                <a:cs typeface="Calibri"/>
              </a:rPr>
              <a:t>mért </a:t>
            </a:r>
            <a:r>
              <a:rPr sz="2400" spc="-5" dirty="0">
                <a:latin typeface="Calibri"/>
                <a:cs typeface="Calibri"/>
              </a:rPr>
              <a:t>legmagasabb </a:t>
            </a:r>
            <a:r>
              <a:rPr sz="2400" dirty="0">
                <a:latin typeface="Calibri"/>
                <a:cs typeface="Calibri"/>
              </a:rPr>
              <a:t>és </a:t>
            </a:r>
            <a:r>
              <a:rPr sz="2400" spc="-15" dirty="0">
                <a:latin typeface="Calibri"/>
                <a:cs typeface="Calibri"/>
              </a:rPr>
              <a:t>legalacsonyabb  </a:t>
            </a:r>
            <a:r>
              <a:rPr sz="2400" spc="-10" dirty="0">
                <a:latin typeface="Calibri"/>
                <a:cs typeface="Calibri"/>
              </a:rPr>
              <a:t>hőmérséklet különbsége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hőmérséklet napi</a:t>
            </a:r>
            <a:r>
              <a:rPr sz="24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ingása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669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különböző </a:t>
            </a:r>
            <a:r>
              <a:rPr sz="2400" spc="-10" dirty="0">
                <a:latin typeface="Calibri"/>
                <a:cs typeface="Calibri"/>
              </a:rPr>
              <a:t>időpontokban </a:t>
            </a:r>
            <a:r>
              <a:rPr sz="2400" dirty="0">
                <a:latin typeface="Calibri"/>
                <a:cs typeface="Calibri"/>
              </a:rPr>
              <a:t>mért </a:t>
            </a:r>
            <a:r>
              <a:rPr sz="2400" spc="-10" dirty="0">
                <a:latin typeface="Calibri"/>
                <a:cs typeface="Calibri"/>
              </a:rPr>
              <a:t>hőmérsékleti adatok </a:t>
            </a:r>
            <a:r>
              <a:rPr sz="2400" spc="-15" dirty="0">
                <a:latin typeface="Calibri"/>
                <a:cs typeface="Calibri"/>
              </a:rPr>
              <a:t>számtani  </a:t>
            </a:r>
            <a:r>
              <a:rPr sz="2400" spc="-25" dirty="0">
                <a:latin typeface="Calibri"/>
                <a:cs typeface="Calibri"/>
              </a:rPr>
              <a:t>középértéke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napi</a:t>
            </a:r>
            <a:r>
              <a:rPr sz="2400" b="1" spc="-15" dirty="0">
                <a:solidFill>
                  <a:srgbClr val="44536A"/>
                </a:solidFill>
                <a:latin typeface="Calibri"/>
                <a:cs typeface="Calibri"/>
              </a:rPr>
              <a:t> középhőmérséklet.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7221" y="6577076"/>
            <a:ext cx="2499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Ábra forrása: Természetismeret 5. Mozaik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Kiadó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7447" y="3076929"/>
            <a:ext cx="6543497" cy="3470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340" y="364772"/>
            <a:ext cx="5174151" cy="480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93674"/>
            <a:ext cx="5192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 </a:t>
            </a:r>
            <a:r>
              <a:rPr sz="4000" spc="-10" dirty="0"/>
              <a:t>hőmérséklet </a:t>
            </a:r>
            <a:r>
              <a:rPr sz="4000" spc="-5" dirty="0"/>
              <a:t>évi</a:t>
            </a:r>
            <a:r>
              <a:rPr sz="4000" spc="-75" dirty="0"/>
              <a:t> </a:t>
            </a:r>
            <a:r>
              <a:rPr sz="4000" spc="-20" dirty="0"/>
              <a:t>járása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53262" y="913003"/>
            <a:ext cx="7688580" cy="22504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92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Az is </a:t>
            </a:r>
            <a:r>
              <a:rPr sz="2200" spc="-10" dirty="0">
                <a:latin typeface="Calibri"/>
                <a:cs typeface="Calibri"/>
              </a:rPr>
              <a:t>tudjuk, hogy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Föld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 </a:t>
            </a:r>
            <a:r>
              <a:rPr sz="2200" spc="-20" dirty="0">
                <a:latin typeface="Calibri"/>
                <a:cs typeface="Calibri"/>
              </a:rPr>
              <a:t>körül </a:t>
            </a:r>
            <a:r>
              <a:rPr sz="2200" spc="-15" dirty="0">
                <a:latin typeface="Calibri"/>
                <a:cs typeface="Calibri"/>
              </a:rPr>
              <a:t>kering, </a:t>
            </a:r>
            <a:r>
              <a:rPr sz="2200" spc="-10" dirty="0">
                <a:latin typeface="Calibri"/>
                <a:cs typeface="Calibri"/>
              </a:rPr>
              <a:t>illetve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Föld </a:t>
            </a:r>
            <a:r>
              <a:rPr sz="2200" spc="-15" dirty="0">
                <a:latin typeface="Calibri"/>
                <a:cs typeface="Calibri"/>
              </a:rPr>
              <a:t>tengelye  </a:t>
            </a:r>
            <a:r>
              <a:rPr sz="2200" spc="-20" dirty="0">
                <a:latin typeface="Calibri"/>
                <a:cs typeface="Calibri"/>
              </a:rPr>
              <a:t>ferde.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Ez a </a:t>
            </a:r>
            <a:r>
              <a:rPr sz="2200" b="1" spc="-30" dirty="0">
                <a:solidFill>
                  <a:srgbClr val="44536A"/>
                </a:solidFill>
                <a:latin typeface="Calibri"/>
                <a:cs typeface="Calibri"/>
              </a:rPr>
              <a:t>két tényező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oka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hőmérséklet évi</a:t>
            </a:r>
            <a:r>
              <a:rPr sz="2200" b="1" spc="1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járásának.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napsugarak hajlásszöge </a:t>
            </a:r>
            <a:r>
              <a:rPr sz="2200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Egyenlítőtől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sarkok </a:t>
            </a:r>
            <a:r>
              <a:rPr sz="2200" spc="-20" dirty="0">
                <a:latin typeface="Calibri"/>
                <a:cs typeface="Calibri"/>
              </a:rPr>
              <a:t>felé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csökken.</a:t>
            </a:r>
            <a:endParaRPr sz="2200">
              <a:latin typeface="Calibri"/>
              <a:cs typeface="Calibri"/>
            </a:endParaRPr>
          </a:p>
          <a:p>
            <a:pPr marL="241300" marR="912494" indent="-229235">
              <a:lnSpc>
                <a:spcPts val="238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Föld </a:t>
            </a:r>
            <a:r>
              <a:rPr sz="2200" spc="-15" dirty="0">
                <a:latin typeface="Calibri"/>
                <a:cs typeface="Calibri"/>
              </a:rPr>
              <a:t>tengelyferdesége miatt </a:t>
            </a:r>
            <a:r>
              <a:rPr sz="2200" spc="-10" dirty="0">
                <a:latin typeface="Calibri"/>
                <a:cs typeface="Calibri"/>
              </a:rPr>
              <a:t>ráadásul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napsugarak </a:t>
            </a:r>
            <a:r>
              <a:rPr sz="2200" spc="-10" dirty="0">
                <a:latin typeface="Calibri"/>
                <a:cs typeface="Calibri"/>
              </a:rPr>
              <a:t>nem  ugyanabban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szögben </a:t>
            </a:r>
            <a:r>
              <a:rPr sz="2200" spc="-5" dirty="0">
                <a:latin typeface="Calibri"/>
                <a:cs typeface="Calibri"/>
              </a:rPr>
              <a:t>érik a </a:t>
            </a:r>
            <a:r>
              <a:rPr sz="2200" spc="-20" dirty="0">
                <a:latin typeface="Calibri"/>
                <a:cs typeface="Calibri"/>
              </a:rPr>
              <a:t>földfelszínt </a:t>
            </a:r>
            <a:r>
              <a:rPr sz="2200" spc="-10" dirty="0">
                <a:latin typeface="Calibri"/>
                <a:cs typeface="Calibri"/>
              </a:rPr>
              <a:t>télen </a:t>
            </a:r>
            <a:r>
              <a:rPr sz="2200" spc="-5" dirty="0">
                <a:latin typeface="Calibri"/>
                <a:cs typeface="Calibri"/>
              </a:rPr>
              <a:t>és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nyáron.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6051" y="3418878"/>
            <a:ext cx="8131175" cy="2535555"/>
            <a:chOff x="766051" y="3418878"/>
            <a:chExt cx="8131175" cy="2535555"/>
          </a:xfrm>
        </p:grpSpPr>
        <p:sp>
          <p:nvSpPr>
            <p:cNvPr id="6" name="object 6"/>
            <p:cNvSpPr/>
            <p:nvPr/>
          </p:nvSpPr>
          <p:spPr>
            <a:xfrm>
              <a:off x="4774310" y="3418878"/>
              <a:ext cx="4122419" cy="25353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6051" y="3459378"/>
              <a:ext cx="3985387" cy="2241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57732" y="6085738"/>
            <a:ext cx="25203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5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5"/>
              </a:rPr>
              <a:t>w.youtube.com/watch?v=gSlDejjY2I0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5572" y="5973267"/>
            <a:ext cx="3665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föld </a:t>
            </a:r>
            <a:r>
              <a:rPr sz="1800" spc="-10" dirty="0">
                <a:latin typeface="Calibri"/>
                <a:cs typeface="Calibri"/>
              </a:rPr>
              <a:t>tengelyferdesége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20" dirty="0">
                <a:latin typeface="Calibri"/>
                <a:cs typeface="Calibri"/>
              </a:rPr>
              <a:t>oka </a:t>
            </a:r>
            <a:r>
              <a:rPr sz="1800" dirty="0">
                <a:latin typeface="Calibri"/>
                <a:cs typeface="Calibri"/>
              </a:rPr>
              <a:t>a Nap  </a:t>
            </a:r>
            <a:r>
              <a:rPr sz="1800" spc="-20" dirty="0">
                <a:latin typeface="Calibri"/>
                <a:cs typeface="Calibri"/>
              </a:rPr>
              <a:t>változó </a:t>
            </a:r>
            <a:r>
              <a:rPr sz="1800" spc="-10" dirty="0">
                <a:latin typeface="Calibri"/>
                <a:cs typeface="Calibri"/>
              </a:rPr>
              <a:t>magasságának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horizont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felett.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4182</Words>
  <Application>Microsoft Office PowerPoint</Application>
  <PresentationFormat>Diavetítés a képernyőre (4:3 oldalarány)</PresentationFormat>
  <Paragraphs>456</Paragraphs>
  <Slides>57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58" baseType="lpstr">
      <vt:lpstr>Office Theme</vt:lpstr>
      <vt:lpstr>Időjárási ismeretek</vt:lpstr>
      <vt:lpstr>2. óra</vt:lpstr>
      <vt:lpstr>A légkör állapotjelzői</vt:lpstr>
      <vt:lpstr>Az időjárás fogalma</vt:lpstr>
      <vt:lpstr>2. óra</vt:lpstr>
      <vt:lpstr>A hőmérséklet napi járása</vt:lpstr>
      <vt:lpstr>A hőmérséklet napi járása</vt:lpstr>
      <vt:lpstr>A napi hőmérsékleti ingás és a napi középhőmérséklet  kiszámítása</vt:lpstr>
      <vt:lpstr>A hőmérséklet évi járása</vt:lpstr>
      <vt:lpstr>A hőmérséklet évi járása</vt:lpstr>
      <vt:lpstr>A hőmérséklet mérése</vt:lpstr>
      <vt:lpstr>12. dia</vt:lpstr>
      <vt:lpstr>2. óra</vt:lpstr>
      <vt:lpstr>A légnyomás</vt:lpstr>
      <vt:lpstr>A légnyomás</vt:lpstr>
      <vt:lpstr>A légnyomás</vt:lpstr>
      <vt:lpstr>A légnyomás</vt:lpstr>
      <vt:lpstr>18. dia</vt:lpstr>
      <vt:lpstr>A szél</vt:lpstr>
      <vt:lpstr>A Coriolis erő</vt:lpstr>
      <vt:lpstr>A szél iránya és erőssége</vt:lpstr>
      <vt:lpstr>Az időjárási térképen a szelet szélzászlókkal jelölik.</vt:lpstr>
      <vt:lpstr>A következő táblázat a szélsebesség fokozatait és a szél hatásait  mutatja be a Balatonon és a szárazföldön.</vt:lpstr>
      <vt:lpstr>24. dia</vt:lpstr>
      <vt:lpstr>2. óra</vt:lpstr>
      <vt:lpstr>Légköri nedvességtartalom</vt:lpstr>
      <vt:lpstr>Légköri nedvességtartalom</vt:lpstr>
      <vt:lpstr>28. dia</vt:lpstr>
      <vt:lpstr>A levegő nedvességtartalmának mérése</vt:lpstr>
      <vt:lpstr>A témához kapcsolódó egyéb  tudnivalók, érdekességek,  feladatok</vt:lpstr>
      <vt:lpstr>Az alábbi térképen a Magyarországon eddig mért  hőmérsékleti és szél rekordokat láthatod.</vt:lpstr>
      <vt:lpstr>Az Északi-sark, vagy a Déli sark hidegebb?</vt:lpstr>
      <vt:lpstr>Hol mérték a földön a legmelegebb és  leghidegebb hőmérsékletet?</vt:lpstr>
      <vt:lpstr>Készítsünk meteorológiai műszereket!</vt:lpstr>
      <vt:lpstr>Hőmérő</vt:lpstr>
      <vt:lpstr>Hőmérőház</vt:lpstr>
      <vt:lpstr>Így készítsük el a hőmérőházat</vt:lpstr>
      <vt:lpstr>4. Kb. 30-35 mm-es hézagot  érdemes hagyni a soron  következő műanyaggyűrű  előtt.</vt:lpstr>
      <vt:lpstr>39. dia</vt:lpstr>
      <vt:lpstr>Forgókanalas szélerősség- és széliránymérő</vt:lpstr>
      <vt:lpstr>Az elkészítés menete:</vt:lpstr>
      <vt:lpstr>5. A tengelyül szolgáló hosszú csavart a végen egy  reszelővel kihegyezzük</vt:lpstr>
      <vt:lpstr>43. dia</vt:lpstr>
      <vt:lpstr>44. dia</vt:lpstr>
      <vt:lpstr>A kerékpár sebességmérő kalibrálása:</vt:lpstr>
      <vt:lpstr>A szélmérő felszerelése</vt:lpstr>
      <vt:lpstr>Széliránymérő</vt:lpstr>
      <vt:lpstr>Az elkészítés lépései:</vt:lpstr>
      <vt:lpstr>4. A nyíl tengelyét adó, menetes szár  végét befűrészeljük hosszanti irányban,  kb. 2 cm hosszan.</vt:lpstr>
      <vt:lpstr>50. dia</vt:lpstr>
      <vt:lpstr>51. dia</vt:lpstr>
      <vt:lpstr>Barométer készítése</vt:lpstr>
      <vt:lpstr>Az elkészítés menete:</vt:lpstr>
      <vt:lpstr>4. Rögzítsük az üveghez a fa botot, ez fogja tartani a  később elkészítendő skálát.</vt:lpstr>
      <vt:lpstr>7. Ezután a kartonpapírból készült skálát  ragasszuk az üveghez erősített botra, és készen  is vagyunk.</vt:lpstr>
      <vt:lpstr>Ellenőrző kérdések</vt:lpstr>
      <vt:lpstr>Ellenőrző kérdések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Sallai Márta</dc:creator>
  <cp:lastModifiedBy>User_i5</cp:lastModifiedBy>
  <cp:revision>1</cp:revision>
  <dcterms:created xsi:type="dcterms:W3CDTF">2020-11-27T13:09:55Z</dcterms:created>
  <dcterms:modified xsi:type="dcterms:W3CDTF">2020-12-28T18:18:34Z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2020-11-27T00:00:00Z</vt:filetime>
  </property>
</Properties>
</file>