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88263" y="4840223"/>
            <a:ext cx="83515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9911" y="4840223"/>
            <a:ext cx="1737360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8263" y="5334000"/>
            <a:ext cx="1833372" cy="740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16707" y="2086483"/>
            <a:ext cx="291058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6117" y="319227"/>
            <a:ext cx="319176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563" y="2669286"/>
            <a:ext cx="4646295" cy="4150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hyperlink" Target="http://www.youtube.com/watch?v=Y9Ua2-bpb1s" TargetMode="External"/><Relationship Id="rId4" Type="http://schemas.openxmlformats.org/officeDocument/2006/relationships/hyperlink" Target="http://www.youtube.com/watch?v=_eHhNhBwJ2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B-kWy3nPsk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hyperlink" Target="http://www.youtube.com/watch?v=iKJNNIlJQa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://www.youtube.com/watch?v=DBcXv5oHPBk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youtube.com/watch?v=l12wVw9Hns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youtube.com/watch?v=CFJdHOw3vRI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B-kWy3nPsk" TargetMode="External"/><Relationship Id="rId5" Type="http://schemas.openxmlformats.org/officeDocument/2006/relationships/hyperlink" Target="http://www.youtube.com/watch?v=Y9Ua2-bpb1s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te.prompt.hu/sites/default/files/tananyagok/meteorologia/ch03s03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youtube.com/watch?v=Kn7VH4qSvF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496564" cy="908685"/>
          </a:xfrm>
        </p:spPr>
        <p:txBody>
          <a:bodyPr/>
          <a:lstStyle/>
          <a:p>
            <a:r>
              <a:rPr lang="hu-HU" dirty="0" smtClean="0"/>
              <a:t>A csapadékképződés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703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979" y="362115"/>
            <a:ext cx="6962425" cy="39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62316" y="132587"/>
            <a:ext cx="630935" cy="659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1052" y="223215"/>
            <a:ext cx="6987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1F487C"/>
                </a:solidFill>
              </a:rPr>
              <a:t>Hogyan </a:t>
            </a:r>
            <a:r>
              <a:rPr spc="-25" dirty="0">
                <a:solidFill>
                  <a:srgbClr val="1F487C"/>
                </a:solidFill>
              </a:rPr>
              <a:t>keletkezik </a:t>
            </a:r>
            <a:r>
              <a:rPr dirty="0">
                <a:solidFill>
                  <a:srgbClr val="1F487C"/>
                </a:solidFill>
              </a:rPr>
              <a:t>a </a:t>
            </a:r>
            <a:r>
              <a:rPr spc="-15" dirty="0">
                <a:solidFill>
                  <a:srgbClr val="1F487C"/>
                </a:solidFill>
              </a:rPr>
              <a:t>felhőből </a:t>
            </a:r>
            <a:r>
              <a:rPr dirty="0">
                <a:solidFill>
                  <a:srgbClr val="1F487C"/>
                </a:solidFill>
              </a:rPr>
              <a:t>a</a:t>
            </a:r>
            <a:r>
              <a:rPr spc="-5" dirty="0">
                <a:solidFill>
                  <a:srgbClr val="1F487C"/>
                </a:solidFill>
              </a:rPr>
              <a:t> csapadék?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8246" y="930401"/>
            <a:ext cx="8084820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16954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8300" algn="l"/>
              </a:tabLst>
            </a:pPr>
            <a:r>
              <a:rPr sz="2000" dirty="0">
                <a:latin typeface="Calibri"/>
                <a:cs typeface="Calibri"/>
              </a:rPr>
              <a:t>Már </a:t>
            </a:r>
            <a:r>
              <a:rPr sz="2000" spc="-5" dirty="0">
                <a:latin typeface="Calibri"/>
                <a:cs typeface="Calibri"/>
              </a:rPr>
              <a:t>tanultuk,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5" dirty="0">
                <a:latin typeface="Calibri"/>
                <a:cs typeface="Calibri"/>
              </a:rPr>
              <a:t>felhőelemeket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kondenzációs </a:t>
            </a:r>
            <a:r>
              <a:rPr sz="2000" spc="-15" dirty="0">
                <a:latin typeface="Calibri"/>
                <a:cs typeface="Calibri"/>
              </a:rPr>
              <a:t>magvakon </a:t>
            </a:r>
            <a:r>
              <a:rPr sz="2000" spc="-5" dirty="0">
                <a:latin typeface="Calibri"/>
                <a:cs typeface="Calibri"/>
              </a:rPr>
              <a:t>vízcseppé,  </a:t>
            </a:r>
            <a:r>
              <a:rPr sz="2000" spc="-10" dirty="0">
                <a:latin typeface="Calibri"/>
                <a:cs typeface="Calibri"/>
              </a:rPr>
              <a:t>vagy jégkristállyá </a:t>
            </a:r>
            <a:r>
              <a:rPr sz="2000" spc="-5" dirty="0">
                <a:latin typeface="Calibri"/>
                <a:cs typeface="Calibri"/>
              </a:rPr>
              <a:t>sűrűsödő </a:t>
            </a:r>
            <a:r>
              <a:rPr sz="2000" dirty="0">
                <a:latin typeface="Calibri"/>
                <a:cs typeface="Calibri"/>
              </a:rPr>
              <a:t>kicsapódó </a:t>
            </a:r>
            <a:r>
              <a:rPr sz="2000" spc="-10" dirty="0">
                <a:latin typeface="Calibri"/>
                <a:cs typeface="Calibri"/>
              </a:rPr>
              <a:t>vízgőz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alkotja.</a:t>
            </a:r>
            <a:endParaRPr sz="2000">
              <a:latin typeface="Calibri"/>
              <a:cs typeface="Calibri"/>
            </a:endParaRPr>
          </a:p>
          <a:p>
            <a:pPr marL="368300" indent="-34290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68300" algn="l"/>
              </a:tabLst>
            </a:pPr>
            <a:r>
              <a:rPr sz="2000" spc="-15" dirty="0">
                <a:latin typeface="Calibri"/>
                <a:cs typeface="Calibri"/>
              </a:rPr>
              <a:t>Ezek </a:t>
            </a:r>
            <a:r>
              <a:rPr sz="2000" spc="-10" dirty="0">
                <a:latin typeface="Calibri"/>
                <a:cs typeface="Calibri"/>
              </a:rPr>
              <a:t>száma </a:t>
            </a:r>
            <a:r>
              <a:rPr sz="2000" dirty="0">
                <a:latin typeface="Calibri"/>
                <a:cs typeface="Calibri"/>
              </a:rPr>
              <a:t>400-1500 </a:t>
            </a:r>
            <a:r>
              <a:rPr sz="2000" spc="-5" dirty="0">
                <a:latin typeface="Calibri"/>
                <a:cs typeface="Calibri"/>
              </a:rPr>
              <a:t>db </a:t>
            </a:r>
            <a:r>
              <a:rPr sz="2000" spc="-40" dirty="0">
                <a:latin typeface="Calibri"/>
                <a:cs typeface="Calibri"/>
              </a:rPr>
              <a:t>közé </a:t>
            </a:r>
            <a:r>
              <a:rPr sz="2000" spc="-10" dirty="0">
                <a:latin typeface="Calibri"/>
                <a:cs typeface="Calibri"/>
              </a:rPr>
              <a:t>tehető </a:t>
            </a:r>
            <a:r>
              <a:rPr sz="2000" dirty="0">
                <a:latin typeface="Calibri"/>
                <a:cs typeface="Calibri"/>
              </a:rPr>
              <a:t>egy cm</a:t>
            </a:r>
            <a:r>
              <a:rPr sz="1950" baseline="25641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-ben, </a:t>
            </a:r>
            <a:r>
              <a:rPr sz="2000" spc="-15" dirty="0">
                <a:latin typeface="Calibri"/>
                <a:cs typeface="Calibri"/>
              </a:rPr>
              <a:t>felhőfajtától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függően.</a:t>
            </a:r>
            <a:endParaRPr sz="2000">
              <a:latin typeface="Calibri"/>
              <a:cs typeface="Calibri"/>
            </a:endParaRPr>
          </a:p>
          <a:p>
            <a:pPr marL="368300" marR="17780" indent="-34290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2354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felhőelemek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felhőből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0" dirty="0">
                <a:latin typeface="Calibri"/>
                <a:cs typeface="Calibri"/>
              </a:rPr>
              <a:t>képesek </a:t>
            </a:r>
            <a:r>
              <a:rPr sz="2000" dirty="0">
                <a:latin typeface="Calibri"/>
                <a:cs typeface="Calibri"/>
              </a:rPr>
              <a:t>kihullani. </a:t>
            </a:r>
            <a:r>
              <a:rPr sz="2000" spc="-5" dirty="0">
                <a:latin typeface="Calibri"/>
                <a:cs typeface="Calibri"/>
              </a:rPr>
              <a:t>mert </a:t>
            </a:r>
            <a:r>
              <a:rPr sz="2000" dirty="0">
                <a:latin typeface="Calibri"/>
                <a:cs typeface="Calibri"/>
              </a:rPr>
              <a:t>kis </a:t>
            </a:r>
            <a:r>
              <a:rPr sz="2000" spc="-5" dirty="0">
                <a:latin typeface="Calibri"/>
                <a:cs typeface="Calibri"/>
              </a:rPr>
              <a:t>tömegük </a:t>
            </a:r>
            <a:r>
              <a:rPr sz="2000" spc="-15" dirty="0">
                <a:latin typeface="Calibri"/>
                <a:cs typeface="Calibri"/>
              </a:rPr>
              <a:t>miatt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0" dirty="0">
                <a:latin typeface="Calibri"/>
                <a:cs typeface="Calibri"/>
              </a:rPr>
              <a:t>gravitációs </a:t>
            </a:r>
            <a:r>
              <a:rPr sz="2000" spc="-15" dirty="0">
                <a:latin typeface="Calibri"/>
                <a:cs typeface="Calibri"/>
              </a:rPr>
              <a:t>erő </a:t>
            </a:r>
            <a:r>
              <a:rPr sz="2000" dirty="0">
                <a:latin typeface="Calibri"/>
                <a:cs typeface="Calibri"/>
              </a:rPr>
              <a:t>nem tudja </a:t>
            </a:r>
            <a:r>
              <a:rPr sz="2000" spc="-10" dirty="0">
                <a:latin typeface="Calibri"/>
                <a:cs typeface="Calibri"/>
              </a:rPr>
              <a:t>legyőzni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felhajtó </a:t>
            </a:r>
            <a:r>
              <a:rPr sz="2000" spc="-5" dirty="0">
                <a:latin typeface="Calibri"/>
                <a:cs typeface="Calibri"/>
              </a:rPr>
              <a:t>erejét, </a:t>
            </a:r>
            <a:r>
              <a:rPr sz="2000" spc="-10" dirty="0">
                <a:latin typeface="Calibri"/>
                <a:cs typeface="Calibri"/>
              </a:rPr>
              <a:t>valamint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68300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felhő </a:t>
            </a:r>
            <a:r>
              <a:rPr sz="2000" spc="-10" dirty="0">
                <a:latin typeface="Calibri"/>
                <a:cs typeface="Calibri"/>
              </a:rPr>
              <a:t>terében </a:t>
            </a:r>
            <a:r>
              <a:rPr sz="2000" dirty="0">
                <a:latin typeface="Calibri"/>
                <a:cs typeface="Calibri"/>
              </a:rPr>
              <a:t>állandóan </a:t>
            </a:r>
            <a:r>
              <a:rPr sz="2000" spc="-20" dirty="0">
                <a:latin typeface="Calibri"/>
                <a:cs typeface="Calibri"/>
              </a:rPr>
              <a:t>felfelé </a:t>
            </a:r>
            <a:r>
              <a:rPr sz="2000" spc="-10" dirty="0">
                <a:latin typeface="Calibri"/>
                <a:cs typeface="Calibri"/>
              </a:rPr>
              <a:t>irányuló légmozgásból </a:t>
            </a:r>
            <a:r>
              <a:rPr sz="2000" spc="-15" dirty="0">
                <a:latin typeface="Calibri"/>
                <a:cs typeface="Calibri"/>
              </a:rPr>
              <a:t>származó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erőt.</a:t>
            </a:r>
            <a:endParaRPr sz="2000">
              <a:latin typeface="Calibri"/>
              <a:cs typeface="Calibri"/>
            </a:endParaRPr>
          </a:p>
          <a:p>
            <a:pPr marL="368300" marR="666750" indent="-34290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68300" algn="l"/>
              </a:tabLst>
            </a:pP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bizonyos </a:t>
            </a:r>
            <a:r>
              <a:rPr sz="2000" spc="-10" dirty="0">
                <a:latin typeface="Calibri"/>
                <a:cs typeface="Calibri"/>
              </a:rPr>
              <a:t>fizikai </a:t>
            </a:r>
            <a:r>
              <a:rPr sz="2000" spc="-15" dirty="0">
                <a:latin typeface="Calibri"/>
                <a:cs typeface="Calibri"/>
              </a:rPr>
              <a:t>folyamatok </a:t>
            </a:r>
            <a:r>
              <a:rPr sz="2000" spc="-10" dirty="0">
                <a:latin typeface="Calibri"/>
                <a:cs typeface="Calibri"/>
              </a:rPr>
              <a:t>hatására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felhőelemek </a:t>
            </a:r>
            <a:r>
              <a:rPr sz="2000" spc="-5" dirty="0">
                <a:latin typeface="Calibri"/>
                <a:cs typeface="Calibri"/>
              </a:rPr>
              <a:t>nagymértékű  </a:t>
            </a:r>
            <a:r>
              <a:rPr sz="2000" spc="-10" dirty="0">
                <a:latin typeface="Calibri"/>
                <a:cs typeface="Calibri"/>
              </a:rPr>
              <a:t>tömegnövekedésnek </a:t>
            </a:r>
            <a:r>
              <a:rPr sz="2000" dirty="0">
                <a:latin typeface="Calibri"/>
                <a:cs typeface="Calibri"/>
              </a:rPr>
              <a:t>indulnak. A </a:t>
            </a:r>
            <a:r>
              <a:rPr sz="2000" spc="-15" dirty="0">
                <a:latin typeface="Calibri"/>
                <a:cs typeface="Calibri"/>
              </a:rPr>
              <a:t>mérsékelt </a:t>
            </a:r>
            <a:r>
              <a:rPr sz="2000" spc="-5" dirty="0">
                <a:latin typeface="Calibri"/>
                <a:cs typeface="Calibri"/>
              </a:rPr>
              <a:t>égövi </a:t>
            </a:r>
            <a:r>
              <a:rPr sz="2000" spc="-10" dirty="0">
                <a:latin typeface="Calibri"/>
                <a:cs typeface="Calibri"/>
              </a:rPr>
              <a:t>felhők esetében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vízcseppek </a:t>
            </a:r>
            <a:r>
              <a:rPr sz="2000" spc="-10" dirty="0">
                <a:latin typeface="Calibri"/>
                <a:cs typeface="Calibri"/>
              </a:rPr>
              <a:t>mellett jellemzően </a:t>
            </a:r>
            <a:r>
              <a:rPr sz="2000" spc="-25" dirty="0">
                <a:latin typeface="Calibri"/>
                <a:cs typeface="Calibri"/>
              </a:rPr>
              <a:t>fokozatosan </a:t>
            </a:r>
            <a:r>
              <a:rPr sz="2000" spc="-15" dirty="0">
                <a:latin typeface="Calibri"/>
                <a:cs typeface="Calibri"/>
              </a:rPr>
              <a:t>növő, hízó </a:t>
            </a:r>
            <a:r>
              <a:rPr sz="2000" spc="-10" dirty="0">
                <a:latin typeface="Calibri"/>
                <a:cs typeface="Calibri"/>
              </a:rPr>
              <a:t>jégkristályok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3683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vannak. </a:t>
            </a:r>
            <a:r>
              <a:rPr sz="2000" spc="-15" dirty="0">
                <a:latin typeface="Calibri"/>
                <a:cs typeface="Calibri"/>
              </a:rPr>
              <a:t>Ezekre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jégkristályokra </a:t>
            </a:r>
            <a:r>
              <a:rPr sz="2000" spc="-5" dirty="0">
                <a:latin typeface="Calibri"/>
                <a:cs typeface="Calibri"/>
              </a:rPr>
              <a:t>egyre </a:t>
            </a:r>
            <a:r>
              <a:rPr sz="2000" spc="-10" dirty="0">
                <a:latin typeface="Calibri"/>
                <a:cs typeface="Calibri"/>
              </a:rPr>
              <a:t>több </a:t>
            </a:r>
            <a:r>
              <a:rPr sz="2000" spc="-5" dirty="0">
                <a:latin typeface="Calibri"/>
                <a:cs typeface="Calibri"/>
              </a:rPr>
              <a:t>víz </a:t>
            </a:r>
            <a:r>
              <a:rPr sz="2000" spc="-35" dirty="0">
                <a:latin typeface="Calibri"/>
                <a:cs typeface="Calibri"/>
              </a:rPr>
              <a:t>fagy, </a:t>
            </a:r>
            <a:r>
              <a:rPr sz="2000" spc="-5" dirty="0">
                <a:latin typeface="Calibri"/>
                <a:cs typeface="Calibri"/>
              </a:rPr>
              <a:t>míg </a:t>
            </a:r>
            <a:r>
              <a:rPr sz="2000" spc="-15" dirty="0">
                <a:latin typeface="Calibri"/>
                <a:cs typeface="Calibri"/>
              </a:rPr>
              <a:t>akkorák</a:t>
            </a:r>
            <a:r>
              <a:rPr sz="2000" spc="-5" dirty="0">
                <a:latin typeface="Calibri"/>
                <a:cs typeface="Calibri"/>
              </a:rPr>
              <a:t> lesznek,</a:t>
            </a:r>
            <a:endParaRPr sz="2000">
              <a:latin typeface="Calibri"/>
              <a:cs typeface="Calibri"/>
            </a:endParaRPr>
          </a:p>
          <a:p>
            <a:pPr marL="3683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5" dirty="0">
                <a:latin typeface="Calibri"/>
                <a:cs typeface="Calibri"/>
              </a:rPr>
              <a:t>feláramlást legyőzve </a:t>
            </a:r>
            <a:r>
              <a:rPr sz="2000" dirty="0">
                <a:latin typeface="Calibri"/>
                <a:cs typeface="Calibri"/>
              </a:rPr>
              <a:t>kihullanak a </a:t>
            </a:r>
            <a:r>
              <a:rPr sz="2000" spc="-10" dirty="0">
                <a:latin typeface="Calibri"/>
                <a:cs typeface="Calibri"/>
              </a:rPr>
              <a:t>felhőből.</a:t>
            </a:r>
            <a:endParaRPr sz="2000">
              <a:latin typeface="Calibri"/>
              <a:cs typeface="Calibri"/>
            </a:endParaRPr>
          </a:p>
          <a:p>
            <a:pPr marL="366395" marR="3662045" indent="-34163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68300" algn="l"/>
              </a:tabLst>
            </a:pPr>
            <a:r>
              <a:rPr sz="2000" dirty="0">
                <a:latin typeface="Calibri"/>
                <a:cs typeface="Calibri"/>
              </a:rPr>
              <a:t>Egy-egy esőcsepp </a:t>
            </a:r>
            <a:r>
              <a:rPr sz="2000" spc="-10" dirty="0">
                <a:latin typeface="Calibri"/>
                <a:cs typeface="Calibri"/>
              </a:rPr>
              <a:t>átmérője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százszorosa 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felhőelem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átmérőjének.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0390" y="4486616"/>
            <a:ext cx="2631789" cy="2328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5838" y="5805258"/>
            <a:ext cx="2664460" cy="9239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 marR="21971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esőcsepp,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felhőelem  </a:t>
            </a:r>
            <a:r>
              <a:rPr sz="1800" dirty="0">
                <a:latin typeface="Calibri"/>
                <a:cs typeface="Calibri"/>
              </a:rPr>
              <a:t>és a </a:t>
            </a:r>
            <a:r>
              <a:rPr sz="1800" spc="-10" dirty="0">
                <a:latin typeface="Calibri"/>
                <a:cs typeface="Calibri"/>
              </a:rPr>
              <a:t>kondenzációs </a:t>
            </a:r>
            <a:r>
              <a:rPr sz="1800" dirty="0">
                <a:latin typeface="Calibri"/>
                <a:cs typeface="Calibri"/>
              </a:rPr>
              <a:t>mag  </a:t>
            </a:r>
            <a:r>
              <a:rPr sz="1800" spc="-10" dirty="0">
                <a:latin typeface="Calibri"/>
                <a:cs typeface="Calibri"/>
              </a:rPr>
              <a:t>mérete </a:t>
            </a:r>
            <a:r>
              <a:rPr sz="1800" spc="-5" dirty="0">
                <a:latin typeface="Calibri"/>
                <a:cs typeface="Calibri"/>
              </a:rPr>
              <a:t>(Ahrens,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1988)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62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299669"/>
            <a:ext cx="7647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Mit </a:t>
            </a:r>
            <a:r>
              <a:rPr sz="2800" spc="-15" dirty="0"/>
              <a:t>nevezünk </a:t>
            </a:r>
            <a:r>
              <a:rPr sz="2800" spc="-10" dirty="0"/>
              <a:t>csapadéknak </a:t>
            </a:r>
            <a:r>
              <a:rPr sz="2800" spc="-5" dirty="0"/>
              <a:t>és </a:t>
            </a:r>
            <a:r>
              <a:rPr sz="2800" spc="-15" dirty="0"/>
              <a:t>milyen fajtái</a:t>
            </a:r>
            <a:r>
              <a:rPr sz="2800" spc="125" dirty="0"/>
              <a:t> </a:t>
            </a:r>
            <a:r>
              <a:rPr sz="2800" spc="-10" dirty="0"/>
              <a:t>vannak?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0816" y="966596"/>
            <a:ext cx="7936865" cy="1885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2900" algn="just">
              <a:lnSpc>
                <a:spcPct val="901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meteorológiában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csapadéknak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nevezzük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azt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légkörből kiváló,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annak 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vízgőztartalmából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származó </a:t>
            </a: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folyékony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vagy szilárd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halmazállapotú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vizet, 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amely a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földfelszínre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kerül.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víz kiválása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légkörben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történhet:</a:t>
            </a:r>
            <a:endParaRPr sz="2000">
              <a:latin typeface="Calibri"/>
              <a:cs typeface="Calibri"/>
            </a:endParaRPr>
          </a:p>
          <a:p>
            <a:pPr marL="756285" marR="1141095" indent="-287020" algn="just">
              <a:lnSpc>
                <a:spcPct val="110000"/>
              </a:lnSpc>
            </a:pPr>
            <a:r>
              <a:rPr sz="2000" dirty="0">
                <a:latin typeface="Calibri"/>
                <a:cs typeface="Calibri"/>
              </a:rPr>
              <a:t>- a </a:t>
            </a:r>
            <a:r>
              <a:rPr sz="2000" spc="-5" dirty="0">
                <a:latin typeface="Calibri"/>
                <a:cs typeface="Calibri"/>
              </a:rPr>
              <a:t>talaj </a:t>
            </a:r>
            <a:r>
              <a:rPr sz="2000" spc="-10" dirty="0">
                <a:latin typeface="Calibri"/>
                <a:cs typeface="Calibri"/>
              </a:rPr>
              <a:t>mentén: </a:t>
            </a:r>
            <a:r>
              <a:rPr sz="2000" spc="-15" dirty="0">
                <a:latin typeface="Calibri"/>
                <a:cs typeface="Calibri"/>
              </a:rPr>
              <a:t>Ekkor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talaj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menti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csapadékokról </a:t>
            </a:r>
            <a:r>
              <a:rPr sz="2000" spc="-10" dirty="0">
                <a:latin typeface="Calibri"/>
                <a:cs typeface="Calibri"/>
              </a:rPr>
              <a:t>beszélünk  </a:t>
            </a:r>
            <a:r>
              <a:rPr sz="2000" spc="-15" dirty="0">
                <a:latin typeface="Calibri"/>
                <a:cs typeface="Calibri"/>
              </a:rPr>
              <a:t>Ezek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harmat, </a:t>
            </a:r>
            <a:r>
              <a:rPr sz="2000" dirty="0">
                <a:latin typeface="Calibri"/>
                <a:cs typeface="Calibri"/>
              </a:rPr>
              <a:t>a dér és 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zúzmara.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016" y="4168215"/>
            <a:ext cx="7578725" cy="1245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-	a </a:t>
            </a:r>
            <a:r>
              <a:rPr sz="2000" spc="-5" dirty="0">
                <a:latin typeface="Calibri"/>
                <a:cs typeface="Calibri"/>
              </a:rPr>
              <a:t>magasban,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felhőkben: </a:t>
            </a:r>
            <a:r>
              <a:rPr sz="2000" spc="-20" dirty="0">
                <a:latin typeface="Calibri"/>
                <a:cs typeface="Calibri"/>
              </a:rPr>
              <a:t>Ekkor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hulló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csapadékról</a:t>
            </a: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beszélünk.</a:t>
            </a:r>
            <a:endParaRPr sz="2000">
              <a:latin typeface="Calibri"/>
              <a:cs typeface="Calibri"/>
            </a:endParaRPr>
          </a:p>
          <a:p>
            <a:pPr marL="299085" marR="5080">
              <a:lnSpc>
                <a:spcPts val="2160"/>
              </a:lnSpc>
              <a:spcBef>
                <a:spcPts val="509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hulló </a:t>
            </a:r>
            <a:r>
              <a:rPr sz="2000" dirty="0">
                <a:latin typeface="Calibri"/>
                <a:cs typeface="Calibri"/>
              </a:rPr>
              <a:t>csapadék </a:t>
            </a:r>
            <a:r>
              <a:rPr sz="2000" spc="-5" dirty="0">
                <a:latin typeface="Calibri"/>
                <a:cs typeface="Calibri"/>
              </a:rPr>
              <a:t>lehet </a:t>
            </a:r>
            <a:r>
              <a:rPr sz="2000" spc="-10" dirty="0">
                <a:latin typeface="Calibri"/>
                <a:cs typeface="Calibri"/>
              </a:rPr>
              <a:t>cseppfolyós </a:t>
            </a:r>
            <a:r>
              <a:rPr sz="2000" spc="-5" dirty="0">
                <a:latin typeface="Calibri"/>
                <a:cs typeface="Calibri"/>
              </a:rPr>
              <a:t>halmazállapotú (eső), </a:t>
            </a:r>
            <a:r>
              <a:rPr sz="2000" spc="-10" dirty="0">
                <a:latin typeface="Calibri"/>
                <a:cs typeface="Calibri"/>
              </a:rPr>
              <a:t>szilárd  </a:t>
            </a:r>
            <a:r>
              <a:rPr sz="2000" spc="-5" dirty="0">
                <a:latin typeface="Calibri"/>
                <a:cs typeface="Calibri"/>
              </a:rPr>
              <a:t>halmazállapotú </a:t>
            </a:r>
            <a:r>
              <a:rPr sz="2000" spc="-10" dirty="0">
                <a:latin typeface="Calibri"/>
                <a:cs typeface="Calibri"/>
              </a:rPr>
              <a:t>(hó, </a:t>
            </a:r>
            <a:r>
              <a:rPr sz="2000" spc="-5" dirty="0">
                <a:latin typeface="Calibri"/>
                <a:cs typeface="Calibri"/>
              </a:rPr>
              <a:t>jégeső), </a:t>
            </a:r>
            <a:r>
              <a:rPr sz="2000" spc="-10" dirty="0">
                <a:latin typeface="Calibri"/>
                <a:cs typeface="Calibri"/>
              </a:rPr>
              <a:t>vagy vegyes </a:t>
            </a:r>
            <a:r>
              <a:rPr sz="2000" spc="-5" dirty="0">
                <a:latin typeface="Calibri"/>
                <a:cs typeface="Calibri"/>
              </a:rPr>
              <a:t>halmazállapotú </a:t>
            </a:r>
            <a:r>
              <a:rPr sz="2000" spc="-10" dirty="0">
                <a:latin typeface="Calibri"/>
                <a:cs typeface="Calibri"/>
              </a:rPr>
              <a:t>(havas </a:t>
            </a:r>
            <a:r>
              <a:rPr sz="2000" spc="-5" dirty="0">
                <a:latin typeface="Calibri"/>
                <a:cs typeface="Calibri"/>
              </a:rPr>
              <a:t>eső).  Hogy milyen halmazállapotú csapadék hullik, </a:t>
            </a:r>
            <a:r>
              <a:rPr sz="2000" dirty="0">
                <a:latin typeface="Calibri"/>
                <a:cs typeface="Calibri"/>
              </a:rPr>
              <a:t>az a </a:t>
            </a:r>
            <a:r>
              <a:rPr sz="2000" spc="-10" dirty="0">
                <a:latin typeface="Calibri"/>
                <a:cs typeface="Calibri"/>
              </a:rPr>
              <a:t>hőmérséklettől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függ.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1594" y="2996907"/>
            <a:ext cx="2121408" cy="118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2996907"/>
            <a:ext cx="1980056" cy="118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0215" y="2996907"/>
            <a:ext cx="1903349" cy="118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1594" y="5445226"/>
            <a:ext cx="2088260" cy="118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3919" y="5445226"/>
            <a:ext cx="2016252" cy="118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2225" y="5445226"/>
            <a:ext cx="1872233" cy="118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32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2722"/>
            <a:ext cx="769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87C"/>
                </a:solidFill>
              </a:rPr>
              <a:t>Ismerkedjünk </a:t>
            </a:r>
            <a:r>
              <a:rPr sz="2800" spc="-5" dirty="0">
                <a:solidFill>
                  <a:srgbClr val="1F487C"/>
                </a:solidFill>
              </a:rPr>
              <a:t>meg a </a:t>
            </a:r>
            <a:r>
              <a:rPr sz="2800" spc="-15" dirty="0">
                <a:solidFill>
                  <a:srgbClr val="1F487C"/>
                </a:solidFill>
              </a:rPr>
              <a:t>leggyakoribb</a:t>
            </a:r>
            <a:r>
              <a:rPr sz="2800" spc="2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csapadékfajtákkal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6303" y="997077"/>
            <a:ext cx="3058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40" dirty="0">
                <a:solidFill>
                  <a:srgbClr val="1F487C"/>
                </a:solidFill>
                <a:latin typeface="Calibri"/>
                <a:cs typeface="Calibri"/>
              </a:rPr>
              <a:t>Talaj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menti</a:t>
            </a:r>
            <a:r>
              <a:rPr sz="22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csapadékok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1550416"/>
          <a:ext cx="7920990" cy="5085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630"/>
                <a:gridCol w="2880360"/>
              </a:tblGrid>
              <a:tr h="1656207">
                <a:tc>
                  <a:txBody>
                    <a:bodyPr/>
                    <a:lstStyle/>
                    <a:p>
                      <a:pPr marL="91440" marR="255904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Harmat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: Derült,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szélcsendes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éjszakákon keletkezik.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felszínközeli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levegő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harmatpont alá hűl, 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800" baseline="25462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fölött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marad.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 víz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harmat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formájában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csapódik ki,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vízcseppek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növényekre, tereptárgyakra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telepednek.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Dér: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Ugyanúgy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keletkezik,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mint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harmat, 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1369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felszínközeli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levegő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800" baseline="25462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 alá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hűl, így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csapadék s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szilárd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halmazállapotú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dérként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válik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ki a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levegőből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6722">
                <a:tc>
                  <a:txBody>
                    <a:bodyPr/>
                    <a:lstStyle/>
                    <a:p>
                      <a:pPr marL="91440" marR="1758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Zúzmara: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Ködös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időben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jellemző, amikor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erősen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lehűlt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felszín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fölé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melegebb,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páradús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levegő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érkezik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és 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hőmérséklet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7" baseline="25462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alatt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csökken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harmatpont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alá.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728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Szép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látvány,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komoly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terhelés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faágaknak,  villanyvezetékeknek.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24144" y="1628775"/>
            <a:ext cx="2664332" cy="151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3284982"/>
            <a:ext cx="2664332" cy="129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4144" y="4725149"/>
            <a:ext cx="2664332" cy="185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43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421004"/>
            <a:ext cx="4518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leggyakoribb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hulló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csapadékok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 -1.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06694" y="908685"/>
            <a:ext cx="2536825" cy="1368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3109" y="4389653"/>
            <a:ext cx="2510409" cy="1715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5205" y="830325"/>
          <a:ext cx="7920990" cy="5694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630"/>
                <a:gridCol w="2880360"/>
              </a:tblGrid>
              <a:tr h="1737360">
                <a:tc>
                  <a:txBody>
                    <a:bodyPr/>
                    <a:lstStyle/>
                    <a:p>
                      <a:pPr marL="91440" marR="2559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Szitálás: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csapadékelemek kis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intenzitással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esnek.  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cseppátmérő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0,006-0,06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közötti.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Ködös, párás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időben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jellemző.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(Téli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változata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ónos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szitálás: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magyarázatát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lásd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ónos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esőnél)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59">
                <a:tc>
                  <a:txBody>
                    <a:bodyPr/>
                    <a:lstStyle/>
                    <a:p>
                      <a:pPr marL="91440" marR="4591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Eső: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Mérsékelt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intenzitású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tartós folyamat.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esőcseppek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átmérője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1-3 mm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között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alakul.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52069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  <a:hlinkClick r:id="rId4"/>
                        </a:rPr>
                        <a:t>http://www.youtube.com/watch?v=_eHhNhBwJ2M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0277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Záporeső: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intenzív,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heves,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rövid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ideig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tartó folyamat.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cseppátmérő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3-6 mm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között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lehet.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https</a:t>
                      </a:r>
                      <a:r>
                        <a:rPr sz="900" spc="-5" dirty="0">
                          <a:latin typeface="Calibri"/>
                          <a:cs typeface="Calibri"/>
                          <a:hlinkClick r:id="rId5"/>
                        </a:rPr>
                        <a:t>://w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ww</a:t>
                      </a:r>
                      <a:r>
                        <a:rPr sz="900" spc="-5" dirty="0">
                          <a:latin typeface="Calibri"/>
                          <a:cs typeface="Calibri"/>
                          <a:hlinkClick r:id="rId5"/>
                        </a:rPr>
                        <a:t>.yo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latin typeface="Calibri"/>
                          <a:cs typeface="Calibri"/>
                          <a:hlinkClick r:id="rId5"/>
                        </a:rPr>
                        <a:t>tube.com/watch?v=Y9Ua2-bpb1s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33109" y="2580385"/>
            <a:ext cx="2532761" cy="1424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70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421004"/>
            <a:ext cx="4518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leggyakoribb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hulló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csapadékok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 -2.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4144" y="908685"/>
            <a:ext cx="2736342" cy="1774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830325"/>
          <a:ext cx="7920990" cy="581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630"/>
                <a:gridCol w="2880360"/>
              </a:tblGrid>
              <a:tr h="2011679">
                <a:tc>
                  <a:txBody>
                    <a:bodyPr/>
                    <a:lstStyle/>
                    <a:p>
                      <a:pPr marL="91440" marR="245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Havazás: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Szilárd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halmazállapotú csapadék,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800" baseline="25462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alatti hőmérsékletben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keletkezik.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Tartós,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mérsékelt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intenzitású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csapadék,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közepes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nagyságú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hókristályok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jellemzik.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https:</a:t>
                      </a:r>
                      <a:r>
                        <a:rPr sz="1000" spc="-5" dirty="0">
                          <a:latin typeface="Calibri"/>
                          <a:cs typeface="Calibri"/>
                          <a:hlinkClick r:id="rId3"/>
                        </a:rPr>
                        <a:t>//w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000" spc="-5" dirty="0">
                          <a:latin typeface="Calibri"/>
                          <a:cs typeface="Calibri"/>
                          <a:hlinkClick r:id="rId3"/>
                        </a:rPr>
                        <a:t>w.youtube.com/watch?v=tB-kWy3nPsk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Hózápor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: Heves, záporjellegű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havazás.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  <a:hlinkClick r:id="rId4"/>
                        </a:rPr>
                        <a:t>http://www.youtube.com/watch?v=iKJNNIlJQas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7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Havas </a:t>
                      </a:r>
                      <a:r>
                        <a:rPr sz="1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eső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Esőcseppek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olvadó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hókristályok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keveréke.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74690" y="4725123"/>
            <a:ext cx="2633471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4690" y="2883154"/>
            <a:ext cx="2717291" cy="1528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67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421004"/>
            <a:ext cx="4518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leggyakoribb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hulló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csapadékok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 -3.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187" y="830325"/>
          <a:ext cx="8136255" cy="576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5745"/>
                <a:gridCol w="2810510"/>
              </a:tblGrid>
              <a:tr h="3672459">
                <a:tc>
                  <a:txBody>
                    <a:bodyPr/>
                    <a:lstStyle/>
                    <a:p>
                      <a:pPr marL="91440" marR="2133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Ónos </a:t>
                      </a:r>
                      <a:r>
                        <a:rPr sz="1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eső: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Túlhűlt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( 0</a:t>
                      </a:r>
                      <a:r>
                        <a:rPr sz="1800" baseline="25462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alatti hőmérsékletű)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csapadék,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amely 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felszínre érkezve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azonnal kifagy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3782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jégbevonatot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képez. Akkor keletkezik, amikor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hideg  levegő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fölé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magasabb légrétegekben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melegebb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levegő áramlik.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Ebben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meleg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rétegben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addig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szilárd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halmazállapotú csapadék megolvad,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majd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ismét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egy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vékony,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talajközeli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fagypont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alatti hőmérsékletű  rétegbe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jut,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ahol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túlhűl.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talajon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lévő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7" baseline="25462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–nál kisebb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hőmérsékletű tárgyaknak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ütközve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azonban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azonnal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megfagy,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jégbevonatot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képez.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89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Az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ónos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eső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nagyon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veszélyes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közlekedésre,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emellett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fákra,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vezetékekre rakódva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károkat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okozhat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27">
                <a:tc>
                  <a:txBody>
                    <a:bodyPr/>
                    <a:lstStyle/>
                    <a:p>
                      <a:pPr marL="91440" marR="6877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Jégeső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Gömb,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golyó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alakú,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akár tojás nagyságnyi  jégdarabok,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főként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zivatarok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idején.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  <a:hlinkClick r:id="rId2"/>
                        </a:rPr>
                        <a:t>http://www.youtube.com/watch?v=DBcXv5oHPBk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910071" y="908685"/>
            <a:ext cx="2510662" cy="167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2179" y="2781045"/>
            <a:ext cx="2408681" cy="1638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322" y="4620602"/>
            <a:ext cx="2490088" cy="1544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43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780999"/>
            <a:ext cx="762254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zivatar </a:t>
            </a:r>
            <a:r>
              <a:rPr sz="2000" spc="-5" dirty="0">
                <a:latin typeface="Calibri"/>
                <a:cs typeface="Calibri"/>
              </a:rPr>
              <a:t>ugyan </a:t>
            </a:r>
            <a:r>
              <a:rPr sz="2000" spc="-10" dirty="0">
                <a:latin typeface="Calibri"/>
                <a:cs typeface="Calibri"/>
              </a:rPr>
              <a:t>légelektromos </a:t>
            </a:r>
            <a:r>
              <a:rPr sz="2000" dirty="0">
                <a:latin typeface="Calibri"/>
                <a:cs typeface="Calibri"/>
              </a:rPr>
              <a:t>jelenség, de </a:t>
            </a:r>
            <a:r>
              <a:rPr sz="2000" spc="-10" dirty="0">
                <a:latin typeface="Calibri"/>
                <a:cs typeface="Calibri"/>
              </a:rPr>
              <a:t>kapcsolata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felhőzettel </a:t>
            </a:r>
            <a:r>
              <a:rPr sz="2000" dirty="0">
                <a:latin typeface="Calibri"/>
                <a:cs typeface="Calibri"/>
              </a:rPr>
              <a:t>és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csapadékkal </a:t>
            </a:r>
            <a:r>
              <a:rPr sz="2000" spc="-10" dirty="0">
                <a:latin typeface="Calibri"/>
                <a:cs typeface="Calibri"/>
              </a:rPr>
              <a:t>olyan </a:t>
            </a:r>
            <a:r>
              <a:rPr sz="2000" spc="-20" dirty="0">
                <a:latin typeface="Calibri"/>
                <a:cs typeface="Calibri"/>
              </a:rPr>
              <a:t>szoros, </a:t>
            </a:r>
            <a:r>
              <a:rPr sz="2000" spc="-5" dirty="0">
                <a:latin typeface="Calibri"/>
                <a:cs typeface="Calibri"/>
              </a:rPr>
              <a:t>hogy </a:t>
            </a:r>
            <a:r>
              <a:rPr sz="2000" spc="-20" dirty="0">
                <a:latin typeface="Calibri"/>
                <a:cs typeface="Calibri"/>
              </a:rPr>
              <a:t>ezen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helyen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meg </a:t>
            </a:r>
            <a:r>
              <a:rPr sz="2000" spc="-20" dirty="0">
                <a:latin typeface="Calibri"/>
                <a:cs typeface="Calibri"/>
              </a:rPr>
              <a:t>kell </a:t>
            </a:r>
            <a:r>
              <a:rPr sz="2000" spc="-15" dirty="0">
                <a:latin typeface="Calibri"/>
                <a:cs typeface="Calibri"/>
              </a:rPr>
              <a:t>emlékezni róla.  </a:t>
            </a:r>
            <a:r>
              <a:rPr sz="2000" dirty="0">
                <a:latin typeface="Calibri"/>
                <a:cs typeface="Calibri"/>
              </a:rPr>
              <a:t>Annál is </a:t>
            </a:r>
            <a:r>
              <a:rPr sz="2000" spc="-5" dirty="0">
                <a:latin typeface="Calibri"/>
                <a:cs typeface="Calibri"/>
              </a:rPr>
              <a:t>inkább, mert </a:t>
            </a:r>
            <a:r>
              <a:rPr sz="2000" spc="-15" dirty="0">
                <a:latin typeface="Calibri"/>
                <a:cs typeface="Calibri"/>
              </a:rPr>
              <a:t>sokszor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felnőttek </a:t>
            </a:r>
            <a:r>
              <a:rPr sz="2000" spc="-5" dirty="0">
                <a:latin typeface="Calibri"/>
                <a:cs typeface="Calibri"/>
              </a:rPr>
              <a:t>sem </a:t>
            </a:r>
            <a:r>
              <a:rPr sz="2000" dirty="0">
                <a:latin typeface="Calibri"/>
                <a:cs typeface="Calibri"/>
              </a:rPr>
              <a:t>tudják, hogy mi a különbség  a </a:t>
            </a:r>
            <a:r>
              <a:rPr sz="2000" spc="-10" dirty="0">
                <a:latin typeface="Calibri"/>
                <a:cs typeface="Calibri"/>
              </a:rPr>
              <a:t>zápor </a:t>
            </a:r>
            <a:r>
              <a:rPr sz="2000" dirty="0">
                <a:latin typeface="Calibri"/>
                <a:cs typeface="Calibri"/>
              </a:rPr>
              <a:t>és a </a:t>
            </a:r>
            <a:r>
              <a:rPr sz="2000" spc="-15" dirty="0">
                <a:latin typeface="Calibri"/>
                <a:cs typeface="Calibri"/>
              </a:rPr>
              <a:t>zivatar </a:t>
            </a:r>
            <a:r>
              <a:rPr sz="2000" spc="-25" dirty="0">
                <a:latin typeface="Calibri"/>
                <a:cs typeface="Calibri"/>
              </a:rPr>
              <a:t>között.</a:t>
            </a:r>
            <a:endParaRPr sz="2000">
              <a:latin typeface="Calibri"/>
              <a:cs typeface="Calibri"/>
            </a:endParaRPr>
          </a:p>
          <a:p>
            <a:pPr marL="12700" marR="25781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zivatar </a:t>
            </a:r>
            <a:r>
              <a:rPr sz="2000" spc="-25" dirty="0">
                <a:latin typeface="Calibri"/>
                <a:cs typeface="Calibri"/>
              </a:rPr>
              <a:t>szó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zivatarfelhőben </a:t>
            </a:r>
            <a:r>
              <a:rPr sz="2000" spc="-5" dirty="0">
                <a:latin typeface="Calibri"/>
                <a:cs typeface="Calibri"/>
              </a:rPr>
              <a:t>kialakuló </a:t>
            </a:r>
            <a:r>
              <a:rPr sz="2000" spc="-10" dirty="0">
                <a:latin typeface="Calibri"/>
                <a:cs typeface="Calibri"/>
              </a:rPr>
              <a:t>elektromos </a:t>
            </a:r>
            <a:r>
              <a:rPr sz="2000" spc="-5" dirty="0">
                <a:latin typeface="Calibri"/>
                <a:cs typeface="Calibri"/>
              </a:rPr>
              <a:t>jelenséget, vagyis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villámlást jelöli,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5" dirty="0">
                <a:latin typeface="Calibri"/>
                <a:cs typeface="Calibri"/>
              </a:rPr>
              <a:t>ezzel </a:t>
            </a:r>
            <a:r>
              <a:rPr sz="2000" spc="-5" dirty="0">
                <a:latin typeface="Calibri"/>
                <a:cs typeface="Calibri"/>
              </a:rPr>
              <a:t>együtt </a:t>
            </a:r>
            <a:r>
              <a:rPr sz="2000" spc="-15" dirty="0">
                <a:latin typeface="Calibri"/>
                <a:cs typeface="Calibri"/>
              </a:rPr>
              <a:t>járó </a:t>
            </a:r>
            <a:r>
              <a:rPr sz="2000" spc="-10" dirty="0">
                <a:latin typeface="Calibri"/>
                <a:cs typeface="Calibri"/>
              </a:rPr>
              <a:t>mennydörgéssel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együtt.</a:t>
            </a:r>
            <a:endParaRPr sz="2000">
              <a:latin typeface="Calibri"/>
              <a:cs typeface="Calibri"/>
            </a:endParaRPr>
          </a:p>
          <a:p>
            <a:pPr marL="12700" marR="40259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zivatarfelhő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záporesőt </a:t>
            </a:r>
            <a:r>
              <a:rPr sz="2000" spc="-30" dirty="0">
                <a:latin typeface="Calibri"/>
                <a:cs typeface="Calibri"/>
              </a:rPr>
              <a:t>okozó </a:t>
            </a:r>
            <a:r>
              <a:rPr sz="2000" spc="-15" dirty="0">
                <a:latin typeface="Calibri"/>
                <a:cs typeface="Calibri"/>
              </a:rPr>
              <a:t>felhő </a:t>
            </a:r>
            <a:r>
              <a:rPr sz="2000" spc="-10" dirty="0">
                <a:latin typeface="Calibri"/>
                <a:cs typeface="Calibri"/>
              </a:rPr>
              <a:t>továbbfejlődése során alakul </a:t>
            </a:r>
            <a:r>
              <a:rPr sz="2000" dirty="0">
                <a:latin typeface="Calibri"/>
                <a:cs typeface="Calibri"/>
              </a:rPr>
              <a:t>ki.  </a:t>
            </a:r>
            <a:r>
              <a:rPr sz="2000" spc="-5" dirty="0">
                <a:latin typeface="Calibri"/>
                <a:cs typeface="Calibri"/>
              </a:rPr>
              <a:t>Ha </a:t>
            </a:r>
            <a:r>
              <a:rPr sz="2000" spc="-10" dirty="0">
                <a:latin typeface="Calibri"/>
                <a:cs typeface="Calibri"/>
              </a:rPr>
              <a:t>tehát </a:t>
            </a:r>
            <a:r>
              <a:rPr sz="2000" dirty="0">
                <a:latin typeface="Calibri"/>
                <a:cs typeface="Calibri"/>
              </a:rPr>
              <a:t>egy </a:t>
            </a:r>
            <a:r>
              <a:rPr sz="2000" spc="-10" dirty="0">
                <a:latin typeface="Calibri"/>
                <a:cs typeface="Calibri"/>
              </a:rPr>
              <a:t>záporeső folyamán megdördül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5" dirty="0">
                <a:latin typeface="Calibri"/>
                <a:cs typeface="Calibri"/>
              </a:rPr>
              <a:t>ég, </a:t>
            </a:r>
            <a:r>
              <a:rPr sz="2000" spc="-20" dirty="0">
                <a:latin typeface="Calibri"/>
                <a:cs typeface="Calibri"/>
              </a:rPr>
              <a:t>akkor </a:t>
            </a:r>
            <a:r>
              <a:rPr sz="2000" spc="-10" dirty="0">
                <a:latin typeface="Calibri"/>
                <a:cs typeface="Calibri"/>
              </a:rPr>
              <a:t>biztosan  </a:t>
            </a:r>
            <a:r>
              <a:rPr sz="2000" spc="-15" dirty="0">
                <a:latin typeface="Calibri"/>
                <a:cs typeface="Calibri"/>
              </a:rPr>
              <a:t>zivatarról</a:t>
            </a:r>
            <a:r>
              <a:rPr sz="2000" spc="-10" dirty="0">
                <a:latin typeface="Calibri"/>
                <a:cs typeface="Calibri"/>
              </a:rPr>
              <a:t> beszélünk.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201929"/>
            <a:ext cx="163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</a:rPr>
              <a:t>Mi </a:t>
            </a:r>
            <a:r>
              <a:rPr sz="2400" dirty="0">
                <a:solidFill>
                  <a:srgbClr val="1F487C"/>
                </a:solidFill>
              </a:rPr>
              <a:t>a</a:t>
            </a:r>
            <a:r>
              <a:rPr sz="2400" spc="-90" dirty="0">
                <a:solidFill>
                  <a:srgbClr val="1F487C"/>
                </a:solidFill>
              </a:rPr>
              <a:t> </a:t>
            </a:r>
            <a:r>
              <a:rPr sz="2400" spc="-15" dirty="0">
                <a:solidFill>
                  <a:srgbClr val="1F487C"/>
                </a:solidFill>
              </a:rPr>
              <a:t>zivatar?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06576" y="3950030"/>
            <a:ext cx="32162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Zivatar </a:t>
            </a:r>
            <a:r>
              <a:rPr sz="2000" spc="-5" dirty="0">
                <a:latin typeface="Calibri"/>
                <a:cs typeface="Calibri"/>
              </a:rPr>
              <a:t>idején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csapadék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intenzitása </a:t>
            </a:r>
            <a:r>
              <a:rPr sz="2000" spc="-5" dirty="0">
                <a:latin typeface="Calibri"/>
                <a:cs typeface="Calibri"/>
              </a:rPr>
              <a:t>nagyon </a:t>
            </a:r>
            <a:r>
              <a:rPr sz="2000" dirty="0">
                <a:latin typeface="Calibri"/>
                <a:cs typeface="Calibri"/>
              </a:rPr>
              <a:t>nagy </a:t>
            </a:r>
            <a:r>
              <a:rPr sz="2000" spc="-5" dirty="0">
                <a:latin typeface="Calibri"/>
                <a:cs typeface="Calibri"/>
              </a:rPr>
              <a:t>lehet  </a:t>
            </a:r>
            <a:r>
              <a:rPr sz="2000" spc="-10" dirty="0">
                <a:latin typeface="Calibri"/>
                <a:cs typeface="Calibri"/>
              </a:rPr>
              <a:t>(felhőszakadás), viharos széllel, 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10" dirty="0">
                <a:latin typeface="Calibri"/>
                <a:cs typeface="Calibri"/>
              </a:rPr>
              <a:t>akár jégesővel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járhat.</a:t>
            </a:r>
            <a:endParaRPr sz="2000">
              <a:latin typeface="Calibri"/>
              <a:cs typeface="Calibri"/>
            </a:endParaRPr>
          </a:p>
          <a:p>
            <a:pPr marL="12700" marR="74485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Ezek </a:t>
            </a:r>
            <a:r>
              <a:rPr sz="2000" spc="-10" dirty="0">
                <a:latin typeface="Calibri"/>
                <a:cs typeface="Calibri"/>
              </a:rPr>
              <a:t>azonban </a:t>
            </a:r>
            <a:r>
              <a:rPr sz="2000" spc="-5" dirty="0">
                <a:latin typeface="Calibri"/>
                <a:cs typeface="Calibri"/>
              </a:rPr>
              <a:t>nem  </a:t>
            </a:r>
            <a:r>
              <a:rPr sz="2000" spc="-10" dirty="0">
                <a:latin typeface="Calibri"/>
                <a:cs typeface="Calibri"/>
              </a:rPr>
              <a:t>szükségszerű velejárói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0" dirty="0">
                <a:latin typeface="Calibri"/>
                <a:cs typeface="Calibri"/>
              </a:rPr>
              <a:t>zivatarnak.</a:t>
            </a:r>
            <a:endParaRPr sz="2000">
              <a:latin typeface="Calibri"/>
              <a:cs typeface="Calibri"/>
            </a:endParaRPr>
          </a:p>
          <a:p>
            <a:pPr marL="12700" marR="6546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lényeg: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villámlás </a:t>
            </a:r>
            <a:r>
              <a:rPr sz="2000" dirty="0">
                <a:latin typeface="Calibri"/>
                <a:cs typeface="Calibri"/>
              </a:rPr>
              <a:t>és a  </a:t>
            </a:r>
            <a:r>
              <a:rPr sz="2000" spc="-10" dirty="0">
                <a:latin typeface="Calibri"/>
                <a:cs typeface="Calibri"/>
              </a:rPr>
              <a:t>mennydörgés.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4534" y="6335979"/>
            <a:ext cx="26346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  <a:hlinkClick r:id="rId2"/>
              </a:rPr>
              <a:t>http://www.youtube.com/watch?v=l12wVw9Hns4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3852" y="3737571"/>
            <a:ext cx="4572000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9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772" y="294668"/>
            <a:ext cx="5640489" cy="48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23266"/>
            <a:ext cx="5687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Légköri</a:t>
            </a:r>
            <a:r>
              <a:rPr sz="4000" spc="-25" dirty="0"/>
              <a:t> </a:t>
            </a:r>
            <a:r>
              <a:rPr sz="4000" spc="-15" dirty="0"/>
              <a:t>nedvességtartalom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07542" y="880313"/>
            <a:ext cx="6805295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légkörben </a:t>
            </a:r>
            <a:r>
              <a:rPr sz="2200" spc="-5" dirty="0">
                <a:latin typeface="Calibri"/>
                <a:cs typeface="Calibri"/>
              </a:rPr>
              <a:t>a víz </a:t>
            </a:r>
            <a:r>
              <a:rPr sz="2200" spc="-10" dirty="0">
                <a:latin typeface="Calibri"/>
                <a:cs typeface="Calibri"/>
              </a:rPr>
              <a:t>légnemű, </a:t>
            </a:r>
            <a:r>
              <a:rPr sz="2200" spc="-25" dirty="0">
                <a:latin typeface="Calibri"/>
                <a:cs typeface="Calibri"/>
              </a:rPr>
              <a:t>folyékony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0" dirty="0">
                <a:latin typeface="Calibri"/>
                <a:cs typeface="Calibri"/>
              </a:rPr>
              <a:t>szilárd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állapotban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egyaránt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előfordul.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" y="4183760"/>
            <a:ext cx="7747000" cy="20859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79400" marR="620395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Calibri"/>
                <a:cs typeface="Calibri"/>
              </a:rPr>
              <a:t>Azt is tudjuk, hogy a </a:t>
            </a:r>
            <a:r>
              <a:rPr sz="2200" spc="-15" dirty="0">
                <a:latin typeface="Calibri"/>
                <a:cs typeface="Calibri"/>
              </a:rPr>
              <a:t>vízgőz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felszíni vizek </a:t>
            </a:r>
            <a:r>
              <a:rPr sz="2200" spc="-10" dirty="0">
                <a:latin typeface="Calibri"/>
                <a:cs typeface="Calibri"/>
              </a:rPr>
              <a:t>párolgása, illetve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20" dirty="0">
                <a:latin typeface="Calibri"/>
                <a:cs typeface="Calibri"/>
              </a:rPr>
              <a:t>növények </a:t>
            </a:r>
            <a:r>
              <a:rPr sz="2200" spc="-15" dirty="0">
                <a:latin typeface="Calibri"/>
                <a:cs typeface="Calibri"/>
              </a:rPr>
              <a:t>párologtatása </a:t>
            </a:r>
            <a:r>
              <a:rPr sz="2200" spc="-25" dirty="0">
                <a:latin typeface="Calibri"/>
                <a:cs typeface="Calibri"/>
              </a:rPr>
              <a:t>következtében </a:t>
            </a:r>
            <a:r>
              <a:rPr sz="2200" spc="-5" dirty="0">
                <a:latin typeface="Calibri"/>
                <a:cs typeface="Calibri"/>
              </a:rPr>
              <a:t>jut a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légkörbe.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279400" marR="43180" indent="-228600">
              <a:lnSpc>
                <a:spcPts val="2380"/>
              </a:lnSpc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légkörben </a:t>
            </a:r>
            <a:r>
              <a:rPr sz="2200" spc="-10" dirty="0">
                <a:latin typeface="Calibri"/>
                <a:cs typeface="Calibri"/>
              </a:rPr>
              <a:t>lévő </a:t>
            </a:r>
            <a:r>
              <a:rPr sz="2200" spc="-15" dirty="0">
                <a:latin typeface="Calibri"/>
                <a:cs typeface="Calibri"/>
              </a:rPr>
              <a:t>vízgőz </a:t>
            </a:r>
            <a:r>
              <a:rPr sz="2200" spc="-10" dirty="0">
                <a:latin typeface="Calibri"/>
                <a:cs typeface="Calibri"/>
              </a:rPr>
              <a:t>mennyiségét </a:t>
            </a:r>
            <a:r>
              <a:rPr sz="2200" spc="-15" dirty="0">
                <a:latin typeface="Calibri"/>
                <a:cs typeface="Calibri"/>
              </a:rPr>
              <a:t>kifejezhetjük </a:t>
            </a:r>
            <a:r>
              <a:rPr sz="2200" spc="-45" dirty="0">
                <a:latin typeface="Calibri"/>
                <a:cs typeface="Calibri"/>
              </a:rPr>
              <a:t>úgy,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hány  gramm vízgőz van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egy </a:t>
            </a:r>
            <a:r>
              <a:rPr sz="2200" b="1" spc="5" dirty="0">
                <a:solidFill>
                  <a:srgbClr val="44536A"/>
                </a:solidFill>
                <a:latin typeface="Calibri"/>
                <a:cs typeface="Calibri"/>
              </a:rPr>
              <a:t>m</a:t>
            </a:r>
            <a:r>
              <a:rPr sz="2175" b="1" spc="7" baseline="24904" dirty="0">
                <a:solidFill>
                  <a:srgbClr val="44536A"/>
                </a:solidFill>
                <a:latin typeface="Calibri"/>
                <a:cs typeface="Calibri"/>
              </a:rPr>
              <a:t>3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levegőben</a:t>
            </a:r>
            <a:r>
              <a:rPr sz="2200" b="1" spc="-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(g/m</a:t>
            </a:r>
            <a:r>
              <a:rPr sz="2175" spc="7" baseline="24904" dirty="0">
                <a:latin typeface="Calibri"/>
                <a:cs typeface="Calibri"/>
              </a:rPr>
              <a:t>3</a:t>
            </a:r>
            <a:r>
              <a:rPr sz="2200" spc="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Calibri"/>
                <a:cs typeface="Calibri"/>
              </a:rPr>
              <a:t>Ez a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tényleges </a:t>
            </a:r>
            <a:r>
              <a:rPr sz="2200" spc="-15" dirty="0">
                <a:latin typeface="Calibri"/>
                <a:cs typeface="Calibri"/>
              </a:rPr>
              <a:t>(vagy abszolút)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vízgőztartalom.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684" y="3804920"/>
            <a:ext cx="265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3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3"/>
              </a:rPr>
              <a:t>w.youtube.com/watch?v=CFJdHOw3vRI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436" y="1829942"/>
            <a:ext cx="2531618" cy="1793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1895" y="3764026"/>
            <a:ext cx="2635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5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5"/>
              </a:rPr>
              <a:t>w.youtube.com/watch?v=Y9Ua2-bpb1s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6865" y="3764026"/>
            <a:ext cx="2631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</a:t>
            </a:r>
            <a:r>
              <a:rPr sz="1000" spc="-5" dirty="0">
                <a:latin typeface="Calibri"/>
                <a:cs typeface="Calibri"/>
                <a:hlinkClick r:id="rId6"/>
              </a:rPr>
              <a:t>//w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6"/>
              </a:rPr>
              <a:t>w.youtube.com/watch?v=tB-kWy3nPsk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34532" y="1829942"/>
            <a:ext cx="2795650" cy="1774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4972" y="1829942"/>
            <a:ext cx="2623566" cy="1793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1183893"/>
            <a:ext cx="7853680" cy="42170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ez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érték </a:t>
            </a:r>
            <a:r>
              <a:rPr sz="2200" spc="-20" dirty="0">
                <a:latin typeface="Calibri"/>
                <a:cs typeface="Calibri"/>
              </a:rPr>
              <a:t>keveset </a:t>
            </a:r>
            <a:r>
              <a:rPr sz="2200" spc="-5" dirty="0">
                <a:latin typeface="Calibri"/>
                <a:cs typeface="Calibri"/>
              </a:rPr>
              <a:t>árul el 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10" dirty="0">
                <a:latin typeface="Calibri"/>
                <a:cs typeface="Calibri"/>
              </a:rPr>
              <a:t>valódi nedvességtartalmáról,  mivel </a:t>
            </a:r>
            <a:r>
              <a:rPr sz="2200" spc="-5" dirty="0">
                <a:latin typeface="Calibri"/>
                <a:cs typeface="Calibri"/>
              </a:rPr>
              <a:t>minél </a:t>
            </a:r>
            <a:r>
              <a:rPr sz="2200" spc="-10" dirty="0">
                <a:latin typeface="Calibri"/>
                <a:cs typeface="Calibri"/>
              </a:rPr>
              <a:t>magasabb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hőmérséklete, </a:t>
            </a:r>
            <a:r>
              <a:rPr sz="2200" spc="-5" dirty="0">
                <a:latin typeface="Calibri"/>
                <a:cs typeface="Calibri"/>
              </a:rPr>
              <a:t>annál </a:t>
            </a:r>
            <a:r>
              <a:rPr sz="2200" spc="-15" dirty="0">
                <a:latin typeface="Calibri"/>
                <a:cs typeface="Calibri"/>
              </a:rPr>
              <a:t>több vízgőzt  </a:t>
            </a:r>
            <a:r>
              <a:rPr sz="2200" spc="-10" dirty="0">
                <a:latin typeface="Calibri"/>
                <a:cs typeface="Calibri"/>
              </a:rPr>
              <a:t>tartalmazhat.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405130" indent="-228600">
              <a:lnSpc>
                <a:spcPts val="238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Azt a </a:t>
            </a:r>
            <a:r>
              <a:rPr sz="2200" spc="-15" dirty="0">
                <a:latin typeface="Calibri"/>
                <a:cs typeface="Calibri"/>
              </a:rPr>
              <a:t>hőmérsékletet, </a:t>
            </a:r>
            <a:r>
              <a:rPr sz="2200" spc="-10" dirty="0">
                <a:latin typeface="Calibri"/>
                <a:cs typeface="Calibri"/>
              </a:rPr>
              <a:t>amelyen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telítetté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válik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15" dirty="0">
                <a:latin typeface="Calibri"/>
                <a:cs typeface="Calibri"/>
              </a:rPr>
              <a:t>azaz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több  vízgőzt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nem tud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befogadni,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harmatpontnak</a:t>
            </a:r>
            <a:r>
              <a:rPr sz="2200" b="1" spc="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nevezzük.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41300" marR="149225" indent="-228600">
              <a:lnSpc>
                <a:spcPts val="238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Azt, hogy egy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bizonyos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hőmérsékletű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levegőben lévő vízgőz hány  százaléka </a:t>
            </a:r>
            <a:r>
              <a:rPr sz="2200" b="1" spc="-5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adott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hőmérsékleten </a:t>
            </a:r>
            <a:r>
              <a:rPr sz="2200" b="1" spc="-20" dirty="0">
                <a:solidFill>
                  <a:srgbClr val="44536A"/>
                </a:solidFill>
                <a:latin typeface="Calibri"/>
                <a:cs typeface="Calibri"/>
              </a:rPr>
              <a:t>befogadható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vízgőznek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azt a </a:t>
            </a:r>
            <a:r>
              <a:rPr sz="22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4536A"/>
                </a:solidFill>
                <a:latin typeface="Calibri"/>
                <a:cs typeface="Calibri"/>
              </a:rPr>
              <a:t>viszonylagos </a:t>
            </a:r>
            <a:r>
              <a:rPr sz="2200" b="1" spc="-10" dirty="0">
                <a:solidFill>
                  <a:srgbClr val="44536A"/>
                </a:solidFill>
                <a:latin typeface="Calibri"/>
                <a:cs typeface="Calibri"/>
              </a:rPr>
              <a:t>vízgőztartalom</a:t>
            </a:r>
            <a:r>
              <a:rPr sz="2200" spc="-10" dirty="0">
                <a:latin typeface="Calibri"/>
                <a:cs typeface="Calibri"/>
              </a:rPr>
              <a:t>mal </a:t>
            </a:r>
            <a:r>
              <a:rPr sz="2200" spc="-15" dirty="0">
                <a:latin typeface="Calibri"/>
                <a:cs typeface="Calibri"/>
              </a:rPr>
              <a:t>fejezhetjük </a:t>
            </a:r>
            <a:r>
              <a:rPr sz="2200" spc="-5" dirty="0">
                <a:latin typeface="Calibri"/>
                <a:cs typeface="Calibri"/>
              </a:rPr>
              <a:t>ki. </a:t>
            </a:r>
            <a:r>
              <a:rPr sz="2200" spc="-10" dirty="0">
                <a:latin typeface="Calibri"/>
                <a:cs typeface="Calibri"/>
              </a:rPr>
              <a:t>(relatív  </a:t>
            </a:r>
            <a:r>
              <a:rPr sz="2200" spc="-15" dirty="0">
                <a:latin typeface="Calibri"/>
                <a:cs typeface="Calibri"/>
              </a:rPr>
              <a:t>páratartalomnak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nevezik!)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1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Hogy 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10" dirty="0">
                <a:latin typeface="Calibri"/>
                <a:cs typeface="Calibri"/>
              </a:rPr>
              <a:t>adott </a:t>
            </a:r>
            <a:r>
              <a:rPr sz="2200" spc="-15" dirty="0">
                <a:latin typeface="Calibri"/>
                <a:cs typeface="Calibri"/>
              </a:rPr>
              <a:t>hőmérsékleten </a:t>
            </a:r>
            <a:r>
              <a:rPr sz="2200" spc="-10" dirty="0">
                <a:latin typeface="Calibri"/>
                <a:cs typeface="Calibri"/>
              </a:rPr>
              <a:t>maximum </a:t>
            </a:r>
            <a:r>
              <a:rPr sz="2200" spc="-15" dirty="0">
                <a:latin typeface="Calibri"/>
                <a:cs typeface="Calibri"/>
              </a:rPr>
              <a:t>mennyi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vízgőzt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tartalmazhat, </a:t>
            </a:r>
            <a:r>
              <a:rPr sz="2200" spc="-5" dirty="0">
                <a:latin typeface="Calibri"/>
                <a:cs typeface="Calibri"/>
              </a:rPr>
              <a:t>az a </a:t>
            </a:r>
            <a:r>
              <a:rPr sz="2200" spc="-15" dirty="0">
                <a:latin typeface="Calibri"/>
                <a:cs typeface="Calibri"/>
              </a:rPr>
              <a:t>telítettségi </a:t>
            </a:r>
            <a:r>
              <a:rPr sz="2200" spc="-10" dirty="0">
                <a:latin typeface="Calibri"/>
                <a:cs typeface="Calibri"/>
              </a:rPr>
              <a:t>görbéről </a:t>
            </a:r>
            <a:r>
              <a:rPr sz="2200" spc="-15" dirty="0">
                <a:latin typeface="Calibri"/>
                <a:cs typeface="Calibri"/>
              </a:rPr>
              <a:t>olvasható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" y="196595"/>
            <a:ext cx="6326123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314401"/>
            <a:ext cx="5687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Légköri</a:t>
            </a:r>
            <a:r>
              <a:rPr sz="4000" spc="-25" dirty="0"/>
              <a:t> </a:t>
            </a:r>
            <a:r>
              <a:rPr sz="4000" spc="-15" dirty="0"/>
              <a:t>nedvességtartalom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662" y="1957095"/>
            <a:ext cx="5276088" cy="4361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0077" y="302768"/>
            <a:ext cx="7452359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grafikonon </a:t>
            </a:r>
            <a:r>
              <a:rPr sz="2000" dirty="0">
                <a:latin typeface="Calibri"/>
                <a:cs typeface="Calibri"/>
              </a:rPr>
              <a:t>azt </a:t>
            </a:r>
            <a:r>
              <a:rPr sz="2000" spc="-5" dirty="0">
                <a:latin typeface="Calibri"/>
                <a:cs typeface="Calibri"/>
              </a:rPr>
              <a:t>láthatjuk, hogy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5" dirty="0">
                <a:latin typeface="Calibri"/>
                <a:cs typeface="Calibri"/>
              </a:rPr>
              <a:t>abszolút </a:t>
            </a:r>
            <a:r>
              <a:rPr sz="2000" spc="-5" dirty="0">
                <a:latin typeface="Calibri"/>
                <a:cs typeface="Calibri"/>
              </a:rPr>
              <a:t>nedvesség hogyan </a:t>
            </a:r>
            <a:r>
              <a:rPr sz="2000" spc="5" dirty="0">
                <a:latin typeface="Calibri"/>
                <a:cs typeface="Calibri"/>
              </a:rPr>
              <a:t>függ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hőmérséklettől különböző relatív </a:t>
            </a:r>
            <a:r>
              <a:rPr sz="2000" spc="-5" dirty="0">
                <a:latin typeface="Calibri"/>
                <a:cs typeface="Calibri"/>
              </a:rPr>
              <a:t>nedvességi </a:t>
            </a:r>
            <a:r>
              <a:rPr sz="2000" spc="-15" dirty="0">
                <a:latin typeface="Calibri"/>
                <a:cs typeface="Calibri"/>
              </a:rPr>
              <a:t>értékek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mellett.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Az f = 100% </a:t>
            </a:r>
            <a:r>
              <a:rPr sz="2000" spc="-10" dirty="0">
                <a:latin typeface="Calibri"/>
                <a:cs typeface="Calibri"/>
              </a:rPr>
              <a:t>relatív </a:t>
            </a:r>
            <a:r>
              <a:rPr sz="2000" spc="-5" dirty="0">
                <a:latin typeface="Calibri"/>
                <a:cs typeface="Calibri"/>
              </a:rPr>
              <a:t>nedvességhez </a:t>
            </a:r>
            <a:r>
              <a:rPr sz="2000" spc="-20" dirty="0">
                <a:latin typeface="Calibri"/>
                <a:cs typeface="Calibri"/>
              </a:rPr>
              <a:t>tartozó </a:t>
            </a:r>
            <a:r>
              <a:rPr sz="2000" spc="-5" dirty="0">
                <a:latin typeface="Calibri"/>
                <a:cs typeface="Calibri"/>
              </a:rPr>
              <a:t>görbe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telítettségi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görbe.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5926" y="3503421"/>
            <a:ext cx="24676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kék </a:t>
            </a:r>
            <a:r>
              <a:rPr sz="2000" spc="-10" dirty="0">
                <a:latin typeface="Calibri"/>
                <a:cs typeface="Calibri"/>
              </a:rPr>
              <a:t>telítettségi </a:t>
            </a:r>
            <a:r>
              <a:rPr sz="2000" spc="-5" dirty="0">
                <a:latin typeface="Calibri"/>
                <a:cs typeface="Calibri"/>
              </a:rPr>
              <a:t>görbe  mutatja, hogy </a:t>
            </a:r>
            <a:r>
              <a:rPr sz="2000" spc="-10" dirty="0">
                <a:latin typeface="Calibri"/>
                <a:cs typeface="Calibri"/>
              </a:rPr>
              <a:t>mennyi  vízgőzt képes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befogadni 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adott  </a:t>
            </a:r>
            <a:r>
              <a:rPr sz="2000" spc="-10" dirty="0">
                <a:latin typeface="Calibri"/>
                <a:cs typeface="Calibri"/>
              </a:rPr>
              <a:t>hőmérsékleten.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7944" y="2621356"/>
            <a:ext cx="19037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0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°C-on például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telítési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abszolút 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nedvesség 4,8</a:t>
            </a:r>
            <a:r>
              <a:rPr sz="18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g/m</a:t>
            </a:r>
            <a:r>
              <a:rPr sz="1800" spc="22" baseline="25462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1600" y="5086350"/>
            <a:ext cx="2633980" cy="571500"/>
            <a:chOff x="1371600" y="5086350"/>
            <a:chExt cx="2633980" cy="571500"/>
          </a:xfrm>
        </p:grpSpPr>
        <p:sp>
          <p:nvSpPr>
            <p:cNvPr id="7" name="object 7"/>
            <p:cNvSpPr/>
            <p:nvPr/>
          </p:nvSpPr>
          <p:spPr>
            <a:xfrm>
              <a:off x="3557651" y="56340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25" y="5367400"/>
              <a:ext cx="2176780" cy="281305"/>
            </a:xfrm>
            <a:custGeom>
              <a:avLst/>
              <a:gdLst/>
              <a:ahLst/>
              <a:cxnLst/>
              <a:rect l="l" t="t" r="r" b="b"/>
              <a:pathLst>
                <a:path w="2176779" h="281304">
                  <a:moveTo>
                    <a:pt x="2176526" y="280924"/>
                  </a:moveTo>
                  <a:lnTo>
                    <a:pt x="2171700" y="0"/>
                  </a:lnTo>
                </a:path>
                <a:path w="2176779" h="281304">
                  <a:moveTo>
                    <a:pt x="216700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125" y="5095875"/>
              <a:ext cx="2614930" cy="552450"/>
            </a:xfrm>
            <a:custGeom>
              <a:avLst/>
              <a:gdLst/>
              <a:ahLst/>
              <a:cxnLst/>
              <a:rect l="l" t="t" r="r" b="b"/>
              <a:pathLst>
                <a:path w="2614929" h="552450">
                  <a:moveTo>
                    <a:pt x="2614676" y="552450"/>
                  </a:moveTo>
                  <a:lnTo>
                    <a:pt x="2609850" y="0"/>
                  </a:lnTo>
                </a:path>
                <a:path w="2614929" h="552450">
                  <a:moveTo>
                    <a:pt x="2609850" y="0"/>
                  </a:moveTo>
                  <a:lnTo>
                    <a:pt x="0" y="9525"/>
                  </a:lnTo>
                </a:path>
              </a:pathLst>
            </a:custGeom>
            <a:ln w="1905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75533" y="3910710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10 </a:t>
            </a:r>
            <a:r>
              <a:rPr sz="1800" baseline="25462" dirty="0">
                <a:solidFill>
                  <a:srgbClr val="C55A11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C55A11"/>
                </a:solidFill>
                <a:latin typeface="Calibri"/>
                <a:cs typeface="Calibri"/>
              </a:rPr>
              <a:t>C </a:t>
            </a:r>
            <a:r>
              <a:rPr sz="1800" spc="-5" dirty="0">
                <a:solidFill>
                  <a:srgbClr val="C55A11"/>
                </a:solidFill>
                <a:latin typeface="Calibri"/>
                <a:cs typeface="Calibri"/>
              </a:rPr>
              <a:t>–on 9,4</a:t>
            </a:r>
            <a:r>
              <a:rPr sz="1800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C55A11"/>
                </a:solidFill>
                <a:latin typeface="Calibri"/>
                <a:cs typeface="Calibri"/>
              </a:rPr>
              <a:t>g/m</a:t>
            </a:r>
            <a:r>
              <a:rPr sz="1800" spc="15" baseline="25462" dirty="0">
                <a:solidFill>
                  <a:srgbClr val="C55A11"/>
                </a:solidFill>
                <a:latin typeface="Calibri"/>
                <a:cs typeface="Calibri"/>
              </a:rPr>
              <a:t>3</a:t>
            </a:r>
            <a:r>
              <a:rPr sz="1800" spc="10" dirty="0">
                <a:solidFill>
                  <a:srgbClr val="C55A1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87676" y="3522345"/>
            <a:ext cx="1942464" cy="1845310"/>
            <a:chOff x="1987676" y="3522345"/>
            <a:chExt cx="1942464" cy="1845310"/>
          </a:xfrm>
        </p:grpSpPr>
        <p:sp>
          <p:nvSpPr>
            <p:cNvPr id="12" name="object 12"/>
            <p:cNvSpPr/>
            <p:nvPr/>
          </p:nvSpPr>
          <p:spPr>
            <a:xfrm>
              <a:off x="1987676" y="3522345"/>
              <a:ext cx="1560830" cy="1845310"/>
            </a:xfrm>
            <a:custGeom>
              <a:avLst/>
              <a:gdLst/>
              <a:ahLst/>
              <a:cxnLst/>
              <a:rect l="l" t="t" r="r" b="b"/>
              <a:pathLst>
                <a:path w="1560829" h="1845310">
                  <a:moveTo>
                    <a:pt x="1506380" y="1790876"/>
                  </a:moveTo>
                  <a:lnTo>
                    <a:pt x="1482089" y="1811401"/>
                  </a:lnTo>
                  <a:lnTo>
                    <a:pt x="1560449" y="1844928"/>
                  </a:lnTo>
                  <a:lnTo>
                    <a:pt x="1549623" y="1800605"/>
                  </a:lnTo>
                  <a:lnTo>
                    <a:pt x="1514602" y="1800605"/>
                  </a:lnTo>
                  <a:lnTo>
                    <a:pt x="1506380" y="1790876"/>
                  </a:lnTo>
                  <a:close/>
                </a:path>
                <a:path w="1560829" h="1845310">
                  <a:moveTo>
                    <a:pt x="1516081" y="1782678"/>
                  </a:moveTo>
                  <a:lnTo>
                    <a:pt x="1506380" y="1790876"/>
                  </a:lnTo>
                  <a:lnTo>
                    <a:pt x="1514602" y="1800605"/>
                  </a:lnTo>
                  <a:lnTo>
                    <a:pt x="1524253" y="1792351"/>
                  </a:lnTo>
                  <a:lnTo>
                    <a:pt x="1516081" y="1782678"/>
                  </a:lnTo>
                  <a:close/>
                </a:path>
                <a:path w="1560829" h="1845310">
                  <a:moveTo>
                    <a:pt x="1540256" y="1762252"/>
                  </a:moveTo>
                  <a:lnTo>
                    <a:pt x="1516081" y="1782678"/>
                  </a:lnTo>
                  <a:lnTo>
                    <a:pt x="1524253" y="1792351"/>
                  </a:lnTo>
                  <a:lnTo>
                    <a:pt x="1514602" y="1800605"/>
                  </a:lnTo>
                  <a:lnTo>
                    <a:pt x="1549623" y="1800605"/>
                  </a:lnTo>
                  <a:lnTo>
                    <a:pt x="1540256" y="1762252"/>
                  </a:lnTo>
                  <a:close/>
                </a:path>
                <a:path w="1560829" h="1845310">
                  <a:moveTo>
                    <a:pt x="9779" y="0"/>
                  </a:moveTo>
                  <a:lnTo>
                    <a:pt x="0" y="8254"/>
                  </a:lnTo>
                  <a:lnTo>
                    <a:pt x="1506380" y="1790876"/>
                  </a:lnTo>
                  <a:lnTo>
                    <a:pt x="1516081" y="1782678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9522" y="4212463"/>
              <a:ext cx="381000" cy="768985"/>
            </a:xfrm>
            <a:custGeom>
              <a:avLst/>
              <a:gdLst/>
              <a:ahLst/>
              <a:cxnLst/>
              <a:rect l="l" t="t" r="r" b="b"/>
              <a:pathLst>
                <a:path w="381000" h="768985">
                  <a:moveTo>
                    <a:pt x="340529" y="703267"/>
                  </a:moveTo>
                  <a:lnTo>
                    <a:pt x="312038" y="717169"/>
                  </a:lnTo>
                  <a:lnTo>
                    <a:pt x="379602" y="768985"/>
                  </a:lnTo>
                  <a:lnTo>
                    <a:pt x="380170" y="714629"/>
                  </a:lnTo>
                  <a:lnTo>
                    <a:pt x="346075" y="714629"/>
                  </a:lnTo>
                  <a:lnTo>
                    <a:pt x="340529" y="703267"/>
                  </a:lnTo>
                  <a:close/>
                </a:path>
                <a:path w="381000" h="768985">
                  <a:moveTo>
                    <a:pt x="351914" y="697712"/>
                  </a:moveTo>
                  <a:lnTo>
                    <a:pt x="340529" y="703267"/>
                  </a:lnTo>
                  <a:lnTo>
                    <a:pt x="346075" y="714629"/>
                  </a:lnTo>
                  <a:lnTo>
                    <a:pt x="357504" y="709168"/>
                  </a:lnTo>
                  <a:lnTo>
                    <a:pt x="351914" y="697712"/>
                  </a:lnTo>
                  <a:close/>
                </a:path>
                <a:path w="381000" h="768985">
                  <a:moveTo>
                    <a:pt x="380491" y="683768"/>
                  </a:moveTo>
                  <a:lnTo>
                    <a:pt x="351914" y="697712"/>
                  </a:lnTo>
                  <a:lnTo>
                    <a:pt x="357504" y="709168"/>
                  </a:lnTo>
                  <a:lnTo>
                    <a:pt x="346075" y="714629"/>
                  </a:lnTo>
                  <a:lnTo>
                    <a:pt x="380170" y="714629"/>
                  </a:lnTo>
                  <a:lnTo>
                    <a:pt x="380491" y="683768"/>
                  </a:lnTo>
                  <a:close/>
                </a:path>
                <a:path w="381000" h="768985">
                  <a:moveTo>
                    <a:pt x="11429" y="0"/>
                  </a:moveTo>
                  <a:lnTo>
                    <a:pt x="0" y="5587"/>
                  </a:lnTo>
                  <a:lnTo>
                    <a:pt x="340529" y="703267"/>
                  </a:lnTo>
                  <a:lnTo>
                    <a:pt x="351914" y="697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40866" y="6460032"/>
            <a:ext cx="4250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  <a:hlinkClick r:id="rId3"/>
              </a:rPr>
              <a:t>http://elte.prompt.hu/sites/default/files/tananyagok/meteorologia/ch03s03.html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164" y="317919"/>
            <a:ext cx="1225770" cy="325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2995" y="88392"/>
            <a:ext cx="664463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7964" y="88392"/>
            <a:ext cx="6527292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759" y="88392"/>
            <a:ext cx="630935" cy="659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2977" y="178688"/>
            <a:ext cx="73380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0" dirty="0"/>
              <a:t>felhő-és </a:t>
            </a:r>
            <a:r>
              <a:rPr spc="-15" dirty="0"/>
              <a:t>csapadékképződés </a:t>
            </a:r>
            <a:r>
              <a:rPr spc="-10" dirty="0"/>
              <a:t>fizikai</a:t>
            </a:r>
            <a:r>
              <a:rPr spc="-70" dirty="0"/>
              <a:t> </a:t>
            </a:r>
            <a:r>
              <a:rPr spc="-20" dirty="0"/>
              <a:t>háttere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076" y="850772"/>
            <a:ext cx="7900034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24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Tudjuk </a:t>
            </a:r>
            <a:r>
              <a:rPr sz="2000" spc="-45" dirty="0">
                <a:latin typeface="Calibri"/>
                <a:cs typeface="Calibri"/>
              </a:rPr>
              <a:t>már, </a:t>
            </a:r>
            <a:r>
              <a:rPr sz="2000" spc="-5" dirty="0">
                <a:latin typeface="Calibri"/>
                <a:cs typeface="Calibri"/>
              </a:rPr>
              <a:t>hogy ha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hőmérséklete csökken, </a:t>
            </a:r>
            <a:r>
              <a:rPr sz="2000" spc="-20" dirty="0">
                <a:latin typeface="Calibri"/>
                <a:cs typeface="Calibri"/>
              </a:rPr>
              <a:t>akkor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relatív  </a:t>
            </a:r>
            <a:r>
              <a:rPr sz="2000" spc="-5" dirty="0">
                <a:latin typeface="Calibri"/>
                <a:cs typeface="Calibri"/>
              </a:rPr>
              <a:t>nedvesség </a:t>
            </a:r>
            <a:r>
              <a:rPr sz="2000" spc="-15" dirty="0">
                <a:latin typeface="Calibri"/>
                <a:cs typeface="Calibri"/>
              </a:rPr>
              <a:t>növekedni fog. </a:t>
            </a:r>
            <a:r>
              <a:rPr sz="2000" spc="-5" dirty="0">
                <a:latin typeface="Calibri"/>
                <a:cs typeface="Calibri"/>
              </a:rPr>
              <a:t>Ha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hőmérséklet </a:t>
            </a:r>
            <a:r>
              <a:rPr sz="2000" spc="-5" dirty="0">
                <a:latin typeface="Calibri"/>
                <a:cs typeface="Calibri"/>
              </a:rPr>
              <a:t>csökkenés eléri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0" dirty="0">
                <a:latin typeface="Calibri"/>
                <a:cs typeface="Calibri"/>
              </a:rPr>
              <a:t>harmatpontot,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több vízgőzt </a:t>
            </a:r>
            <a:r>
              <a:rPr sz="2000" dirty="0">
                <a:latin typeface="Calibri"/>
                <a:cs typeface="Calibri"/>
              </a:rPr>
              <a:t>már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5" dirty="0">
                <a:latin typeface="Calibri"/>
                <a:cs typeface="Calibri"/>
              </a:rPr>
              <a:t>képes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befogadni.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Ha </a:t>
            </a:r>
            <a:r>
              <a:rPr sz="2000" spc="-5" dirty="0">
                <a:latin typeface="Calibri"/>
                <a:cs typeface="Calibri"/>
              </a:rPr>
              <a:t>pedig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harmatpont alá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csökken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hőmérséklet,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akkor</a:t>
            </a:r>
            <a:r>
              <a:rPr sz="2000" b="1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túltelítetté</a:t>
            </a:r>
            <a:endParaRPr sz="2000">
              <a:latin typeface="Calibri"/>
              <a:cs typeface="Calibri"/>
            </a:endParaRPr>
          </a:p>
          <a:p>
            <a:pPr marL="355600" marR="34290">
              <a:lnSpc>
                <a:spcPct val="100000"/>
              </a:lnSpc>
            </a:pP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válik.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vízgőz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kicsapódik</a:t>
            </a:r>
            <a:r>
              <a:rPr sz="2000" dirty="0">
                <a:latin typeface="Calibri"/>
                <a:cs typeface="Calibri"/>
              </a:rPr>
              <a:t>, a </a:t>
            </a:r>
            <a:r>
              <a:rPr sz="2000" spc="-5" dirty="0">
                <a:latin typeface="Calibri"/>
                <a:cs typeface="Calibri"/>
              </a:rPr>
              <a:t>víz </a:t>
            </a:r>
            <a:r>
              <a:rPr sz="2000" spc="-10" dirty="0">
                <a:latin typeface="Calibri"/>
                <a:cs typeface="Calibri"/>
              </a:rPr>
              <a:t>gáz </a:t>
            </a:r>
            <a:r>
              <a:rPr sz="2000" spc="-5" dirty="0">
                <a:latin typeface="Calibri"/>
                <a:cs typeface="Calibri"/>
              </a:rPr>
              <a:t>halmazállapotból </a:t>
            </a:r>
            <a:r>
              <a:rPr sz="2000" spc="-10" dirty="0">
                <a:latin typeface="Calibri"/>
                <a:cs typeface="Calibri"/>
              </a:rPr>
              <a:t>cseppfolyóssá válik.  </a:t>
            </a:r>
            <a:r>
              <a:rPr sz="2000" dirty="0">
                <a:latin typeface="Calibri"/>
                <a:cs typeface="Calibri"/>
              </a:rPr>
              <a:t>Ez a </a:t>
            </a:r>
            <a:r>
              <a:rPr sz="2000" spc="-15" dirty="0">
                <a:latin typeface="Calibri"/>
                <a:cs typeface="Calibri"/>
              </a:rPr>
              <a:t>folyamat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kondenzáció.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vízgőz </a:t>
            </a:r>
            <a:r>
              <a:rPr sz="2000" dirty="0">
                <a:latin typeface="Calibri"/>
                <a:cs typeface="Calibri"/>
              </a:rPr>
              <a:t>kicsapódása a </a:t>
            </a:r>
            <a:r>
              <a:rPr sz="2000" spc="-10" dirty="0">
                <a:latin typeface="Calibri"/>
                <a:cs typeface="Calibri"/>
              </a:rPr>
              <a:t>légkörben lebegő, szabad </a:t>
            </a:r>
            <a:r>
              <a:rPr sz="2000" spc="-15" dirty="0">
                <a:latin typeface="Calibri"/>
                <a:cs typeface="Calibri"/>
              </a:rPr>
              <a:t>szemmel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0" dirty="0">
                <a:latin typeface="Calibri"/>
                <a:cs typeface="Calibri"/>
              </a:rPr>
              <a:t>látható  apró </a:t>
            </a:r>
            <a:r>
              <a:rPr sz="2000" spc="-15" dirty="0">
                <a:latin typeface="Calibri"/>
                <a:cs typeface="Calibri"/>
              </a:rPr>
              <a:t>porszemek, </a:t>
            </a:r>
            <a:r>
              <a:rPr sz="2000" spc="-5" dirty="0">
                <a:latin typeface="Calibri"/>
                <a:cs typeface="Calibri"/>
              </a:rPr>
              <a:t>vulkáni </a:t>
            </a:r>
            <a:r>
              <a:rPr sz="2000" dirty="0">
                <a:latin typeface="Calibri"/>
                <a:cs typeface="Calibri"/>
              </a:rPr>
              <a:t>hamu, </a:t>
            </a:r>
            <a:r>
              <a:rPr sz="2000" spc="-10" dirty="0">
                <a:latin typeface="Calibri"/>
                <a:cs typeface="Calibri"/>
              </a:rPr>
              <a:t>sókristályok, </a:t>
            </a:r>
            <a:r>
              <a:rPr sz="2000" spc="-25" dirty="0">
                <a:latin typeface="Calibri"/>
                <a:cs typeface="Calibri"/>
              </a:rPr>
              <a:t>szennyező </a:t>
            </a:r>
            <a:r>
              <a:rPr sz="2000" spc="-15" dirty="0">
                <a:latin typeface="Calibri"/>
                <a:cs typeface="Calibri"/>
              </a:rPr>
              <a:t>anyagok felületén  </a:t>
            </a:r>
            <a:r>
              <a:rPr sz="2000" dirty="0">
                <a:latin typeface="Calibri"/>
                <a:cs typeface="Calibri"/>
              </a:rPr>
              <a:t>indul </a:t>
            </a:r>
            <a:r>
              <a:rPr sz="2000" spc="-5" dirty="0">
                <a:latin typeface="Calibri"/>
                <a:cs typeface="Calibri"/>
              </a:rPr>
              <a:t>meg. </a:t>
            </a:r>
            <a:r>
              <a:rPr sz="2000" spc="-15" dirty="0">
                <a:latin typeface="Calibri"/>
                <a:cs typeface="Calibri"/>
              </a:rPr>
              <a:t>Ezek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kondenzációs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magvak.</a:t>
            </a:r>
            <a:endParaRPr sz="2000">
              <a:latin typeface="Calibri"/>
              <a:cs typeface="Calibri"/>
            </a:endParaRPr>
          </a:p>
          <a:p>
            <a:pPr marL="355600" marR="16573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vízgőz </a:t>
            </a:r>
            <a:r>
              <a:rPr sz="2000" spc="-25" dirty="0">
                <a:latin typeface="Calibri"/>
                <a:cs typeface="Calibri"/>
              </a:rPr>
              <a:t>ezeken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kondenzációs </a:t>
            </a:r>
            <a:r>
              <a:rPr sz="2000" spc="-15" dirty="0">
                <a:latin typeface="Calibri"/>
                <a:cs typeface="Calibri"/>
              </a:rPr>
              <a:t>magvakon </a:t>
            </a:r>
            <a:r>
              <a:rPr sz="2000" spc="-5" dirty="0">
                <a:latin typeface="Calibri"/>
                <a:cs typeface="Calibri"/>
              </a:rPr>
              <a:t>sűrűsödik </a:t>
            </a:r>
            <a:r>
              <a:rPr sz="2000" spc="-10" dirty="0">
                <a:latin typeface="Calibri"/>
                <a:cs typeface="Calibri"/>
              </a:rPr>
              <a:t>vízcseppekké, vagy  </a:t>
            </a:r>
            <a:r>
              <a:rPr sz="2000" dirty="0">
                <a:latin typeface="Calibri"/>
                <a:cs typeface="Calibri"/>
              </a:rPr>
              <a:t>kicsi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jégkristályokká.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5350" y="4371975"/>
            <a:ext cx="7705725" cy="2486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2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273761"/>
            <a:ext cx="8064500" cy="173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Ezeknek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az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apró felhőelemeknek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tömege alkotja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Calibri"/>
                <a:cs typeface="Calibri"/>
              </a:rPr>
              <a:t>felhőket.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2730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Az alábbi </a:t>
            </a:r>
            <a:r>
              <a:rPr sz="2000" spc="-15" dirty="0">
                <a:latin typeface="Calibri"/>
                <a:cs typeface="Calibri"/>
              </a:rPr>
              <a:t>felvétel </a:t>
            </a:r>
            <a:r>
              <a:rPr sz="2000" dirty="0">
                <a:latin typeface="Calibri"/>
                <a:cs typeface="Calibri"/>
              </a:rPr>
              <a:t>2810m </a:t>
            </a:r>
            <a:r>
              <a:rPr sz="2000" spc="-5" dirty="0">
                <a:latin typeface="Calibri"/>
                <a:cs typeface="Calibri"/>
              </a:rPr>
              <a:t>magasságban </a:t>
            </a:r>
            <a:r>
              <a:rPr sz="2000" spc="-15" dirty="0">
                <a:latin typeface="Calibri"/>
                <a:cs typeface="Calibri"/>
              </a:rPr>
              <a:t>készült.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völgy </a:t>
            </a:r>
            <a:r>
              <a:rPr sz="2000" spc="-15" dirty="0">
                <a:latin typeface="Calibri"/>
                <a:cs typeface="Calibri"/>
              </a:rPr>
              <a:t>felől </a:t>
            </a:r>
            <a:r>
              <a:rPr sz="2000" spc="-25" dirty="0">
                <a:latin typeface="Calibri"/>
                <a:cs typeface="Calibri"/>
              </a:rPr>
              <a:t>érkező </a:t>
            </a:r>
            <a:r>
              <a:rPr sz="2000" spc="-10" dirty="0">
                <a:latin typeface="Calibri"/>
                <a:cs typeface="Calibri"/>
              </a:rPr>
              <a:t>pára </a:t>
            </a:r>
            <a:r>
              <a:rPr sz="2000" spc="-5" dirty="0">
                <a:latin typeface="Calibri"/>
                <a:cs typeface="Calibri"/>
              </a:rPr>
              <a:t>jól  </a:t>
            </a:r>
            <a:r>
              <a:rPr sz="2000" spc="-10" dirty="0">
                <a:latin typeface="Calibri"/>
                <a:cs typeface="Calibri"/>
              </a:rPr>
              <a:t>láthatóan </a:t>
            </a:r>
            <a:r>
              <a:rPr sz="2000" dirty="0">
                <a:latin typeface="Calibri"/>
                <a:cs typeface="Calibri"/>
              </a:rPr>
              <a:t>kicsapódik a </a:t>
            </a:r>
            <a:r>
              <a:rPr sz="2000" spc="-5" dirty="0">
                <a:latin typeface="Calibri"/>
                <a:cs typeface="Calibri"/>
              </a:rPr>
              <a:t>harmatpont </a:t>
            </a:r>
            <a:r>
              <a:rPr sz="2000" spc="-10" dirty="0">
                <a:latin typeface="Calibri"/>
                <a:cs typeface="Calibri"/>
              </a:rPr>
              <a:t>elérését </a:t>
            </a:r>
            <a:r>
              <a:rPr sz="2000" spc="-20" dirty="0">
                <a:latin typeface="Calibri"/>
                <a:cs typeface="Calibri"/>
              </a:rPr>
              <a:t>követően, </a:t>
            </a:r>
            <a:r>
              <a:rPr sz="2000" dirty="0">
                <a:latin typeface="Calibri"/>
                <a:cs typeface="Calibri"/>
              </a:rPr>
              <a:t>majd a </a:t>
            </a:r>
            <a:r>
              <a:rPr sz="2000" spc="-10" dirty="0">
                <a:latin typeface="Calibri"/>
                <a:cs typeface="Calibri"/>
              </a:rPr>
              <a:t>pára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felszálló légáramlattal csatlakozik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felhőtömeghez.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7004" y="6192113"/>
            <a:ext cx="3202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http://www.youtube.com/watch?v=Kn7VH4qSvFs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felvétele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7622" y="2060790"/>
            <a:ext cx="7040753" cy="396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984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25195"/>
            <a:ext cx="5006340" cy="463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13664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felmelegedett levegő </a:t>
            </a:r>
            <a:r>
              <a:rPr sz="2000" spc="-15" dirty="0">
                <a:latin typeface="Calibri"/>
                <a:cs typeface="Calibri"/>
              </a:rPr>
              <a:t>felfelé </a:t>
            </a:r>
            <a:r>
              <a:rPr sz="2000" spc="-5" dirty="0">
                <a:latin typeface="Calibri"/>
                <a:cs typeface="Calibri"/>
              </a:rPr>
              <a:t>áramlása. </a:t>
            </a:r>
            <a:r>
              <a:rPr sz="2000" dirty="0">
                <a:latin typeface="Calibri"/>
                <a:cs typeface="Calibri"/>
              </a:rPr>
              <a:t>Ez  a </a:t>
            </a:r>
            <a:r>
              <a:rPr sz="2000" spc="-20" dirty="0">
                <a:latin typeface="Calibri"/>
                <a:cs typeface="Calibri"/>
              </a:rPr>
              <a:t>konvekció. </a:t>
            </a:r>
            <a:r>
              <a:rPr sz="2000" spc="-15" dirty="0">
                <a:latin typeface="Calibri"/>
                <a:cs typeface="Calibri"/>
              </a:rPr>
              <a:t>Emlékszel </a:t>
            </a:r>
            <a:r>
              <a:rPr sz="2000" spc="-5" dirty="0">
                <a:latin typeface="Calibri"/>
                <a:cs typeface="Calibri"/>
              </a:rPr>
              <a:t>még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hőlégballon  </a:t>
            </a:r>
            <a:r>
              <a:rPr sz="2000" spc="-15" dirty="0">
                <a:latin typeface="Calibri"/>
                <a:cs typeface="Calibri"/>
              </a:rPr>
              <a:t>hatásra?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469900" marR="1017269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25" dirty="0">
                <a:latin typeface="Calibri"/>
                <a:cs typeface="Calibri"/>
              </a:rPr>
              <a:t>Van,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0" dirty="0">
                <a:latin typeface="Calibri"/>
                <a:cs typeface="Calibri"/>
              </a:rPr>
              <a:t>domborzat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kényszeríti  </a:t>
            </a:r>
            <a:r>
              <a:rPr sz="2000" spc="-15" dirty="0">
                <a:latin typeface="Calibri"/>
                <a:cs typeface="Calibri"/>
              </a:rPr>
              <a:t>felemelkedésre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levegőt.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Hideg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5" dirty="0">
                <a:latin typeface="Calibri"/>
                <a:cs typeface="Calibri"/>
              </a:rPr>
              <a:t>meleg </a:t>
            </a:r>
            <a:r>
              <a:rPr sz="2000" spc="-10" dirty="0">
                <a:latin typeface="Calibri"/>
                <a:cs typeface="Calibri"/>
              </a:rPr>
              <a:t>légtömegek </a:t>
            </a:r>
            <a:r>
              <a:rPr sz="2000" spc="-20" dirty="0">
                <a:latin typeface="Calibri"/>
                <a:cs typeface="Calibri"/>
              </a:rPr>
              <a:t>találkozásakor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hideg </a:t>
            </a:r>
            <a:r>
              <a:rPr sz="2000" dirty="0">
                <a:latin typeface="Calibri"/>
                <a:cs typeface="Calibri"/>
              </a:rPr>
              <a:t>mindig </a:t>
            </a:r>
            <a:r>
              <a:rPr sz="2000" spc="-10" dirty="0">
                <a:latin typeface="Calibri"/>
                <a:cs typeface="Calibri"/>
              </a:rPr>
              <a:t>felemelkedésre </a:t>
            </a:r>
            <a:r>
              <a:rPr sz="2000" spc="-20" dirty="0">
                <a:latin typeface="Calibri"/>
                <a:cs typeface="Calibri"/>
              </a:rPr>
              <a:t>kényszeríti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meleg </a:t>
            </a:r>
            <a:r>
              <a:rPr sz="2000" spc="-10" dirty="0">
                <a:latin typeface="Calibri"/>
                <a:cs typeface="Calibri"/>
              </a:rPr>
              <a:t>levegőt.</a:t>
            </a:r>
            <a:endParaRPr sz="20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(Erről később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frontoknál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tanulunk)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273761"/>
            <a:ext cx="6986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487C"/>
                </a:solidFill>
              </a:rPr>
              <a:t>Milyen légköri </a:t>
            </a:r>
            <a:r>
              <a:rPr sz="2400" spc="-15" dirty="0">
                <a:solidFill>
                  <a:srgbClr val="1F487C"/>
                </a:solidFill>
              </a:rPr>
              <a:t>folyamatok </a:t>
            </a:r>
            <a:r>
              <a:rPr sz="2400" spc="-10" dirty="0">
                <a:solidFill>
                  <a:srgbClr val="1F487C"/>
                </a:solidFill>
              </a:rPr>
              <a:t>járhatnak</a:t>
            </a:r>
            <a:r>
              <a:rPr sz="2400" spc="-25" dirty="0">
                <a:solidFill>
                  <a:srgbClr val="1F487C"/>
                </a:solidFill>
              </a:rPr>
              <a:t> </a:t>
            </a:r>
            <a:r>
              <a:rPr sz="2400" spc="-10" dirty="0">
                <a:solidFill>
                  <a:srgbClr val="1F487C"/>
                </a:solidFill>
              </a:rPr>
              <a:t>felhőképződéssel?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652134" y="764666"/>
            <a:ext cx="2089984" cy="136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2134" y="2204859"/>
            <a:ext cx="2088261" cy="1255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2134" y="3573055"/>
            <a:ext cx="1584197" cy="1220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0351" y="3573030"/>
            <a:ext cx="1503426" cy="1224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14882" y="4859629"/>
          <a:ext cx="7847965" cy="186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0"/>
                <a:gridCol w="1521460"/>
                <a:gridCol w="1506855"/>
              </a:tblGrid>
              <a:tr h="1156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88595" marR="1137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Összeáramló levegő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esetében. Ezt 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konvergenciának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hívjuk.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952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707885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lényeg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mindig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ugyanaz: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levegő felemelkedésével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hőmérséklete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harmatpont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alá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csökken.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655183" y="4869154"/>
            <a:ext cx="1509140" cy="1138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18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8161" y="3884905"/>
            <a:ext cx="2880360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780999"/>
            <a:ext cx="7440930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Emelkedés </a:t>
            </a:r>
            <a:r>
              <a:rPr sz="2200" spc="-20" dirty="0">
                <a:latin typeface="Calibri"/>
                <a:cs typeface="Calibri"/>
              </a:rPr>
              <a:t>közben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100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méterenként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1 °C-kal hűl</a:t>
            </a:r>
            <a:r>
              <a:rPr sz="2200" b="1" spc="1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le.</a:t>
            </a:r>
            <a:endParaRPr sz="2200">
              <a:latin typeface="Calibri"/>
              <a:cs typeface="Calibri"/>
            </a:endParaRPr>
          </a:p>
          <a:p>
            <a:pPr marL="355600" marR="4368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Ha a </a:t>
            </a:r>
            <a:r>
              <a:rPr sz="2200" spc="-10" dirty="0">
                <a:latin typeface="Calibri"/>
                <a:cs typeface="Calibri"/>
              </a:rPr>
              <a:t>harmatpont elérése </a:t>
            </a:r>
            <a:r>
              <a:rPr sz="2200" spc="-15" dirty="0">
                <a:latin typeface="Calibri"/>
                <a:cs typeface="Calibri"/>
              </a:rPr>
              <a:t>után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5" dirty="0">
                <a:latin typeface="Calibri"/>
                <a:cs typeface="Calibri"/>
              </a:rPr>
              <a:t>folytatódik </a:t>
            </a:r>
            <a:r>
              <a:rPr sz="2200" spc="-10" dirty="0">
                <a:latin typeface="Calibri"/>
                <a:cs typeface="Calibri"/>
              </a:rPr>
              <a:t>emelkedése </a:t>
            </a:r>
            <a:r>
              <a:rPr sz="2200" spc="-5" dirty="0">
                <a:latin typeface="Calibri"/>
                <a:cs typeface="Calibri"/>
              </a:rPr>
              <a:t>és  </a:t>
            </a:r>
            <a:r>
              <a:rPr sz="2200" spc="-10" dirty="0">
                <a:latin typeface="Calibri"/>
                <a:cs typeface="Calibri"/>
              </a:rPr>
              <a:t>hűlése, </a:t>
            </a:r>
            <a:r>
              <a:rPr sz="2200" spc="-20" dirty="0">
                <a:latin typeface="Calibri"/>
                <a:cs typeface="Calibri"/>
              </a:rPr>
              <a:t>megkezdődik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felhőképződés.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felhőképződés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megindulásától </a:t>
            </a:r>
            <a:r>
              <a:rPr sz="2200" b="1" spc="-30" dirty="0">
                <a:solidFill>
                  <a:srgbClr val="1F487C"/>
                </a:solidFill>
                <a:latin typeface="Calibri"/>
                <a:cs typeface="Calibri"/>
              </a:rPr>
              <a:t>kezdve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tovább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emelkedő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levegő hőmérséklete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100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méterenként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általában már csak</a:t>
            </a:r>
            <a:r>
              <a:rPr sz="2200" b="1" spc="2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0,5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°C-kal</a:t>
            </a:r>
            <a:r>
              <a:rPr sz="22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csökken.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vízgőz kiválásakor </a:t>
            </a:r>
            <a:r>
              <a:rPr sz="2200" spc="-10" dirty="0">
                <a:latin typeface="Calibri"/>
                <a:cs typeface="Calibri"/>
              </a:rPr>
              <a:t>ugyanis </a:t>
            </a:r>
            <a:r>
              <a:rPr sz="2200" spc="-15" dirty="0">
                <a:latin typeface="Calibri"/>
                <a:cs typeface="Calibri"/>
              </a:rPr>
              <a:t>felszabadul </a:t>
            </a:r>
            <a:r>
              <a:rPr sz="2200" dirty="0">
                <a:latin typeface="Calibri"/>
                <a:cs typeface="Calibri"/>
              </a:rPr>
              <a:t>az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hő, </a:t>
            </a:r>
            <a:r>
              <a:rPr sz="2200" spc="-5" dirty="0">
                <a:latin typeface="Calibri"/>
                <a:cs typeface="Calibri"/>
              </a:rPr>
              <a:t>amit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levegőbe </a:t>
            </a:r>
            <a:r>
              <a:rPr sz="2200" spc="-15" dirty="0">
                <a:latin typeface="Calibri"/>
                <a:cs typeface="Calibri"/>
              </a:rPr>
              <a:t>kerülő vízgőz párolgásakor vont </a:t>
            </a:r>
            <a:r>
              <a:rPr sz="2200" spc="-5" dirty="0">
                <a:latin typeface="Calibri"/>
                <a:cs typeface="Calibri"/>
              </a:rPr>
              <a:t>el a </a:t>
            </a:r>
            <a:r>
              <a:rPr sz="2200" spc="-25" dirty="0">
                <a:latin typeface="Calibri"/>
                <a:cs typeface="Calibri"/>
              </a:rPr>
              <a:t>környezetétől. </a:t>
            </a:r>
            <a:r>
              <a:rPr sz="2200" spc="-10" dirty="0">
                <a:latin typeface="Calibri"/>
                <a:cs typeface="Calibri"/>
              </a:rPr>
              <a:t>Ez 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felszabaduló látens </a:t>
            </a:r>
            <a:r>
              <a:rPr sz="2200" spc="-5" dirty="0">
                <a:latin typeface="Calibri"/>
                <a:cs typeface="Calibri"/>
              </a:rPr>
              <a:t>hő </a:t>
            </a:r>
            <a:r>
              <a:rPr sz="2200" spc="-20" dirty="0">
                <a:latin typeface="Calibri"/>
                <a:cs typeface="Calibri"/>
              </a:rPr>
              <a:t>mérsékeli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további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lehűlést.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406" y="201929"/>
            <a:ext cx="706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</a:rPr>
              <a:t>Hogyan </a:t>
            </a:r>
            <a:r>
              <a:rPr sz="2400" spc="-15" dirty="0">
                <a:solidFill>
                  <a:srgbClr val="1F487C"/>
                </a:solidFill>
              </a:rPr>
              <a:t>változik </a:t>
            </a:r>
            <a:r>
              <a:rPr sz="2400" dirty="0">
                <a:solidFill>
                  <a:srgbClr val="1F487C"/>
                </a:solidFill>
              </a:rPr>
              <a:t>a </a:t>
            </a:r>
            <a:r>
              <a:rPr sz="2400" spc="-5" dirty="0">
                <a:solidFill>
                  <a:srgbClr val="1F487C"/>
                </a:solidFill>
              </a:rPr>
              <a:t>hőmérséklet </a:t>
            </a:r>
            <a:r>
              <a:rPr sz="2400" dirty="0">
                <a:solidFill>
                  <a:srgbClr val="1F487C"/>
                </a:solidFill>
              </a:rPr>
              <a:t>az </a:t>
            </a:r>
            <a:r>
              <a:rPr sz="2400" spc="-10" dirty="0">
                <a:solidFill>
                  <a:srgbClr val="1F487C"/>
                </a:solidFill>
              </a:rPr>
              <a:t>emelkedő</a:t>
            </a:r>
            <a:r>
              <a:rPr sz="2400" spc="-95" dirty="0">
                <a:solidFill>
                  <a:srgbClr val="1F487C"/>
                </a:solidFill>
              </a:rPr>
              <a:t> </a:t>
            </a:r>
            <a:r>
              <a:rPr sz="2400" spc="-10" dirty="0">
                <a:solidFill>
                  <a:srgbClr val="1F487C"/>
                </a:solidFill>
              </a:rPr>
              <a:t>levegőben?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300215" y="5805258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63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4279" y="4077080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17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2090" y="5805258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0546" y="4550155"/>
            <a:ext cx="411861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3835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Ebben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tartományban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hőmérséklet  </a:t>
            </a:r>
            <a:r>
              <a:rPr sz="1800" spc="-10" dirty="0">
                <a:latin typeface="Calibri"/>
                <a:cs typeface="Calibri"/>
              </a:rPr>
              <a:t>csökkenés </a:t>
            </a:r>
            <a:r>
              <a:rPr sz="1800" dirty="0">
                <a:latin typeface="Calibri"/>
                <a:cs typeface="Calibri"/>
              </a:rPr>
              <a:t>0,5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7" baseline="25462" dirty="0">
                <a:latin typeface="Calibri"/>
                <a:cs typeface="Calibri"/>
              </a:rPr>
              <a:t>0</a:t>
            </a:r>
            <a:r>
              <a:rPr sz="1800" spc="-5" dirty="0">
                <a:latin typeface="Calibri"/>
                <a:cs typeface="Calibri"/>
              </a:rPr>
              <a:t>C/100m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296735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harmatpont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50800" marR="5670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Ebben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tartományban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hőmérséklet  csökkenés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7" baseline="25462" dirty="0">
                <a:latin typeface="Calibri"/>
                <a:cs typeface="Calibri"/>
              </a:rPr>
              <a:t>0</a:t>
            </a:r>
            <a:r>
              <a:rPr sz="1800" spc="-5" dirty="0">
                <a:latin typeface="Calibri"/>
                <a:cs typeface="Calibri"/>
              </a:rPr>
              <a:t>C/100m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7980" y="6171450"/>
            <a:ext cx="877569" cy="286385"/>
          </a:xfrm>
          <a:custGeom>
            <a:avLst/>
            <a:gdLst/>
            <a:ahLst/>
            <a:cxnLst/>
            <a:rect l="l" t="t" r="r" b="b"/>
            <a:pathLst>
              <a:path w="877570" h="286385">
                <a:moveTo>
                  <a:pt x="791121" y="27416"/>
                </a:moveTo>
                <a:lnTo>
                  <a:pt x="0" y="258635"/>
                </a:lnTo>
                <a:lnTo>
                  <a:pt x="8128" y="286054"/>
                </a:lnTo>
                <a:lnTo>
                  <a:pt x="799163" y="54836"/>
                </a:lnTo>
                <a:lnTo>
                  <a:pt x="791121" y="27416"/>
                </a:lnTo>
                <a:close/>
              </a:path>
              <a:path w="877570" h="286385">
                <a:moveTo>
                  <a:pt x="870629" y="23418"/>
                </a:moveTo>
                <a:lnTo>
                  <a:pt x="804799" y="23418"/>
                </a:lnTo>
                <a:lnTo>
                  <a:pt x="812800" y="50850"/>
                </a:lnTo>
                <a:lnTo>
                  <a:pt x="799163" y="54836"/>
                </a:lnTo>
                <a:lnTo>
                  <a:pt x="807212" y="82283"/>
                </a:lnTo>
                <a:lnTo>
                  <a:pt x="870629" y="23418"/>
                </a:lnTo>
                <a:close/>
              </a:path>
              <a:path w="877570" h="286385">
                <a:moveTo>
                  <a:pt x="804799" y="23418"/>
                </a:moveTo>
                <a:lnTo>
                  <a:pt x="791121" y="27416"/>
                </a:lnTo>
                <a:lnTo>
                  <a:pt x="799163" y="54836"/>
                </a:lnTo>
                <a:lnTo>
                  <a:pt x="812800" y="50850"/>
                </a:lnTo>
                <a:lnTo>
                  <a:pt x="804799" y="23418"/>
                </a:lnTo>
                <a:close/>
              </a:path>
              <a:path w="877570" h="286385">
                <a:moveTo>
                  <a:pt x="783082" y="0"/>
                </a:moveTo>
                <a:lnTo>
                  <a:pt x="791121" y="27416"/>
                </a:lnTo>
                <a:lnTo>
                  <a:pt x="804799" y="23418"/>
                </a:lnTo>
                <a:lnTo>
                  <a:pt x="870629" y="23418"/>
                </a:lnTo>
                <a:lnTo>
                  <a:pt x="877443" y="17094"/>
                </a:lnTo>
                <a:lnTo>
                  <a:pt x="78308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8115" y="4667758"/>
            <a:ext cx="1206500" cy="85725"/>
          </a:xfrm>
          <a:custGeom>
            <a:avLst/>
            <a:gdLst/>
            <a:ahLst/>
            <a:cxnLst/>
            <a:rect l="l" t="t" r="r" b="b"/>
            <a:pathLst>
              <a:path w="1206500" h="85725">
                <a:moveTo>
                  <a:pt x="1120394" y="0"/>
                </a:moveTo>
                <a:lnTo>
                  <a:pt x="1120394" y="85725"/>
                </a:lnTo>
                <a:lnTo>
                  <a:pt x="1177628" y="57150"/>
                </a:lnTo>
                <a:lnTo>
                  <a:pt x="1134618" y="57150"/>
                </a:lnTo>
                <a:lnTo>
                  <a:pt x="1134618" y="28575"/>
                </a:lnTo>
                <a:lnTo>
                  <a:pt x="1177459" y="28575"/>
                </a:lnTo>
                <a:lnTo>
                  <a:pt x="1120394" y="0"/>
                </a:lnTo>
                <a:close/>
              </a:path>
              <a:path w="1206500" h="85725">
                <a:moveTo>
                  <a:pt x="1120394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120394" y="57150"/>
                </a:lnTo>
                <a:lnTo>
                  <a:pt x="1120394" y="28575"/>
                </a:lnTo>
                <a:close/>
              </a:path>
              <a:path w="1206500" h="85725">
                <a:moveTo>
                  <a:pt x="1177459" y="28575"/>
                </a:moveTo>
                <a:lnTo>
                  <a:pt x="1134618" y="28575"/>
                </a:lnTo>
                <a:lnTo>
                  <a:pt x="1134618" y="57150"/>
                </a:lnTo>
                <a:lnTo>
                  <a:pt x="1177628" y="57150"/>
                </a:lnTo>
                <a:lnTo>
                  <a:pt x="1206119" y="42926"/>
                </a:lnTo>
                <a:lnTo>
                  <a:pt x="1177459" y="285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39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346075"/>
            <a:ext cx="6899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</a:rPr>
              <a:t>A </a:t>
            </a:r>
            <a:r>
              <a:rPr sz="2400" spc="-10" dirty="0">
                <a:solidFill>
                  <a:srgbClr val="1F487C"/>
                </a:solidFill>
              </a:rPr>
              <a:t>föld felszínén </a:t>
            </a:r>
            <a:r>
              <a:rPr sz="2400" dirty="0">
                <a:solidFill>
                  <a:srgbClr val="1F487C"/>
                </a:solidFill>
              </a:rPr>
              <a:t>is </a:t>
            </a:r>
            <a:r>
              <a:rPr sz="2400" spc="-20" dirty="0">
                <a:solidFill>
                  <a:srgbClr val="1F487C"/>
                </a:solidFill>
              </a:rPr>
              <a:t>keletkezhet </a:t>
            </a:r>
            <a:r>
              <a:rPr sz="2400" spc="-10" dirty="0">
                <a:solidFill>
                  <a:srgbClr val="1F487C"/>
                </a:solidFill>
              </a:rPr>
              <a:t>felhő. </a:t>
            </a:r>
            <a:r>
              <a:rPr sz="2400" dirty="0">
                <a:solidFill>
                  <a:srgbClr val="1F487C"/>
                </a:solidFill>
              </a:rPr>
              <a:t>Ezt </a:t>
            </a:r>
            <a:r>
              <a:rPr sz="2400" spc="-15" dirty="0">
                <a:solidFill>
                  <a:srgbClr val="1F487C"/>
                </a:solidFill>
              </a:rPr>
              <a:t>ködnek</a:t>
            </a:r>
            <a:r>
              <a:rPr sz="2400" spc="-65" dirty="0">
                <a:solidFill>
                  <a:srgbClr val="1F487C"/>
                </a:solidFill>
              </a:rPr>
              <a:t> </a:t>
            </a:r>
            <a:r>
              <a:rPr sz="2400" spc="-5" dirty="0">
                <a:solidFill>
                  <a:srgbClr val="1F487C"/>
                </a:solidFill>
              </a:rPr>
              <a:t>hívjuk.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0200" y="925194"/>
            <a:ext cx="813943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0" dirty="0">
                <a:latin typeface="Calibri"/>
                <a:cs typeface="Calibri"/>
              </a:rPr>
              <a:t>köd </a:t>
            </a:r>
            <a:r>
              <a:rPr sz="2200" spc="-15" dirty="0">
                <a:latin typeface="Calibri"/>
                <a:cs typeface="Calibri"/>
              </a:rPr>
              <a:t>lényegében </a:t>
            </a:r>
            <a:r>
              <a:rPr sz="2200" spc="-10" dirty="0">
                <a:latin typeface="Calibri"/>
                <a:cs typeface="Calibri"/>
              </a:rPr>
              <a:t>olyan </a:t>
            </a:r>
            <a:r>
              <a:rPr sz="2200" spc="-20" dirty="0">
                <a:latin typeface="Calibri"/>
                <a:cs typeface="Calibri"/>
              </a:rPr>
              <a:t>felhő, </a:t>
            </a:r>
            <a:r>
              <a:rPr sz="2200" spc="-5" dirty="0">
                <a:latin typeface="Calibri"/>
                <a:cs typeface="Calibri"/>
              </a:rPr>
              <a:t>melynek alapja a </a:t>
            </a:r>
            <a:r>
              <a:rPr sz="2200" spc="-20" dirty="0">
                <a:latin typeface="Calibri"/>
                <a:cs typeface="Calibri"/>
              </a:rPr>
              <a:t>földfelszínt </a:t>
            </a:r>
            <a:r>
              <a:rPr sz="2200" spc="-5" dirty="0">
                <a:latin typeface="Calibri"/>
                <a:cs typeface="Calibri"/>
              </a:rPr>
              <a:t>éri.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Köd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esetén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látástávolság </a:t>
            </a:r>
            <a:r>
              <a:rPr sz="2200" spc="-5" dirty="0">
                <a:latin typeface="Calibri"/>
                <a:cs typeface="Calibri"/>
              </a:rPr>
              <a:t>1 </a:t>
            </a:r>
            <a:r>
              <a:rPr sz="2200" spc="-10" dirty="0">
                <a:latin typeface="Calibri"/>
                <a:cs typeface="Calibri"/>
              </a:rPr>
              <a:t>km-nél </a:t>
            </a:r>
            <a:r>
              <a:rPr sz="2200" spc="-5" dirty="0">
                <a:latin typeface="Calibri"/>
                <a:cs typeface="Calibri"/>
              </a:rPr>
              <a:t>kisebb. Ha ennél </a:t>
            </a:r>
            <a:r>
              <a:rPr sz="2200" spc="-10" dirty="0">
                <a:latin typeface="Calibri"/>
                <a:cs typeface="Calibri"/>
              </a:rPr>
              <a:t>nagyobb, </a:t>
            </a:r>
            <a:r>
              <a:rPr sz="2200" spc="-5" dirty="0">
                <a:latin typeface="Calibri"/>
                <a:cs typeface="Calibri"/>
              </a:rPr>
              <a:t>de 5 km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alatt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van, </a:t>
            </a:r>
            <a:r>
              <a:rPr sz="2200" spc="-20" dirty="0">
                <a:latin typeface="Calibri"/>
                <a:cs typeface="Calibri"/>
              </a:rPr>
              <a:t>akkor </a:t>
            </a:r>
            <a:r>
              <a:rPr sz="2200" spc="-15" dirty="0">
                <a:latin typeface="Calibri"/>
                <a:cs typeface="Calibri"/>
              </a:rPr>
              <a:t>párásságról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beszélünk.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földfelszín közelében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0" dirty="0">
                <a:latin typeface="Calibri"/>
                <a:cs typeface="Calibri"/>
              </a:rPr>
              <a:t>köd </a:t>
            </a:r>
            <a:r>
              <a:rPr sz="2200" spc="-10" dirty="0">
                <a:latin typeface="Calibri"/>
                <a:cs typeface="Calibri"/>
              </a:rPr>
              <a:t>kialakulásának </a:t>
            </a:r>
            <a:r>
              <a:rPr sz="2200" spc="-35" dirty="0">
                <a:latin typeface="Calibri"/>
                <a:cs typeface="Calibri"/>
              </a:rPr>
              <a:t>két </a:t>
            </a:r>
            <a:r>
              <a:rPr sz="2200" spc="-20" dirty="0">
                <a:latin typeface="Calibri"/>
                <a:cs typeface="Calibri"/>
              </a:rPr>
              <a:t>oka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lehet:</a:t>
            </a:r>
            <a:endParaRPr sz="2200">
              <a:latin typeface="Calibri"/>
              <a:cs typeface="Calibri"/>
            </a:endParaRPr>
          </a:p>
          <a:p>
            <a:pPr marL="299085" marR="1911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nyugalomban </a:t>
            </a:r>
            <a:r>
              <a:rPr sz="2200" spc="-15" dirty="0">
                <a:latin typeface="Calibri"/>
                <a:cs typeface="Calibri"/>
              </a:rPr>
              <a:t>lévő levegő alatt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földfelszín </a:t>
            </a:r>
            <a:r>
              <a:rPr sz="2200" spc="-10" dirty="0">
                <a:latin typeface="Calibri"/>
                <a:cs typeface="Calibri"/>
              </a:rPr>
              <a:t>kisugárzás útján </a:t>
            </a:r>
            <a:r>
              <a:rPr sz="2200" spc="-5" dirty="0">
                <a:latin typeface="Calibri"/>
                <a:cs typeface="Calibri"/>
              </a:rPr>
              <a:t>lehűl,  </a:t>
            </a:r>
            <a:r>
              <a:rPr sz="2200" spc="-20" dirty="0">
                <a:latin typeface="Calibri"/>
                <a:cs typeface="Calibri"/>
              </a:rPr>
              <a:t>ezáltal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hőmérséklete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harmatpont </a:t>
            </a:r>
            <a:r>
              <a:rPr sz="2200" dirty="0">
                <a:latin typeface="Calibri"/>
                <a:cs typeface="Calibri"/>
              </a:rPr>
              <a:t>alá </a:t>
            </a:r>
            <a:r>
              <a:rPr sz="2200" spc="-10" dirty="0">
                <a:latin typeface="Calibri"/>
                <a:cs typeface="Calibri"/>
              </a:rPr>
              <a:t>süllyed.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Ezért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találkozunk </a:t>
            </a:r>
            <a:r>
              <a:rPr sz="2200" spc="-15" dirty="0">
                <a:latin typeface="Calibri"/>
                <a:cs typeface="Calibri"/>
              </a:rPr>
              <a:t>gyakran </a:t>
            </a:r>
            <a:r>
              <a:rPr sz="2200" spc="-10" dirty="0">
                <a:latin typeface="Calibri"/>
                <a:cs typeface="Calibri"/>
              </a:rPr>
              <a:t>derült </a:t>
            </a:r>
            <a:r>
              <a:rPr sz="2200" spc="-15" dirty="0">
                <a:latin typeface="Calibri"/>
                <a:cs typeface="Calibri"/>
              </a:rPr>
              <a:t>éjszakák után </a:t>
            </a:r>
            <a:r>
              <a:rPr sz="2200" spc="-5" dirty="0">
                <a:latin typeface="Calibri"/>
                <a:cs typeface="Calibri"/>
              </a:rPr>
              <a:t>a hajnali, </a:t>
            </a:r>
            <a:r>
              <a:rPr sz="2200" spc="-10" dirty="0">
                <a:latin typeface="Calibri"/>
                <a:cs typeface="Calibri"/>
              </a:rPr>
              <a:t>reggeli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köddel.</a:t>
            </a:r>
            <a:endParaRPr sz="2200">
              <a:latin typeface="Calibri"/>
              <a:cs typeface="Calibri"/>
            </a:endParaRPr>
          </a:p>
          <a:p>
            <a:pPr marL="299085" marR="62166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áramlásban </a:t>
            </a:r>
            <a:r>
              <a:rPr sz="2200" spc="-15" dirty="0">
                <a:latin typeface="Calibri"/>
                <a:cs typeface="Calibri"/>
              </a:rPr>
              <a:t>lévő levegő </a:t>
            </a:r>
            <a:r>
              <a:rPr sz="2200" spc="-10" dirty="0">
                <a:latin typeface="Calibri"/>
                <a:cs typeface="Calibri"/>
              </a:rPr>
              <a:t>hideg </a:t>
            </a:r>
            <a:r>
              <a:rPr sz="2200" spc="-15" dirty="0">
                <a:latin typeface="Calibri"/>
                <a:cs typeface="Calibri"/>
              </a:rPr>
              <a:t>felszín </a:t>
            </a:r>
            <a:r>
              <a:rPr sz="2200" spc="-25" dirty="0">
                <a:latin typeface="Calibri"/>
                <a:cs typeface="Calibri"/>
              </a:rPr>
              <a:t>felett </a:t>
            </a:r>
            <a:r>
              <a:rPr sz="2200" spc="-10" dirty="0">
                <a:latin typeface="Calibri"/>
                <a:cs typeface="Calibri"/>
              </a:rPr>
              <a:t>halad </a:t>
            </a:r>
            <a:r>
              <a:rPr sz="2200" spc="-15" dirty="0">
                <a:latin typeface="Calibri"/>
                <a:cs typeface="Calibri"/>
              </a:rPr>
              <a:t>át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5" dirty="0">
                <a:latin typeface="Calibri"/>
                <a:cs typeface="Calibri"/>
              </a:rPr>
              <a:t>emiatt  csökken </a:t>
            </a:r>
            <a:r>
              <a:rPr sz="2200" spc="-10" dirty="0">
                <a:latin typeface="Calibri"/>
                <a:cs typeface="Calibri"/>
              </a:rPr>
              <a:t>harmatpont </a:t>
            </a:r>
            <a:r>
              <a:rPr sz="2200" dirty="0">
                <a:latin typeface="Calibri"/>
                <a:cs typeface="Calibri"/>
              </a:rPr>
              <a:t>alá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hőmérséklete.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5" y="4509084"/>
            <a:ext cx="3246247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3798" y="4527626"/>
            <a:ext cx="3218433" cy="2141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83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1294</Words>
  <Application>Microsoft Office PowerPoint</Application>
  <PresentationFormat>Diavetítés a képernyőre (4:3 oldalarány)</PresentationFormat>
  <Paragraphs>193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A csapadékképződés</vt:lpstr>
      <vt:lpstr>Légköri nedvességtartalom</vt:lpstr>
      <vt:lpstr>Légköri nedvességtartalom</vt:lpstr>
      <vt:lpstr>PowerPoint bemutató</vt:lpstr>
      <vt:lpstr>A felhő-és csapadékképződés fizikai háttere</vt:lpstr>
      <vt:lpstr>PowerPoint bemutató</vt:lpstr>
      <vt:lpstr>Milyen légköri folyamatok járhatnak felhőképződéssel?</vt:lpstr>
      <vt:lpstr>Hogyan változik a hőmérséklet az emelkedő levegőben?</vt:lpstr>
      <vt:lpstr>A föld felszínén is keletkezhet felhő. Ezt ködnek hívjuk.</vt:lpstr>
      <vt:lpstr>Hogyan keletkezik a felhőből a csapadék?</vt:lpstr>
      <vt:lpstr>Mit nevezünk csapadéknak és milyen fajtái vannak?</vt:lpstr>
      <vt:lpstr>Ismerkedjünk meg a leggyakoribb csapadékfajtákkal</vt:lpstr>
      <vt:lpstr>PowerPoint bemutató</vt:lpstr>
      <vt:lpstr>PowerPoint bemutató</vt:lpstr>
      <vt:lpstr>PowerPoint bemutató</vt:lpstr>
      <vt:lpstr>Mi a zivatar?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Sallai Márta</dc:creator>
  <cp:lastModifiedBy>Test Diak
</cp:lastModifiedBy>
  <cp:revision>4</cp:revision>
  <dcterms:created xsi:type="dcterms:W3CDTF">2020-11-27T13:09:55Z</dcterms:created>
  <dcterms:modified xsi:type="dcterms:W3CDTF">2020-12-07T08:10:39Z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2020-11-27T00:00:00Z</vt:filetime>
  </property>
</Properties>
</file>