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113157"/>
            <a:ext cx="4450080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619758"/>
            <a:ext cx="7887334" cy="462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youtube.com/watch?v=6oMPGd3tv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://munkafuzet.tancsics.hu/9-evfolyam/foldrajz/videok/9-a-domborzat-eghajlat-modosito-hatas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nkafuzet.tancsics.hu/9-evfolyam/foldrajz/videok/18-lejtoszog-hatasanak-bemutatasa" TargetMode="External"/><Relationship Id="rId5" Type="http://schemas.openxmlformats.org/officeDocument/2006/relationships/hyperlink" Target="https://www.youtube.com/watch?v=15slRG_dg5Y" TargetMode="External"/><Relationship Id="rId4" Type="http://schemas.openxmlformats.org/officeDocument/2006/relationships/hyperlink" Target="https://www.youtube.com/watch?v=1ptixJSjJN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te.prompt.hu/sites/default/files/tananyagok/MeteorologiaiAlapismeretek/ch03s0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te.prompt.hu/sites/default/files/tananyagok/MeteorologiaiAlapismeretek/ch03s0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te.prompt.hu/sites/default/files/tananyagok/MeteorologiaiAlapismeretek/ch03s0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te.prompt.hu/sites/default/files/tananyagok/MeteorologiaiAlapismeretek/ch03s0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ms.sulinet.hu/get/d/33015564-0f17-4fbc-9dfa-b74214357908/1/8/b/Large/o5-anim_1-06.sw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r>
              <a:rPr lang="hu-HU" smtClean="0"/>
              <a:t>A levegő </a:t>
            </a:r>
            <a:r>
              <a:rPr lang="hu-HU" dirty="0" smtClean="0"/>
              <a:t>felmelegedése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04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04978"/>
            <a:ext cx="722693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5" dirty="0">
                <a:solidFill>
                  <a:srgbClr val="1F487C"/>
                </a:solidFill>
              </a:rPr>
              <a:t>napsugarak hajlásszöge </a:t>
            </a:r>
            <a:r>
              <a:rPr sz="2200" dirty="0">
                <a:solidFill>
                  <a:srgbClr val="1F487C"/>
                </a:solidFill>
              </a:rPr>
              <a:t>függ </a:t>
            </a: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5" dirty="0">
                <a:solidFill>
                  <a:srgbClr val="1F487C"/>
                </a:solidFill>
              </a:rPr>
              <a:t>domborzattól </a:t>
            </a:r>
            <a:r>
              <a:rPr sz="2200" spc="-5" dirty="0">
                <a:solidFill>
                  <a:srgbClr val="1F487C"/>
                </a:solidFill>
              </a:rPr>
              <a:t>is. </a:t>
            </a:r>
            <a:r>
              <a:rPr sz="2200" spc="-10" dirty="0">
                <a:solidFill>
                  <a:srgbClr val="1F487C"/>
                </a:solidFill>
              </a:rPr>
              <a:t>Ez </a:t>
            </a: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30" dirty="0">
                <a:solidFill>
                  <a:srgbClr val="1F487C"/>
                </a:solidFill>
              </a:rPr>
              <a:t>tényező  </a:t>
            </a:r>
            <a:r>
              <a:rPr sz="2200" spc="-15" dirty="0">
                <a:solidFill>
                  <a:srgbClr val="1F487C"/>
                </a:solidFill>
              </a:rPr>
              <a:t>lejtőkitettség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30200" y="875182"/>
            <a:ext cx="7632700" cy="1183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spc="-10" dirty="0">
                <a:latin typeface="Calibri"/>
                <a:cs typeface="Calibri"/>
              </a:rPr>
              <a:t>Másképpen melegszenek </a:t>
            </a:r>
            <a:r>
              <a:rPr sz="2200" spc="-25" dirty="0">
                <a:latin typeface="Calibri"/>
                <a:cs typeface="Calibri"/>
              </a:rPr>
              <a:t>fel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hegyek </a:t>
            </a:r>
            <a:r>
              <a:rPr sz="2200" spc="-15" dirty="0">
                <a:latin typeface="Calibri"/>
                <a:cs typeface="Calibri"/>
              </a:rPr>
              <a:t>északi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0" dirty="0">
                <a:latin typeface="Calibri"/>
                <a:cs typeface="Calibri"/>
              </a:rPr>
              <a:t>déli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lejtői.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200" spc="-10" dirty="0">
                <a:latin typeface="Calibri"/>
                <a:cs typeface="Calibri"/>
              </a:rPr>
              <a:t>Hazánkban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déli </a:t>
            </a:r>
            <a:r>
              <a:rPr sz="2200" spc="-20" dirty="0">
                <a:latin typeface="Calibri"/>
                <a:cs typeface="Calibri"/>
              </a:rPr>
              <a:t>lejtőket </a:t>
            </a:r>
            <a:r>
              <a:rPr sz="2200" spc="-10" dirty="0">
                <a:latin typeface="Calibri"/>
                <a:cs typeface="Calibri"/>
              </a:rPr>
              <a:t>nagyobb </a:t>
            </a:r>
            <a:r>
              <a:rPr sz="2200" spc="-15" dirty="0">
                <a:latin typeface="Calibri"/>
                <a:cs typeface="Calibri"/>
              </a:rPr>
              <a:t>szögben </a:t>
            </a:r>
            <a:r>
              <a:rPr sz="2200" spc="-5" dirty="0">
                <a:latin typeface="Calibri"/>
                <a:cs typeface="Calibri"/>
              </a:rPr>
              <a:t>érik a </a:t>
            </a:r>
            <a:r>
              <a:rPr sz="2200" spc="-15" dirty="0">
                <a:latin typeface="Calibri"/>
                <a:cs typeface="Calibri"/>
              </a:rPr>
              <a:t>napsugarak, </a:t>
            </a:r>
            <a:r>
              <a:rPr sz="2200" spc="-20" dirty="0">
                <a:latin typeface="Calibri"/>
                <a:cs typeface="Calibri"/>
              </a:rPr>
              <a:t>ezért  </a:t>
            </a:r>
            <a:r>
              <a:rPr sz="2200" spc="-5" dirty="0">
                <a:latin typeface="Calibri"/>
                <a:cs typeface="Calibri"/>
              </a:rPr>
              <a:t>jobban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felmelegednek.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2132838"/>
            <a:ext cx="2381250" cy="280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7801" y="2132838"/>
            <a:ext cx="2448305" cy="2834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9810" y="4581131"/>
            <a:ext cx="432434" cy="369570"/>
          </a:xfrm>
          <a:prstGeom prst="rect">
            <a:avLst/>
          </a:prstGeom>
          <a:solidFill>
            <a:srgbClr val="FFFFFF">
              <a:alpha val="54116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0035" y="4581131"/>
            <a:ext cx="432434" cy="369570"/>
          </a:xfrm>
          <a:prstGeom prst="rect">
            <a:avLst/>
          </a:prstGeom>
          <a:solidFill>
            <a:srgbClr val="FFFFFF">
              <a:alpha val="56861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É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52134" y="2132838"/>
            <a:ext cx="2466975" cy="3585845"/>
            <a:chOff x="5652134" y="2132838"/>
            <a:chExt cx="2466975" cy="3585845"/>
          </a:xfrm>
        </p:grpSpPr>
        <p:sp>
          <p:nvSpPr>
            <p:cNvPr id="9" name="object 9"/>
            <p:cNvSpPr/>
            <p:nvPr/>
          </p:nvSpPr>
          <p:spPr>
            <a:xfrm>
              <a:off x="5652134" y="2132838"/>
              <a:ext cx="2466974" cy="184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2134" y="4005046"/>
              <a:ext cx="2448306" cy="1713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2134" y="3645014"/>
              <a:ext cx="1080135" cy="369570"/>
            </a:xfrm>
            <a:custGeom>
              <a:avLst/>
              <a:gdLst/>
              <a:ahLst/>
              <a:cxnLst/>
              <a:rect l="l" t="t" r="r" b="b"/>
              <a:pathLst>
                <a:path w="1080134" h="369570">
                  <a:moveTo>
                    <a:pt x="1080122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080122" y="369328"/>
                  </a:lnTo>
                  <a:lnTo>
                    <a:pt x="1080122" y="0"/>
                  </a:lnTo>
                  <a:close/>
                </a:path>
              </a:pathLst>
            </a:custGeom>
            <a:solidFill>
              <a:srgbClr val="FFFFFF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31890" y="3663442"/>
            <a:ext cx="85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Déli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lejtő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52134" y="5373217"/>
            <a:ext cx="1296670" cy="369570"/>
          </a:xfrm>
          <a:custGeom>
            <a:avLst/>
            <a:gdLst/>
            <a:ahLst/>
            <a:cxnLst/>
            <a:rect l="l" t="t" r="r" b="b"/>
            <a:pathLst>
              <a:path w="1296670" h="369570">
                <a:moveTo>
                  <a:pt x="1296162" y="0"/>
                </a:moveTo>
                <a:lnTo>
                  <a:pt x="0" y="0"/>
                </a:lnTo>
                <a:lnTo>
                  <a:pt x="0" y="369328"/>
                </a:lnTo>
                <a:lnTo>
                  <a:pt x="1296162" y="369328"/>
                </a:lnTo>
                <a:lnTo>
                  <a:pt x="1296162" y="0"/>
                </a:lnTo>
                <a:close/>
              </a:path>
            </a:pathLst>
          </a:custGeom>
          <a:solidFill>
            <a:srgbClr val="FFFFFF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0200" y="5392013"/>
            <a:ext cx="6443980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Északi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lejtő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Milyen különbséget figyelhetsz </a:t>
            </a:r>
            <a:r>
              <a:rPr sz="2200" spc="-5" dirty="0">
                <a:latin typeface="Calibri"/>
                <a:cs typeface="Calibri"/>
              </a:rPr>
              <a:t>meg a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növényzetben?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919886"/>
            <a:ext cx="8080375" cy="2266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felmelegedés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mértéke </a:t>
            </a:r>
            <a:r>
              <a:rPr sz="2200" b="1" dirty="0">
                <a:solidFill>
                  <a:srgbClr val="1F487C"/>
                </a:solidFill>
                <a:latin typeface="Calibri"/>
                <a:cs typeface="Calibri"/>
              </a:rPr>
              <a:t>függ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felhőzettől</a:t>
            </a:r>
            <a:r>
              <a:rPr sz="2200" b="1" spc="1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is.</a:t>
            </a:r>
            <a:endParaRPr sz="2200">
              <a:latin typeface="Calibri"/>
              <a:cs typeface="Calibri"/>
            </a:endParaRPr>
          </a:p>
          <a:p>
            <a:pPr marL="12700" marR="446405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10" dirty="0">
                <a:latin typeface="Calibri"/>
                <a:cs typeface="Calibri"/>
              </a:rPr>
              <a:t>Minél </a:t>
            </a:r>
            <a:r>
              <a:rPr sz="2200" spc="-15" dirty="0">
                <a:latin typeface="Calibri"/>
                <a:cs typeface="Calibri"/>
              </a:rPr>
              <a:t>több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felhő, </a:t>
            </a:r>
            <a:r>
              <a:rPr sz="2200" spc="-5" dirty="0">
                <a:latin typeface="Calibri"/>
                <a:cs typeface="Calibri"/>
              </a:rPr>
              <a:t>annál </a:t>
            </a:r>
            <a:r>
              <a:rPr sz="2200" spc="-20" dirty="0">
                <a:latin typeface="Calibri"/>
                <a:cs typeface="Calibri"/>
              </a:rPr>
              <a:t>kevesebb </a:t>
            </a:r>
            <a:r>
              <a:rPr sz="2200" spc="-15" dirty="0">
                <a:latin typeface="Calibri"/>
                <a:cs typeface="Calibri"/>
              </a:rPr>
              <a:t>napsugárzást </a:t>
            </a:r>
            <a:r>
              <a:rPr sz="2200" spc="-10" dirty="0">
                <a:latin typeface="Calibri"/>
                <a:cs typeface="Calibri"/>
              </a:rPr>
              <a:t>enged </a:t>
            </a:r>
            <a:r>
              <a:rPr sz="2200" spc="-15" dirty="0">
                <a:latin typeface="Calibri"/>
                <a:cs typeface="Calibri"/>
              </a:rPr>
              <a:t>át </a:t>
            </a:r>
            <a:r>
              <a:rPr sz="2200" spc="-10" dirty="0">
                <a:latin typeface="Calibri"/>
                <a:cs typeface="Calibri"/>
              </a:rPr>
              <a:t>nappal.  </a:t>
            </a:r>
            <a:r>
              <a:rPr sz="2200" spc="-20" dirty="0">
                <a:latin typeface="Calibri"/>
                <a:cs typeface="Calibri"/>
              </a:rPr>
              <a:t>Ezzel </a:t>
            </a:r>
            <a:r>
              <a:rPr sz="2200" spc="-10" dirty="0">
                <a:latin typeface="Calibri"/>
                <a:cs typeface="Calibri"/>
              </a:rPr>
              <a:t>mérsékli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felmelegedést.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20" dirty="0">
                <a:latin typeface="Calibri"/>
                <a:cs typeface="Calibri"/>
              </a:rPr>
              <a:t>Éjszaka viszont </a:t>
            </a:r>
            <a:r>
              <a:rPr sz="2200" spc="-15" dirty="0">
                <a:latin typeface="Calibri"/>
                <a:cs typeface="Calibri"/>
              </a:rPr>
              <a:t>besugárzás </a:t>
            </a:r>
            <a:r>
              <a:rPr sz="2200" spc="-5" dirty="0">
                <a:latin typeface="Calibri"/>
                <a:cs typeface="Calibri"/>
              </a:rPr>
              <a:t>nincs, csak </a:t>
            </a:r>
            <a:r>
              <a:rPr sz="2200" spc="-10" dirty="0">
                <a:latin typeface="Calibri"/>
                <a:cs typeface="Calibri"/>
              </a:rPr>
              <a:t>kisugárzás.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5" dirty="0">
                <a:latin typeface="Calibri"/>
                <a:cs typeface="Calibri"/>
              </a:rPr>
              <a:t>felhőzet </a:t>
            </a:r>
            <a:r>
              <a:rPr sz="2200" spc="-15" dirty="0">
                <a:latin typeface="Calibri"/>
                <a:cs typeface="Calibri"/>
              </a:rPr>
              <a:t>ilyenkor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15" dirty="0">
                <a:latin typeface="Calibri"/>
                <a:cs typeface="Calibri"/>
              </a:rPr>
              <a:t>kisugárzott </a:t>
            </a:r>
            <a:r>
              <a:rPr sz="2200" spc="-5" dirty="0">
                <a:latin typeface="Calibri"/>
                <a:cs typeface="Calibri"/>
              </a:rPr>
              <a:t>hőt </a:t>
            </a:r>
            <a:r>
              <a:rPr sz="2200" spc="-10" dirty="0">
                <a:latin typeface="Calibri"/>
                <a:cs typeface="Calibri"/>
              </a:rPr>
              <a:t>elnyeli, illetve </a:t>
            </a:r>
            <a:r>
              <a:rPr sz="2200" spc="-15" dirty="0">
                <a:latin typeface="Calibri"/>
                <a:cs typeface="Calibri"/>
              </a:rPr>
              <a:t>visszasugározza, </a:t>
            </a:r>
            <a:r>
              <a:rPr sz="2200" spc="-20" dirty="0">
                <a:latin typeface="Calibri"/>
                <a:cs typeface="Calibri"/>
              </a:rPr>
              <a:t>ezzel </a:t>
            </a:r>
            <a:r>
              <a:rPr sz="2200" spc="-10" dirty="0">
                <a:latin typeface="Calibri"/>
                <a:cs typeface="Calibri"/>
              </a:rPr>
              <a:t>mérsékli </a:t>
            </a:r>
            <a:r>
              <a:rPr sz="2200" spc="-5" dirty="0">
                <a:latin typeface="Calibri"/>
                <a:cs typeface="Calibri"/>
              </a:rPr>
              <a:t>a lehűlést.  </a:t>
            </a:r>
            <a:r>
              <a:rPr sz="2200" spc="-15" dirty="0">
                <a:latin typeface="Calibri"/>
                <a:cs typeface="Calibri"/>
              </a:rPr>
              <a:t>Ezért van </a:t>
            </a:r>
            <a:r>
              <a:rPr sz="2200" spc="-5" dirty="0">
                <a:latin typeface="Calibri"/>
                <a:cs typeface="Calibri"/>
              </a:rPr>
              <a:t>az, </a:t>
            </a:r>
            <a:r>
              <a:rPr sz="2200" spc="-10" dirty="0">
                <a:latin typeface="Calibri"/>
                <a:cs typeface="Calibri"/>
              </a:rPr>
              <a:t>hogy derült </a:t>
            </a:r>
            <a:r>
              <a:rPr sz="2200" spc="-20" dirty="0">
                <a:latin typeface="Calibri"/>
                <a:cs typeface="Calibri"/>
              </a:rPr>
              <a:t>éjszakákon </a:t>
            </a:r>
            <a:r>
              <a:rPr sz="2200" spc="-5" dirty="0">
                <a:latin typeface="Calibri"/>
                <a:cs typeface="Calibri"/>
              </a:rPr>
              <a:t>jobban lehűl a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levegő.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0777" y="433345"/>
            <a:ext cx="7440069" cy="394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295401"/>
            <a:ext cx="7435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 </a:t>
            </a:r>
            <a:r>
              <a:rPr sz="3200" spc="-15" dirty="0"/>
              <a:t>levegő felmelegedését </a:t>
            </a:r>
            <a:r>
              <a:rPr sz="3200" spc="-5" dirty="0"/>
              <a:t>módosító</a:t>
            </a:r>
            <a:r>
              <a:rPr sz="3200" spc="-20" dirty="0"/>
              <a:t> </a:t>
            </a:r>
            <a:r>
              <a:rPr sz="3200" spc="-35" dirty="0"/>
              <a:t>tényezők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38823" y="3357003"/>
            <a:ext cx="6709409" cy="3266440"/>
            <a:chOff x="238823" y="3357003"/>
            <a:chExt cx="6709409" cy="3266440"/>
          </a:xfrm>
        </p:grpSpPr>
        <p:sp>
          <p:nvSpPr>
            <p:cNvPr id="6" name="object 6"/>
            <p:cNvSpPr/>
            <p:nvPr/>
          </p:nvSpPr>
          <p:spPr>
            <a:xfrm>
              <a:off x="1619630" y="3357003"/>
              <a:ext cx="5328539" cy="3265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523" y="4653152"/>
              <a:ext cx="1596390" cy="504190"/>
            </a:xfrm>
            <a:custGeom>
              <a:avLst/>
              <a:gdLst/>
              <a:ahLst/>
              <a:cxnLst/>
              <a:rect l="l" t="t" r="r" b="b"/>
              <a:pathLst>
                <a:path w="1596389" h="504189">
                  <a:moveTo>
                    <a:pt x="1152080" y="0"/>
                  </a:moveTo>
                  <a:lnTo>
                    <a:pt x="0" y="0"/>
                  </a:lnTo>
                  <a:lnTo>
                    <a:pt x="0" y="504063"/>
                  </a:lnTo>
                  <a:lnTo>
                    <a:pt x="1152080" y="504063"/>
                  </a:lnTo>
                  <a:lnTo>
                    <a:pt x="1152080" y="210058"/>
                  </a:lnTo>
                  <a:lnTo>
                    <a:pt x="1596072" y="165608"/>
                  </a:lnTo>
                  <a:lnTo>
                    <a:pt x="1152080" y="83947"/>
                  </a:lnTo>
                  <a:lnTo>
                    <a:pt x="11520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523" y="4653152"/>
              <a:ext cx="1596390" cy="504190"/>
            </a:xfrm>
            <a:custGeom>
              <a:avLst/>
              <a:gdLst/>
              <a:ahLst/>
              <a:cxnLst/>
              <a:rect l="l" t="t" r="r" b="b"/>
              <a:pathLst>
                <a:path w="1596389" h="504189">
                  <a:moveTo>
                    <a:pt x="0" y="0"/>
                  </a:moveTo>
                  <a:lnTo>
                    <a:pt x="672071" y="0"/>
                  </a:lnTo>
                  <a:lnTo>
                    <a:pt x="960107" y="0"/>
                  </a:lnTo>
                  <a:lnTo>
                    <a:pt x="1152080" y="0"/>
                  </a:lnTo>
                  <a:lnTo>
                    <a:pt x="1152080" y="83947"/>
                  </a:lnTo>
                  <a:lnTo>
                    <a:pt x="1596072" y="165608"/>
                  </a:lnTo>
                  <a:lnTo>
                    <a:pt x="1152080" y="210058"/>
                  </a:lnTo>
                  <a:lnTo>
                    <a:pt x="1152080" y="504063"/>
                  </a:lnTo>
                  <a:lnTo>
                    <a:pt x="960107" y="504063"/>
                  </a:lnTo>
                  <a:lnTo>
                    <a:pt x="672071" y="504063"/>
                  </a:lnTo>
                  <a:lnTo>
                    <a:pt x="0" y="504063"/>
                  </a:lnTo>
                  <a:lnTo>
                    <a:pt x="0" y="210058"/>
                  </a:lnTo>
                  <a:lnTo>
                    <a:pt x="0" y="8394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8449" y="4740909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08826" y="4568444"/>
            <a:ext cx="1864360" cy="529590"/>
            <a:chOff x="6608826" y="4568444"/>
            <a:chExt cx="1864360" cy="529590"/>
          </a:xfrm>
        </p:grpSpPr>
        <p:sp>
          <p:nvSpPr>
            <p:cNvPr id="11" name="object 11"/>
            <p:cNvSpPr/>
            <p:nvPr/>
          </p:nvSpPr>
          <p:spPr>
            <a:xfrm>
              <a:off x="6621526" y="4581144"/>
              <a:ext cx="1838960" cy="504190"/>
            </a:xfrm>
            <a:custGeom>
              <a:avLst/>
              <a:gdLst/>
              <a:ahLst/>
              <a:cxnLst/>
              <a:rect l="l" t="t" r="r" b="b"/>
              <a:pathLst>
                <a:path w="1838959" h="504189">
                  <a:moveTo>
                    <a:pt x="1838959" y="0"/>
                  </a:moveTo>
                  <a:lnTo>
                    <a:pt x="470789" y="0"/>
                  </a:lnTo>
                  <a:lnTo>
                    <a:pt x="470789" y="83946"/>
                  </a:lnTo>
                  <a:lnTo>
                    <a:pt x="0" y="215772"/>
                  </a:lnTo>
                  <a:lnTo>
                    <a:pt x="470789" y="210057"/>
                  </a:lnTo>
                  <a:lnTo>
                    <a:pt x="470789" y="504062"/>
                  </a:lnTo>
                  <a:lnTo>
                    <a:pt x="1838959" y="504062"/>
                  </a:lnTo>
                  <a:lnTo>
                    <a:pt x="18389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1526" y="4581144"/>
              <a:ext cx="1838960" cy="504190"/>
            </a:xfrm>
            <a:custGeom>
              <a:avLst/>
              <a:gdLst/>
              <a:ahLst/>
              <a:cxnLst/>
              <a:rect l="l" t="t" r="r" b="b"/>
              <a:pathLst>
                <a:path w="1838959" h="504189">
                  <a:moveTo>
                    <a:pt x="470789" y="0"/>
                  </a:moveTo>
                  <a:lnTo>
                    <a:pt x="698753" y="0"/>
                  </a:lnTo>
                  <a:lnTo>
                    <a:pt x="1040765" y="0"/>
                  </a:lnTo>
                  <a:lnTo>
                    <a:pt x="1838959" y="0"/>
                  </a:lnTo>
                  <a:lnTo>
                    <a:pt x="1838959" y="83946"/>
                  </a:lnTo>
                  <a:lnTo>
                    <a:pt x="1838959" y="210057"/>
                  </a:lnTo>
                  <a:lnTo>
                    <a:pt x="1838959" y="504062"/>
                  </a:lnTo>
                  <a:lnTo>
                    <a:pt x="1040765" y="504062"/>
                  </a:lnTo>
                  <a:lnTo>
                    <a:pt x="698753" y="504062"/>
                  </a:lnTo>
                  <a:lnTo>
                    <a:pt x="470789" y="504062"/>
                  </a:lnTo>
                  <a:lnTo>
                    <a:pt x="470789" y="210057"/>
                  </a:lnTo>
                  <a:lnTo>
                    <a:pt x="0" y="215772"/>
                  </a:lnTo>
                  <a:lnTo>
                    <a:pt x="470789" y="83946"/>
                  </a:lnTo>
                  <a:lnTo>
                    <a:pt x="470789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33309" y="4669028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éjszaka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77" y="433345"/>
            <a:ext cx="7440069" cy="394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95401"/>
            <a:ext cx="7435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 </a:t>
            </a:r>
            <a:r>
              <a:rPr sz="3200" spc="-15" dirty="0"/>
              <a:t>levegő felmelegedését </a:t>
            </a:r>
            <a:r>
              <a:rPr sz="3200" spc="-5" dirty="0"/>
              <a:t>módosító</a:t>
            </a:r>
            <a:r>
              <a:rPr sz="3200" spc="-20" dirty="0"/>
              <a:t> </a:t>
            </a:r>
            <a:r>
              <a:rPr sz="3200" spc="-35" dirty="0"/>
              <a:t>tényezők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49223" y="4542409"/>
            <a:ext cx="6108700" cy="920750"/>
            <a:chOff x="749223" y="4542409"/>
            <a:chExt cx="6108700" cy="920750"/>
          </a:xfrm>
        </p:grpSpPr>
        <p:sp>
          <p:nvSpPr>
            <p:cNvPr id="5" name="object 5"/>
            <p:cNvSpPr/>
            <p:nvPr/>
          </p:nvSpPr>
          <p:spPr>
            <a:xfrm>
              <a:off x="755573" y="4548771"/>
              <a:ext cx="6096000" cy="914400"/>
            </a:xfrm>
            <a:custGeom>
              <a:avLst/>
              <a:gdLst/>
              <a:ahLst/>
              <a:cxnLst/>
              <a:rect l="l" t="t" r="r" b="b"/>
              <a:pathLst>
                <a:path w="6096000" h="914400">
                  <a:moveTo>
                    <a:pt x="6095949" y="0"/>
                  </a:moveTo>
                  <a:lnTo>
                    <a:pt x="6095949" y="0"/>
                  </a:lnTo>
                  <a:lnTo>
                    <a:pt x="0" y="0"/>
                  </a:lnTo>
                  <a:lnTo>
                    <a:pt x="0" y="914387"/>
                  </a:lnTo>
                  <a:lnTo>
                    <a:pt x="6095949" y="914387"/>
                  </a:lnTo>
                  <a:lnTo>
                    <a:pt x="6095949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573" y="4548759"/>
              <a:ext cx="6096000" cy="0"/>
            </a:xfrm>
            <a:custGeom>
              <a:avLst/>
              <a:gdLst/>
              <a:ahLst/>
              <a:cxnLst/>
              <a:rect l="l" t="t" r="r" b="b"/>
              <a:pathLst>
                <a:path w="6096000">
                  <a:moveTo>
                    <a:pt x="0" y="0"/>
                  </a:moveTo>
                  <a:lnTo>
                    <a:pt x="6095949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5573" y="414909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437" y="997077"/>
            <a:ext cx="7979409" cy="347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489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felmelegedés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mértéke </a:t>
            </a:r>
            <a:r>
              <a:rPr sz="2200" b="1" dirty="0">
                <a:solidFill>
                  <a:srgbClr val="1F487C"/>
                </a:solidFill>
                <a:latin typeface="Calibri"/>
                <a:cs typeface="Calibri"/>
              </a:rPr>
              <a:t>függ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felszín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anyagától,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színétől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és  </a:t>
            </a:r>
            <a:r>
              <a:rPr sz="2200" b="1" spc="-25" dirty="0">
                <a:solidFill>
                  <a:srgbClr val="1F487C"/>
                </a:solidFill>
                <a:latin typeface="Calibri"/>
                <a:cs typeface="Calibri"/>
              </a:rPr>
              <a:t>növényzettel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való borítottságától</a:t>
            </a:r>
            <a:r>
              <a:rPr sz="2200" b="1" spc="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is.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15" dirty="0">
                <a:latin typeface="Calibri"/>
                <a:cs typeface="Calibri"/>
              </a:rPr>
              <a:t>Azonos </a:t>
            </a:r>
            <a:r>
              <a:rPr sz="2200" spc="-10" dirty="0">
                <a:latin typeface="Calibri"/>
                <a:cs typeface="Calibri"/>
              </a:rPr>
              <a:t>sugárzási </a:t>
            </a:r>
            <a:r>
              <a:rPr sz="2200" spc="-20" dirty="0">
                <a:latin typeface="Calibri"/>
                <a:cs typeface="Calibri"/>
              </a:rPr>
              <a:t>viszonyok </a:t>
            </a:r>
            <a:r>
              <a:rPr sz="2200" spc="-35" dirty="0">
                <a:latin typeface="Calibri"/>
                <a:cs typeface="Calibri"/>
              </a:rPr>
              <a:t>között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szárazföld </a:t>
            </a:r>
            <a:r>
              <a:rPr sz="2200" spc="-15" dirty="0">
                <a:latin typeface="Calibri"/>
                <a:cs typeface="Calibri"/>
              </a:rPr>
              <a:t>felszíne </a:t>
            </a:r>
            <a:r>
              <a:rPr sz="2200" spc="-10" dirty="0">
                <a:latin typeface="Calibri"/>
                <a:cs typeface="Calibri"/>
              </a:rPr>
              <a:t>gyorsabban </a:t>
            </a:r>
            <a:r>
              <a:rPr sz="2200" spc="-5" dirty="0">
                <a:latin typeface="Calibri"/>
                <a:cs typeface="Calibri"/>
              </a:rPr>
              <a:t>és  jobban </a:t>
            </a:r>
            <a:r>
              <a:rPr sz="2200" spc="-10" dirty="0">
                <a:latin typeface="Calibri"/>
                <a:cs typeface="Calibri"/>
              </a:rPr>
              <a:t>melegszik </a:t>
            </a:r>
            <a:r>
              <a:rPr sz="2200" spc="-20" dirty="0">
                <a:latin typeface="Calibri"/>
                <a:cs typeface="Calibri"/>
              </a:rPr>
              <a:t>fel, </a:t>
            </a:r>
            <a:r>
              <a:rPr sz="2200" spc="-10" dirty="0">
                <a:latin typeface="Calibri"/>
                <a:cs typeface="Calibri"/>
              </a:rPr>
              <a:t>illetve </a:t>
            </a:r>
            <a:r>
              <a:rPr sz="2200" spc="-5" dirty="0">
                <a:latin typeface="Calibri"/>
                <a:cs typeface="Calibri"/>
              </a:rPr>
              <a:t>hűl le, </a:t>
            </a:r>
            <a:r>
              <a:rPr sz="2200" spc="-10" dirty="0">
                <a:latin typeface="Calibri"/>
                <a:cs typeface="Calibri"/>
              </a:rPr>
              <a:t>mint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vízé. </a:t>
            </a:r>
            <a:r>
              <a:rPr sz="2200" spc="-5" dirty="0">
                <a:latin typeface="Calibri"/>
                <a:cs typeface="Calibri"/>
              </a:rPr>
              <a:t>Ezt az </a:t>
            </a:r>
            <a:r>
              <a:rPr sz="2200" spc="-15" dirty="0">
                <a:latin typeface="Calibri"/>
                <a:cs typeface="Calibri"/>
              </a:rPr>
              <a:t>anyagok eltérő  fajhőjével magyarázzuk.</a:t>
            </a:r>
            <a:endParaRPr sz="2200">
              <a:latin typeface="Calibri"/>
              <a:cs typeface="Calibri"/>
            </a:endParaRPr>
          </a:p>
          <a:p>
            <a:pPr marL="12700" marR="42862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felszínre </a:t>
            </a:r>
            <a:r>
              <a:rPr sz="2200" spc="-30" dirty="0">
                <a:latin typeface="Calibri"/>
                <a:cs typeface="Calibri"/>
              </a:rPr>
              <a:t>érkező </a:t>
            </a:r>
            <a:r>
              <a:rPr sz="2200" spc="-15" dirty="0">
                <a:latin typeface="Calibri"/>
                <a:cs typeface="Calibri"/>
              </a:rPr>
              <a:t>sugarak </a:t>
            </a:r>
            <a:r>
              <a:rPr sz="2200" spc="-10" dirty="0">
                <a:latin typeface="Calibri"/>
                <a:cs typeface="Calibri"/>
              </a:rPr>
              <a:t>egy </a:t>
            </a:r>
            <a:r>
              <a:rPr sz="2200" spc="-25" dirty="0">
                <a:latin typeface="Calibri"/>
                <a:cs typeface="Calibri"/>
              </a:rPr>
              <a:t>részét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 </a:t>
            </a:r>
            <a:r>
              <a:rPr sz="2200" spc="-10" dirty="0">
                <a:latin typeface="Calibri"/>
                <a:cs typeface="Calibri"/>
              </a:rPr>
              <a:t>nem </a:t>
            </a:r>
            <a:r>
              <a:rPr sz="2200" spc="-15" dirty="0">
                <a:latin typeface="Calibri"/>
                <a:cs typeface="Calibri"/>
              </a:rPr>
              <a:t>nyeli </a:t>
            </a:r>
            <a:r>
              <a:rPr sz="2200" spc="-5" dirty="0">
                <a:latin typeface="Calibri"/>
                <a:cs typeface="Calibri"/>
              </a:rPr>
              <a:t>el, </a:t>
            </a:r>
            <a:r>
              <a:rPr sz="2200" spc="-10" dirty="0">
                <a:latin typeface="Calibri"/>
                <a:cs typeface="Calibri"/>
              </a:rPr>
              <a:t>hanem  </a:t>
            </a:r>
            <a:r>
              <a:rPr sz="2200" spc="-15" dirty="0">
                <a:latin typeface="Calibri"/>
                <a:cs typeface="Calibri"/>
              </a:rPr>
              <a:t>visszaveri, </a:t>
            </a:r>
            <a:r>
              <a:rPr sz="2200" spc="-20" dirty="0">
                <a:latin typeface="Calibri"/>
                <a:cs typeface="Calibri"/>
              </a:rPr>
              <a:t>ezáltal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 </a:t>
            </a:r>
            <a:r>
              <a:rPr sz="2200" spc="-10" dirty="0">
                <a:latin typeface="Calibri"/>
                <a:cs typeface="Calibri"/>
              </a:rPr>
              <a:t>nem, </a:t>
            </a:r>
            <a:r>
              <a:rPr sz="2200" spc="-15" dirty="0">
                <a:latin typeface="Calibri"/>
                <a:cs typeface="Calibri"/>
              </a:rPr>
              <a:t>vagy </a:t>
            </a:r>
            <a:r>
              <a:rPr sz="2200" spc="-5" dirty="0">
                <a:latin typeface="Calibri"/>
                <a:cs typeface="Calibri"/>
              </a:rPr>
              <a:t>csak </a:t>
            </a:r>
            <a:r>
              <a:rPr sz="2200" spc="-20" dirty="0">
                <a:latin typeface="Calibri"/>
                <a:cs typeface="Calibri"/>
              </a:rPr>
              <a:t>kevésbé </a:t>
            </a:r>
            <a:r>
              <a:rPr sz="2200" spc="-10" dirty="0">
                <a:latin typeface="Calibri"/>
                <a:cs typeface="Calibri"/>
              </a:rPr>
              <a:t>melegszik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fel.</a:t>
            </a:r>
            <a:endParaRPr sz="2200">
              <a:latin typeface="Calibri"/>
              <a:cs typeface="Calibri"/>
            </a:endParaRPr>
          </a:p>
          <a:p>
            <a:pPr marL="111760" indent="-990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176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felszínnek </a:t>
            </a:r>
            <a:r>
              <a:rPr sz="2200" spc="-20" dirty="0">
                <a:latin typeface="Calibri"/>
                <a:cs typeface="Calibri"/>
              </a:rPr>
              <a:t>ez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fényvisszaverő </a:t>
            </a:r>
            <a:r>
              <a:rPr sz="2200" spc="-15" dirty="0">
                <a:latin typeface="Calibri"/>
                <a:cs typeface="Calibri"/>
              </a:rPr>
              <a:t>képessége </a:t>
            </a:r>
            <a:r>
              <a:rPr sz="2200" spc="-5" dirty="0">
                <a:latin typeface="Calibri"/>
                <a:cs typeface="Calibri"/>
              </a:rPr>
              <a:t>az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albedó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028825">
              <a:lnSpc>
                <a:spcPct val="100000"/>
              </a:lnSpc>
              <a:spcBef>
                <a:spcPts val="2045"/>
              </a:spcBef>
            </a:pPr>
            <a:r>
              <a:rPr sz="1800" b="1" spc="-10" dirty="0">
                <a:latin typeface="Calibri"/>
                <a:cs typeface="Calibri"/>
              </a:rPr>
              <a:t>Különböző felszínek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albedója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573" y="637752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59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58644" y="4567554"/>
            <a:ext cx="1276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friss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hófelszín  </a:t>
            </a:r>
            <a:r>
              <a:rPr sz="1800" spc="-5" dirty="0">
                <a:latin typeface="Calibri"/>
                <a:cs typeface="Calibri"/>
              </a:rPr>
              <a:t>80-90%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7278" y="4567554"/>
            <a:ext cx="1335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Művelt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szántó  </a:t>
            </a:r>
            <a:r>
              <a:rPr sz="1800" spc="-5" dirty="0">
                <a:latin typeface="Calibri"/>
                <a:cs typeface="Calibri"/>
              </a:rPr>
              <a:t>20-32%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8644" y="5481929"/>
            <a:ext cx="722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erdő 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7278" y="5481929"/>
            <a:ext cx="1274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omok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10" dirty="0">
                <a:latin typeface="Calibri"/>
                <a:cs typeface="Calibri"/>
              </a:rPr>
              <a:t>í</a:t>
            </a:r>
            <a:r>
              <a:rPr sz="1800" dirty="0">
                <a:latin typeface="Calibri"/>
                <a:cs typeface="Calibri"/>
              </a:rPr>
              <a:t>n  </a:t>
            </a:r>
            <a:r>
              <a:rPr sz="1800" spc="-5" dirty="0">
                <a:latin typeface="Calibri"/>
                <a:cs typeface="Calibri"/>
              </a:rPr>
              <a:t>10-25%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43609" y="4581156"/>
            <a:ext cx="4303395" cy="827405"/>
            <a:chOff x="1043609" y="4581156"/>
            <a:chExt cx="4303395" cy="827405"/>
          </a:xfrm>
        </p:grpSpPr>
        <p:sp>
          <p:nvSpPr>
            <p:cNvPr id="15" name="object 15"/>
            <p:cNvSpPr/>
            <p:nvPr/>
          </p:nvSpPr>
          <p:spPr>
            <a:xfrm>
              <a:off x="1043609" y="4581156"/>
              <a:ext cx="1075182" cy="827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11955" y="4581182"/>
              <a:ext cx="1135024" cy="824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43609" y="5517235"/>
            <a:ext cx="1080122" cy="792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1954" y="5517235"/>
            <a:ext cx="1080122" cy="7645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77" y="334285"/>
            <a:ext cx="7440069" cy="38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195833"/>
            <a:ext cx="7435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 </a:t>
            </a:r>
            <a:r>
              <a:rPr sz="3200" spc="-15" dirty="0"/>
              <a:t>levegő felmelegedését </a:t>
            </a:r>
            <a:r>
              <a:rPr sz="3200" spc="-5" dirty="0"/>
              <a:t>módosító</a:t>
            </a:r>
            <a:r>
              <a:rPr sz="3200" spc="-20" dirty="0"/>
              <a:t> </a:t>
            </a:r>
            <a:r>
              <a:rPr sz="3200" spc="-35" dirty="0"/>
              <a:t>tényezők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46303" y="925194"/>
            <a:ext cx="7599680" cy="2525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876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felmelegedés </a:t>
            </a:r>
            <a:r>
              <a:rPr sz="2200" spc="-10" dirty="0">
                <a:latin typeface="Calibri"/>
                <a:cs typeface="Calibri"/>
              </a:rPr>
              <a:t>szempontjából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napsütéses </a:t>
            </a:r>
            <a:r>
              <a:rPr sz="2200" spc="-15" dirty="0">
                <a:latin typeface="Calibri"/>
                <a:cs typeface="Calibri"/>
              </a:rPr>
              <a:t>órák száma, </a:t>
            </a:r>
            <a:r>
              <a:rPr sz="2200" spc="-10" dirty="0">
                <a:latin typeface="Calibri"/>
                <a:cs typeface="Calibri"/>
              </a:rPr>
              <a:t>vagyis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20" dirty="0">
                <a:latin typeface="Calibri"/>
                <a:cs typeface="Calibri"/>
              </a:rPr>
              <a:t>napfénytartam </a:t>
            </a:r>
            <a:r>
              <a:rPr sz="2200" spc="-15" dirty="0">
                <a:latin typeface="Calibri"/>
                <a:cs typeface="Calibri"/>
              </a:rPr>
              <a:t>szintén </a:t>
            </a:r>
            <a:r>
              <a:rPr sz="2200" spc="-20" dirty="0">
                <a:latin typeface="Calibri"/>
                <a:cs typeface="Calibri"/>
              </a:rPr>
              <a:t>meghatározó szerepet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játszik.</a:t>
            </a:r>
            <a:endParaRPr sz="22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74625" algn="l"/>
              </a:tabLst>
            </a:pPr>
            <a:r>
              <a:rPr sz="2200" spc="-5" dirty="0">
                <a:latin typeface="Calibri"/>
                <a:cs typeface="Calibri"/>
              </a:rPr>
              <a:t>Az évi </a:t>
            </a:r>
            <a:r>
              <a:rPr sz="2200" spc="-10" dirty="0">
                <a:latin typeface="Calibri"/>
                <a:cs typeface="Calibri"/>
              </a:rPr>
              <a:t>napsütéses </a:t>
            </a:r>
            <a:r>
              <a:rPr sz="2200" spc="-15" dirty="0">
                <a:latin typeface="Calibri"/>
                <a:cs typeface="Calibri"/>
              </a:rPr>
              <a:t>órák száma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Földön nagy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különbségeket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mutat. </a:t>
            </a:r>
            <a:r>
              <a:rPr sz="2200" spc="-5" dirty="0">
                <a:latin typeface="Calibri"/>
                <a:cs typeface="Calibri"/>
              </a:rPr>
              <a:t>Míg a </a:t>
            </a:r>
            <a:r>
              <a:rPr sz="2200" spc="-15" dirty="0">
                <a:latin typeface="Calibri"/>
                <a:cs typeface="Calibri"/>
              </a:rPr>
              <a:t>térítők mentén </a:t>
            </a:r>
            <a:r>
              <a:rPr sz="2200" spc="-20" dirty="0">
                <a:latin typeface="Calibri"/>
                <a:cs typeface="Calibri"/>
              </a:rPr>
              <a:t>fekvő </a:t>
            </a:r>
            <a:r>
              <a:rPr sz="2200" spc="-15" dirty="0">
                <a:latin typeface="Calibri"/>
                <a:cs typeface="Calibri"/>
              </a:rPr>
              <a:t>sivatagokban </a:t>
            </a:r>
            <a:r>
              <a:rPr sz="2200" spc="-5" dirty="0">
                <a:latin typeface="Calibri"/>
                <a:cs typeface="Calibri"/>
              </a:rPr>
              <a:t>4000 </a:t>
            </a:r>
            <a:r>
              <a:rPr sz="2200" spc="-20" dirty="0">
                <a:latin typeface="Calibri"/>
                <a:cs typeface="Calibri"/>
              </a:rPr>
              <a:t>óra </a:t>
            </a:r>
            <a:r>
              <a:rPr sz="2200" spc="-15" dirty="0">
                <a:latin typeface="Calibri"/>
                <a:cs typeface="Calibri"/>
              </a:rPr>
              <a:t>körüli, </a:t>
            </a:r>
            <a:r>
              <a:rPr sz="2200" spc="-5" dirty="0">
                <a:latin typeface="Calibri"/>
                <a:cs typeface="Calibri"/>
              </a:rPr>
              <a:t>az  óceáni </a:t>
            </a:r>
            <a:r>
              <a:rPr sz="2200" spc="-20" dirty="0">
                <a:latin typeface="Calibri"/>
                <a:cs typeface="Calibri"/>
              </a:rPr>
              <a:t>területeken </a:t>
            </a:r>
            <a:r>
              <a:rPr sz="2200" spc="-10" dirty="0">
                <a:latin typeface="Calibri"/>
                <a:cs typeface="Calibri"/>
              </a:rPr>
              <a:t>néha </a:t>
            </a:r>
            <a:r>
              <a:rPr sz="2200" spc="-5" dirty="0">
                <a:latin typeface="Calibri"/>
                <a:cs typeface="Calibri"/>
              </a:rPr>
              <a:t>az 1000 </a:t>
            </a:r>
            <a:r>
              <a:rPr sz="2200" spc="-20" dirty="0">
                <a:latin typeface="Calibri"/>
                <a:cs typeface="Calibri"/>
              </a:rPr>
              <a:t>órát </a:t>
            </a:r>
            <a:r>
              <a:rPr sz="2200" spc="-5" dirty="0">
                <a:latin typeface="Calibri"/>
                <a:cs typeface="Calibri"/>
              </a:rPr>
              <a:t>sem éri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el.</a:t>
            </a:r>
            <a:endParaRPr sz="2200">
              <a:latin typeface="Calibri"/>
              <a:cs typeface="Calibri"/>
            </a:endParaRPr>
          </a:p>
          <a:p>
            <a:pPr marL="111760" indent="-990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1760" algn="l"/>
              </a:tabLst>
            </a:pPr>
            <a:r>
              <a:rPr sz="2200" spc="-20" dirty="0">
                <a:latin typeface="Calibri"/>
                <a:cs typeface="Calibri"/>
              </a:rPr>
              <a:t>Magyarországon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napsütéses </a:t>
            </a:r>
            <a:r>
              <a:rPr sz="2200" spc="-15" dirty="0">
                <a:latin typeface="Calibri"/>
                <a:cs typeface="Calibri"/>
              </a:rPr>
              <a:t>órák száma </a:t>
            </a:r>
            <a:r>
              <a:rPr sz="2200" spc="-20" dirty="0">
                <a:latin typeface="Calibri"/>
                <a:cs typeface="Calibri"/>
              </a:rPr>
              <a:t>évente </a:t>
            </a:r>
            <a:r>
              <a:rPr sz="2200" dirty="0">
                <a:latin typeface="Calibri"/>
                <a:cs typeface="Calibri"/>
              </a:rPr>
              <a:t>1800-2100,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átlagos területi </a:t>
            </a:r>
            <a:r>
              <a:rPr sz="2200" spc="-5" dirty="0">
                <a:latin typeface="Calibri"/>
                <a:cs typeface="Calibri"/>
              </a:rPr>
              <a:t>eloszlás még </a:t>
            </a:r>
            <a:r>
              <a:rPr sz="2200" spc="-20" dirty="0">
                <a:latin typeface="Calibri"/>
                <a:cs typeface="Calibri"/>
              </a:rPr>
              <a:t>országon </a:t>
            </a:r>
            <a:r>
              <a:rPr sz="2200" spc="-10" dirty="0">
                <a:latin typeface="Calibri"/>
                <a:cs typeface="Calibri"/>
              </a:rPr>
              <a:t>belül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változó.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3746866"/>
            <a:ext cx="4752467" cy="2885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7746" y="4599813"/>
            <a:ext cx="2708275" cy="161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5" dirty="0">
                <a:latin typeface="Calibri"/>
                <a:cs typeface="Calibri"/>
              </a:rPr>
              <a:t>évi </a:t>
            </a:r>
            <a:r>
              <a:rPr sz="1800" spc="-10" dirty="0">
                <a:latin typeface="Calibri"/>
                <a:cs typeface="Calibri"/>
              </a:rPr>
              <a:t>átlagos </a:t>
            </a:r>
            <a:r>
              <a:rPr sz="1800" spc="-15" dirty="0">
                <a:latin typeface="Calibri"/>
                <a:cs typeface="Calibri"/>
              </a:rPr>
              <a:t>napfénytartam  (óra) Magyarországon </a:t>
            </a:r>
            <a:r>
              <a:rPr sz="1800" dirty="0">
                <a:latin typeface="Calibri"/>
                <a:cs typeface="Calibri"/>
              </a:rPr>
              <a:t>az  </a:t>
            </a:r>
            <a:r>
              <a:rPr sz="1800" spc="-5" dirty="0">
                <a:latin typeface="Calibri"/>
                <a:cs typeface="Calibri"/>
              </a:rPr>
              <a:t>1971-2000 </a:t>
            </a:r>
            <a:r>
              <a:rPr sz="1800" spc="-25" dirty="0">
                <a:latin typeface="Calibri"/>
                <a:cs typeface="Calibri"/>
              </a:rPr>
              <a:t>közötti </a:t>
            </a:r>
            <a:r>
              <a:rPr sz="1800" spc="-10" dirty="0">
                <a:latin typeface="Calibri"/>
                <a:cs typeface="Calibri"/>
              </a:rPr>
              <a:t>időszak  </a:t>
            </a:r>
            <a:r>
              <a:rPr sz="1800" dirty="0">
                <a:latin typeface="Calibri"/>
                <a:cs typeface="Calibri"/>
              </a:rPr>
              <a:t>alapján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Forrás: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OMSZ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0351" y="4306823"/>
            <a:ext cx="7078980" cy="1838325"/>
            <a:chOff x="530351" y="4306823"/>
            <a:chExt cx="7078980" cy="1838325"/>
          </a:xfrm>
        </p:grpSpPr>
        <p:sp>
          <p:nvSpPr>
            <p:cNvPr id="4" name="object 4"/>
            <p:cNvSpPr/>
            <p:nvPr/>
          </p:nvSpPr>
          <p:spPr>
            <a:xfrm>
              <a:off x="530351" y="4306823"/>
              <a:ext cx="7078980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351" y="4855463"/>
              <a:ext cx="6422136" cy="740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351" y="5404103"/>
              <a:ext cx="2801112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1116" y="4411802"/>
            <a:ext cx="64008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 </a:t>
            </a:r>
            <a:r>
              <a:rPr sz="3600" spc="-15" dirty="0"/>
              <a:t>TÉMÁHOZ </a:t>
            </a:r>
            <a:r>
              <a:rPr sz="3600" spc="-10" dirty="0"/>
              <a:t>KAPCSOLÓDÓ </a:t>
            </a:r>
            <a:r>
              <a:rPr sz="3600" spc="-20" dirty="0"/>
              <a:t>EGYÉB  </a:t>
            </a:r>
            <a:r>
              <a:rPr sz="3600" spc="-30" dirty="0"/>
              <a:t>TUDNIVALÓK, </a:t>
            </a:r>
            <a:r>
              <a:rPr sz="3600" spc="-10" dirty="0"/>
              <a:t>ÉRDEKESSÉGEK,  </a:t>
            </a:r>
            <a:r>
              <a:rPr sz="3600" spc="-55" dirty="0"/>
              <a:t>FELADATOK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204978"/>
            <a:ext cx="8013700" cy="580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2872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Miért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troposzférában játszódik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le az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időjárási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folyamatok 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többsége?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25" dirty="0">
                <a:latin typeface="Calibri"/>
                <a:cs typeface="Calibri"/>
              </a:rPr>
              <a:t>Tudjuk,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troposzférában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hőmérséklet </a:t>
            </a:r>
            <a:r>
              <a:rPr sz="2200" spc="-15" dirty="0">
                <a:latin typeface="Calibri"/>
                <a:cs typeface="Calibri"/>
              </a:rPr>
              <a:t>csökken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magasság  </a:t>
            </a:r>
            <a:r>
              <a:rPr sz="2200" spc="-15" dirty="0">
                <a:latin typeface="Calibri"/>
                <a:cs typeface="Calibri"/>
              </a:rPr>
              <a:t>növekedésével. </a:t>
            </a:r>
            <a:r>
              <a:rPr sz="2200" spc="-5" dirty="0">
                <a:latin typeface="Calibri"/>
                <a:cs typeface="Calibri"/>
              </a:rPr>
              <a:t>Ez a </a:t>
            </a:r>
            <a:r>
              <a:rPr sz="2200" spc="-10" dirty="0">
                <a:latin typeface="Calibri"/>
                <a:cs typeface="Calibri"/>
              </a:rPr>
              <a:t>tendencia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tropopauzánál megváltozik. </a:t>
            </a:r>
            <a:r>
              <a:rPr sz="2200" spc="-5" dirty="0">
                <a:latin typeface="Calibri"/>
                <a:cs typeface="Calibri"/>
              </a:rPr>
              <a:t>Sok tudós  </a:t>
            </a:r>
            <a:r>
              <a:rPr sz="2200" spc="-10" dirty="0">
                <a:latin typeface="Calibri"/>
                <a:cs typeface="Calibri"/>
              </a:rPr>
              <a:t>hideg csapdának </a:t>
            </a:r>
            <a:r>
              <a:rPr sz="2200" spc="-15" dirty="0">
                <a:latin typeface="Calibri"/>
                <a:cs typeface="Calibri"/>
              </a:rPr>
              <a:t>nevezi, </a:t>
            </a:r>
            <a:r>
              <a:rPr sz="2200" spc="-5" dirty="0">
                <a:latin typeface="Calibri"/>
                <a:cs typeface="Calibri"/>
              </a:rPr>
              <a:t>mert </a:t>
            </a:r>
            <a:r>
              <a:rPr sz="2200" spc="-20" dirty="0">
                <a:latin typeface="Calibri"/>
                <a:cs typeface="Calibri"/>
              </a:rPr>
              <a:t>ez </a:t>
            </a:r>
            <a:r>
              <a:rPr sz="2200" spc="-5" dirty="0">
                <a:latin typeface="Calibri"/>
                <a:cs typeface="Calibri"/>
              </a:rPr>
              <a:t>az a </a:t>
            </a:r>
            <a:r>
              <a:rPr sz="2200" spc="-10" dirty="0">
                <a:latin typeface="Calibri"/>
                <a:cs typeface="Calibri"/>
              </a:rPr>
              <a:t>pont, </a:t>
            </a:r>
            <a:r>
              <a:rPr sz="2200" spc="-5" dirty="0">
                <a:latin typeface="Calibri"/>
                <a:cs typeface="Calibri"/>
              </a:rPr>
              <a:t>ahol a </a:t>
            </a:r>
            <a:r>
              <a:rPr sz="2200" spc="-20" dirty="0">
                <a:latin typeface="Calibri"/>
                <a:cs typeface="Calibri"/>
              </a:rPr>
              <a:t>felemelkedő </a:t>
            </a:r>
            <a:r>
              <a:rPr sz="2200" spc="-15" dirty="0">
                <a:latin typeface="Calibri"/>
                <a:cs typeface="Calibri"/>
              </a:rPr>
              <a:t>levegő  </a:t>
            </a:r>
            <a:r>
              <a:rPr sz="2200" spc="-5" dirty="0">
                <a:latin typeface="Calibri"/>
                <a:cs typeface="Calibri"/>
              </a:rPr>
              <a:t>már nem megy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magasabbra.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Ennek </a:t>
            </a:r>
            <a:r>
              <a:rPr sz="2200" spc="-15" dirty="0">
                <a:latin typeface="Calibri"/>
                <a:cs typeface="Calibri"/>
              </a:rPr>
              <a:t>oka </a:t>
            </a:r>
            <a:r>
              <a:rPr sz="2200" spc="-5" dirty="0">
                <a:latin typeface="Calibri"/>
                <a:cs typeface="Calibri"/>
              </a:rPr>
              <a:t>az,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15" dirty="0">
                <a:latin typeface="Calibri"/>
                <a:cs typeface="Calibri"/>
              </a:rPr>
              <a:t>amikor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reggeli </a:t>
            </a:r>
            <a:r>
              <a:rPr sz="2200" spc="-5" dirty="0">
                <a:latin typeface="Calibri"/>
                <a:cs typeface="Calibri"/>
              </a:rPr>
              <a:t>meleg </a:t>
            </a:r>
            <a:r>
              <a:rPr sz="2200" spc="-15" dirty="0">
                <a:latin typeface="Calibri"/>
                <a:cs typeface="Calibri"/>
              </a:rPr>
              <a:t>napsugárzás révén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20701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földfelszín </a:t>
            </a:r>
            <a:r>
              <a:rPr sz="2200" spc="-10" dirty="0">
                <a:latin typeface="Calibri"/>
                <a:cs typeface="Calibri"/>
              </a:rPr>
              <a:t>felmelegszik,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földfelszín </a:t>
            </a:r>
            <a:r>
              <a:rPr sz="2200" spc="-20" dirty="0">
                <a:latin typeface="Calibri"/>
                <a:cs typeface="Calibri"/>
              </a:rPr>
              <a:t>közelében </a:t>
            </a:r>
            <a:r>
              <a:rPr sz="2200" spc="-10" dirty="0">
                <a:latin typeface="Calibri"/>
                <a:cs typeface="Calibri"/>
              </a:rPr>
              <a:t>melegebb </a:t>
            </a:r>
            <a:r>
              <a:rPr sz="2200" spc="-5" dirty="0">
                <a:latin typeface="Calibri"/>
                <a:cs typeface="Calibri"/>
              </a:rPr>
              <a:t>és  </a:t>
            </a:r>
            <a:r>
              <a:rPr sz="2200" spc="-25" dirty="0">
                <a:latin typeface="Calibri"/>
                <a:cs typeface="Calibri"/>
              </a:rPr>
              <a:t>könnyebb </a:t>
            </a:r>
            <a:r>
              <a:rPr sz="2200" spc="-10" dirty="0">
                <a:latin typeface="Calibri"/>
                <a:cs typeface="Calibri"/>
              </a:rPr>
              <a:t>lesz, mint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felszíntől </a:t>
            </a:r>
            <a:r>
              <a:rPr sz="2200" spc="-15" dirty="0">
                <a:latin typeface="Calibri"/>
                <a:cs typeface="Calibri"/>
              </a:rPr>
              <a:t>távolabb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lévő.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507365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talajközeli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30" dirty="0">
                <a:latin typeface="Calibri"/>
                <a:cs typeface="Calibri"/>
              </a:rPr>
              <a:t>elkezd  </a:t>
            </a:r>
            <a:r>
              <a:rPr sz="2200" spc="-15" dirty="0">
                <a:latin typeface="Calibri"/>
                <a:cs typeface="Calibri"/>
              </a:rPr>
              <a:t>emelkedni, </a:t>
            </a:r>
            <a:r>
              <a:rPr sz="2200" spc="-10" dirty="0">
                <a:latin typeface="Calibri"/>
                <a:cs typeface="Calibri"/>
              </a:rPr>
              <a:t>mint egy  </a:t>
            </a:r>
            <a:r>
              <a:rPr sz="2200" spc="-25" dirty="0">
                <a:latin typeface="Calibri"/>
                <a:cs typeface="Calibri"/>
              </a:rPr>
              <a:t>könnyű </a:t>
            </a:r>
            <a:r>
              <a:rPr sz="2200" spc="-5" dirty="0">
                <a:latin typeface="Calibri"/>
                <a:cs typeface="Calibri"/>
              </a:rPr>
              <a:t>léggömb.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Mindaddig, míg 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környező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levegő</a:t>
            </a:r>
            <a:r>
              <a:rPr sz="2200" spc="-10" dirty="0">
                <a:latin typeface="Calibri"/>
                <a:cs typeface="Calibri"/>
              </a:rPr>
              <a:t> hidegebb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(= </a:t>
            </a:r>
            <a:r>
              <a:rPr sz="2200" spc="-15" dirty="0">
                <a:latin typeface="Calibri"/>
                <a:cs typeface="Calibri"/>
              </a:rPr>
              <a:t>nehezebb), </a:t>
            </a:r>
            <a:r>
              <a:rPr sz="2200" spc="-20" dirty="0">
                <a:latin typeface="Calibri"/>
                <a:cs typeface="Calibri"/>
              </a:rPr>
              <a:t>képes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emelkedni.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3964" y="3716985"/>
            <a:ext cx="3834326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616458"/>
            <a:ext cx="7905115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tropopauzánál </a:t>
            </a:r>
            <a:r>
              <a:rPr sz="2200" spc="-20" dirty="0">
                <a:latin typeface="Calibri"/>
                <a:cs typeface="Calibri"/>
              </a:rPr>
              <a:t>ez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5" dirty="0">
                <a:latin typeface="Calibri"/>
                <a:cs typeface="Calibri"/>
              </a:rPr>
              <a:t>emelkedés </a:t>
            </a:r>
            <a:r>
              <a:rPr sz="2200" spc="-10" dirty="0">
                <a:latin typeface="Calibri"/>
                <a:cs typeface="Calibri"/>
              </a:rPr>
              <a:t>megáll, </a:t>
            </a:r>
            <a:r>
              <a:rPr sz="2200" spc="-5" dirty="0">
                <a:latin typeface="Calibri"/>
                <a:cs typeface="Calibri"/>
              </a:rPr>
              <a:t>mert a </a:t>
            </a:r>
            <a:r>
              <a:rPr sz="2200" spc="-20" dirty="0">
                <a:latin typeface="Calibri"/>
                <a:cs typeface="Calibri"/>
              </a:rPr>
              <a:t>fenti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levegő</a:t>
            </a:r>
            <a:endParaRPr sz="2200">
              <a:latin typeface="Calibri"/>
              <a:cs typeface="Calibri"/>
            </a:endParaRPr>
          </a:p>
          <a:p>
            <a:pPr marL="12700" marR="43815" algn="just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melegebb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20" dirty="0">
                <a:latin typeface="Calibri"/>
                <a:cs typeface="Calibri"/>
              </a:rPr>
              <a:t>könnyebb. </a:t>
            </a:r>
            <a:r>
              <a:rPr sz="2200" spc="-5" dirty="0">
                <a:latin typeface="Calibri"/>
                <a:cs typeface="Calibri"/>
              </a:rPr>
              <a:t>Ez az </a:t>
            </a:r>
            <a:r>
              <a:rPr sz="2200" spc="-20" dirty="0">
                <a:latin typeface="Calibri"/>
                <a:cs typeface="Calibri"/>
              </a:rPr>
              <a:t>oka </a:t>
            </a:r>
            <a:r>
              <a:rPr sz="2200" spc="-5" dirty="0">
                <a:latin typeface="Calibri"/>
                <a:cs typeface="Calibri"/>
              </a:rPr>
              <a:t>annak, </a:t>
            </a:r>
            <a:r>
              <a:rPr sz="2200" spc="-10" dirty="0">
                <a:latin typeface="Calibri"/>
                <a:cs typeface="Calibri"/>
              </a:rPr>
              <a:t>hogy meglehetősen </a:t>
            </a:r>
            <a:r>
              <a:rPr sz="2200" spc="-15" dirty="0">
                <a:latin typeface="Calibri"/>
                <a:cs typeface="Calibri"/>
              </a:rPr>
              <a:t>nehéz </a:t>
            </a:r>
            <a:r>
              <a:rPr sz="2200" spc="-5" dirty="0">
                <a:latin typeface="Calibri"/>
                <a:cs typeface="Calibri"/>
              </a:rPr>
              <a:t>a  víznek </a:t>
            </a:r>
            <a:r>
              <a:rPr sz="2200" spc="-10" dirty="0">
                <a:latin typeface="Calibri"/>
                <a:cs typeface="Calibri"/>
              </a:rPr>
              <a:t>(felhőknek) áthatolnia </a:t>
            </a:r>
            <a:r>
              <a:rPr sz="2200" spc="-25" dirty="0">
                <a:latin typeface="Calibri"/>
                <a:cs typeface="Calibri"/>
              </a:rPr>
              <a:t>ezen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láthatatlan </a:t>
            </a:r>
            <a:r>
              <a:rPr sz="2200" spc="-10" dirty="0">
                <a:latin typeface="Calibri"/>
                <a:cs typeface="Calibri"/>
              </a:rPr>
              <a:t>hőmérsékleti </a:t>
            </a:r>
            <a:r>
              <a:rPr sz="2200" spc="-20" dirty="0">
                <a:latin typeface="Calibri"/>
                <a:cs typeface="Calibri"/>
              </a:rPr>
              <a:t>határon 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tropopauzánál.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Ennek </a:t>
            </a:r>
            <a:r>
              <a:rPr sz="2200" spc="-25" dirty="0">
                <a:latin typeface="Calibri"/>
                <a:cs typeface="Calibri"/>
              </a:rPr>
              <a:t>következtében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legtöbb levegőkémiai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0" dirty="0">
                <a:latin typeface="Calibri"/>
                <a:cs typeface="Calibri"/>
              </a:rPr>
              <a:t>időjárási </a:t>
            </a:r>
            <a:r>
              <a:rPr sz="2200" spc="-20" dirty="0">
                <a:latin typeface="Calibri"/>
                <a:cs typeface="Calibri"/>
              </a:rPr>
              <a:t>folyamat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troposzférában </a:t>
            </a:r>
            <a:r>
              <a:rPr sz="2200" spc="-15" dirty="0">
                <a:latin typeface="Calibri"/>
                <a:cs typeface="Calibri"/>
              </a:rPr>
              <a:t>játszódik </a:t>
            </a:r>
            <a:r>
              <a:rPr sz="2200" spc="-5" dirty="0">
                <a:latin typeface="Calibri"/>
                <a:cs typeface="Calibri"/>
              </a:rPr>
              <a:t>le. Ha a víz </a:t>
            </a:r>
            <a:r>
              <a:rPr sz="2200" spc="-10" dirty="0">
                <a:latin typeface="Calibri"/>
                <a:cs typeface="Calibri"/>
              </a:rPr>
              <a:t>nem </a:t>
            </a:r>
            <a:r>
              <a:rPr sz="2200" spc="-20" dirty="0">
                <a:latin typeface="Calibri"/>
                <a:cs typeface="Calibri"/>
              </a:rPr>
              <a:t>képes </a:t>
            </a:r>
            <a:r>
              <a:rPr sz="2200" spc="-10" dirty="0">
                <a:latin typeface="Calibri"/>
                <a:cs typeface="Calibri"/>
              </a:rPr>
              <a:t>magasabbra jutni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troposzféránál, felhők </a:t>
            </a:r>
            <a:r>
              <a:rPr sz="2200" spc="-10" dirty="0">
                <a:latin typeface="Calibri"/>
                <a:cs typeface="Calibri"/>
              </a:rPr>
              <a:t>nem alakulhatnak </a:t>
            </a:r>
            <a:r>
              <a:rPr sz="2200" spc="-5" dirty="0">
                <a:latin typeface="Calibri"/>
                <a:cs typeface="Calibri"/>
              </a:rPr>
              <a:t>ki </a:t>
            </a:r>
            <a:r>
              <a:rPr sz="2200" spc="-10" dirty="0">
                <a:latin typeface="Calibri"/>
                <a:cs typeface="Calibri"/>
              </a:rPr>
              <a:t>magasabb </a:t>
            </a:r>
            <a:r>
              <a:rPr sz="2200" spc="-20" dirty="0">
                <a:latin typeface="Calibri"/>
                <a:cs typeface="Calibri"/>
              </a:rPr>
              <a:t>szinteken, </a:t>
            </a:r>
            <a:r>
              <a:rPr sz="2200" spc="-10" dirty="0">
                <a:latin typeface="Calibri"/>
                <a:cs typeface="Calibri"/>
              </a:rPr>
              <a:t>mivel 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felhők </a:t>
            </a:r>
            <a:r>
              <a:rPr sz="2200" spc="-20" dirty="0">
                <a:latin typeface="Calibri"/>
                <a:cs typeface="Calibri"/>
              </a:rPr>
              <a:t>vízcseppecskéket </a:t>
            </a:r>
            <a:r>
              <a:rPr sz="2200" spc="-10" dirty="0">
                <a:latin typeface="Calibri"/>
                <a:cs typeface="Calibri"/>
              </a:rPr>
              <a:t>tartalmaznak. </a:t>
            </a:r>
            <a:r>
              <a:rPr sz="2200" spc="-5" dirty="0">
                <a:latin typeface="Calibri"/>
                <a:cs typeface="Calibri"/>
              </a:rPr>
              <a:t>A valóságban </a:t>
            </a:r>
            <a:r>
              <a:rPr sz="2200" spc="-15" dirty="0">
                <a:latin typeface="Calibri"/>
                <a:cs typeface="Calibri"/>
              </a:rPr>
              <a:t>azért heves  </a:t>
            </a:r>
            <a:r>
              <a:rPr sz="2200" spc="-20" dirty="0">
                <a:latin typeface="Calibri"/>
                <a:cs typeface="Calibri"/>
              </a:rPr>
              <a:t>zivatarok </a:t>
            </a:r>
            <a:r>
              <a:rPr sz="2200" spc="-10" dirty="0">
                <a:latin typeface="Calibri"/>
                <a:cs typeface="Calibri"/>
              </a:rPr>
              <a:t>esetében</a:t>
            </a:r>
            <a:endParaRPr sz="2200">
              <a:latin typeface="Calibri"/>
              <a:cs typeface="Calibri"/>
            </a:endParaRPr>
          </a:p>
          <a:p>
            <a:pPr marL="12700" marR="530606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zivatarfelhő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áttörheti 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tropopauzát.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901" y="3825633"/>
            <a:ext cx="4395978" cy="285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8750" y="6499656"/>
            <a:ext cx="33851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video forrása: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2"/>
              </a:rPr>
              <a:t>http://www.youtube.com/watch?v=6oMPGd3tvB0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573" y="2321560"/>
            <a:ext cx="7272782" cy="409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398" y="204977"/>
            <a:ext cx="66967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487C"/>
                </a:solidFill>
              </a:rPr>
              <a:t>A </a:t>
            </a:r>
            <a:r>
              <a:rPr sz="2000" spc="-15" dirty="0">
                <a:solidFill>
                  <a:srgbClr val="1F487C"/>
                </a:solidFill>
              </a:rPr>
              <a:t>termoszféra </a:t>
            </a:r>
            <a:r>
              <a:rPr sz="2000" dirty="0">
                <a:solidFill>
                  <a:srgbClr val="1F487C"/>
                </a:solidFill>
              </a:rPr>
              <a:t>a </a:t>
            </a:r>
            <a:r>
              <a:rPr sz="2000" spc="-15" dirty="0">
                <a:solidFill>
                  <a:srgbClr val="1F487C"/>
                </a:solidFill>
              </a:rPr>
              <a:t>színtere </a:t>
            </a:r>
            <a:r>
              <a:rPr sz="2000" dirty="0">
                <a:solidFill>
                  <a:srgbClr val="1F487C"/>
                </a:solidFill>
              </a:rPr>
              <a:t>a </a:t>
            </a:r>
            <a:r>
              <a:rPr sz="2000" spc="-5" dirty="0">
                <a:solidFill>
                  <a:srgbClr val="1F487C"/>
                </a:solidFill>
              </a:rPr>
              <a:t>sarki </a:t>
            </a:r>
            <a:r>
              <a:rPr sz="2000" spc="-20" dirty="0">
                <a:solidFill>
                  <a:srgbClr val="1F487C"/>
                </a:solidFill>
              </a:rPr>
              <a:t>fény </a:t>
            </a:r>
            <a:r>
              <a:rPr sz="2000" spc="-10" dirty="0">
                <a:solidFill>
                  <a:srgbClr val="1F487C"/>
                </a:solidFill>
              </a:rPr>
              <a:t>(északi </a:t>
            </a:r>
            <a:r>
              <a:rPr sz="2000" spc="-15" dirty="0">
                <a:solidFill>
                  <a:srgbClr val="1F487C"/>
                </a:solidFill>
              </a:rPr>
              <a:t>fény)</a:t>
            </a:r>
            <a:r>
              <a:rPr sz="2000" spc="105" dirty="0">
                <a:solidFill>
                  <a:srgbClr val="1F487C"/>
                </a:solidFill>
              </a:rPr>
              <a:t> </a:t>
            </a:r>
            <a:r>
              <a:rPr sz="2000" spc="-5" dirty="0">
                <a:solidFill>
                  <a:srgbClr val="1F487C"/>
                </a:solidFill>
              </a:rPr>
              <a:t>jelenségének.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98398" y="585977"/>
            <a:ext cx="77565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sarki </a:t>
            </a:r>
            <a:r>
              <a:rPr sz="2000" spc="-20" dirty="0">
                <a:latin typeface="Calibri"/>
                <a:cs typeface="Calibri"/>
              </a:rPr>
              <a:t>fény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Föld északi </a:t>
            </a:r>
            <a:r>
              <a:rPr sz="2000" spc="-5" dirty="0">
                <a:latin typeface="Calibri"/>
                <a:cs typeface="Calibri"/>
              </a:rPr>
              <a:t>és déli sarkánál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légkörbe behatoló </a:t>
            </a:r>
            <a:r>
              <a:rPr sz="2000" spc="-15" dirty="0">
                <a:latin typeface="Calibri"/>
                <a:cs typeface="Calibri"/>
              </a:rPr>
              <a:t>töltött  részecskék </a:t>
            </a:r>
            <a:r>
              <a:rPr sz="2000" spc="-5" dirty="0">
                <a:latin typeface="Calibri"/>
                <a:cs typeface="Calibri"/>
              </a:rPr>
              <a:t>által </a:t>
            </a:r>
            <a:r>
              <a:rPr sz="2000" spc="-20" dirty="0">
                <a:latin typeface="Calibri"/>
                <a:cs typeface="Calibri"/>
              </a:rPr>
              <a:t>keltett </a:t>
            </a:r>
            <a:r>
              <a:rPr sz="2000" spc="-5" dirty="0">
                <a:latin typeface="Calibri"/>
                <a:cs typeface="Calibri"/>
              </a:rPr>
              <a:t>időleges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fényjelenség.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töltött részecskék </a:t>
            </a:r>
            <a:r>
              <a:rPr sz="2000" spc="-10" dirty="0">
                <a:latin typeface="Calibri"/>
                <a:cs typeface="Calibri"/>
              </a:rPr>
              <a:t>túlnyomóan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Napból </a:t>
            </a:r>
            <a:r>
              <a:rPr sz="2000" spc="-10" dirty="0">
                <a:latin typeface="Calibri"/>
                <a:cs typeface="Calibri"/>
              </a:rPr>
              <a:t>származnak (napszél), </a:t>
            </a:r>
            <a:r>
              <a:rPr sz="2000" dirty="0">
                <a:latin typeface="Calibri"/>
                <a:cs typeface="Calibri"/>
              </a:rPr>
              <a:t>kisebb  </a:t>
            </a:r>
            <a:r>
              <a:rPr sz="2000" spc="-15" dirty="0">
                <a:latin typeface="Calibri"/>
                <a:cs typeface="Calibri"/>
              </a:rPr>
              <a:t>hányadukat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Naprendszeren kívülről </a:t>
            </a:r>
            <a:r>
              <a:rPr sz="2000" spc="-25" dirty="0">
                <a:latin typeface="Calibri"/>
                <a:cs typeface="Calibri"/>
              </a:rPr>
              <a:t>érkezett </a:t>
            </a:r>
            <a:r>
              <a:rPr sz="2000" spc="-15" dirty="0">
                <a:latin typeface="Calibri"/>
                <a:cs typeface="Calibri"/>
              </a:rPr>
              <a:t>részecskék </a:t>
            </a:r>
            <a:r>
              <a:rPr sz="2000" spc="-10" dirty="0">
                <a:latin typeface="Calibri"/>
                <a:cs typeface="Calibri"/>
              </a:rPr>
              <a:t>teszik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ki.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Csak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sarkkörökön </a:t>
            </a:r>
            <a:r>
              <a:rPr sz="2000" dirty="0">
                <a:latin typeface="Calibri"/>
                <a:cs typeface="Calibri"/>
              </a:rPr>
              <a:t>túl </a:t>
            </a:r>
            <a:r>
              <a:rPr sz="2000" spc="-15" dirty="0">
                <a:latin typeface="Calibri"/>
                <a:cs typeface="Calibri"/>
              </a:rPr>
              <a:t>látható, Magyarországról </a:t>
            </a:r>
            <a:r>
              <a:rPr sz="2000" spc="-5" dirty="0">
                <a:latin typeface="Calibri"/>
                <a:cs typeface="Calibri"/>
              </a:rPr>
              <a:t>nem </a:t>
            </a:r>
            <a:r>
              <a:rPr sz="2000" spc="-10" dirty="0">
                <a:latin typeface="Calibri"/>
                <a:cs typeface="Calibri"/>
              </a:rPr>
              <a:t>figyelhető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920" y="1700783"/>
            <a:ext cx="7488808" cy="492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370" y="204978"/>
            <a:ext cx="785685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7155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Gondolkozz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és</a:t>
            </a:r>
            <a:r>
              <a:rPr sz="22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válaszolj!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Ha </a:t>
            </a:r>
            <a:r>
              <a:rPr sz="2200" spc="-10" dirty="0">
                <a:latin typeface="Calibri"/>
                <a:cs typeface="Calibri"/>
              </a:rPr>
              <a:t>repülővel </a:t>
            </a:r>
            <a:r>
              <a:rPr sz="2200" spc="-20" dirty="0">
                <a:latin typeface="Calibri"/>
                <a:cs typeface="Calibri"/>
              </a:rPr>
              <a:t>utazva </a:t>
            </a:r>
            <a:r>
              <a:rPr sz="2200" spc="-5" dirty="0">
                <a:latin typeface="Calibri"/>
                <a:cs typeface="Calibri"/>
              </a:rPr>
              <a:t>elérjük a 10-11 km-es </a:t>
            </a:r>
            <a:r>
              <a:rPr sz="2200" spc="-10" dirty="0">
                <a:latin typeface="Calibri"/>
                <a:cs typeface="Calibri"/>
              </a:rPr>
              <a:t>magasságot,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felhők </a:t>
            </a:r>
            <a:r>
              <a:rPr sz="2200" spc="-25" dirty="0">
                <a:latin typeface="Calibri"/>
                <a:cs typeface="Calibri"/>
              </a:rPr>
              <a:t>felett  </a:t>
            </a:r>
            <a:r>
              <a:rPr sz="2200" spc="-5" dirty="0">
                <a:latin typeface="Calibri"/>
                <a:cs typeface="Calibri"/>
              </a:rPr>
              <a:t>mindig csak </a:t>
            </a:r>
            <a:r>
              <a:rPr sz="2200" spc="-30" dirty="0">
                <a:latin typeface="Calibri"/>
                <a:cs typeface="Calibri"/>
              </a:rPr>
              <a:t>kék </a:t>
            </a:r>
            <a:r>
              <a:rPr sz="2200" spc="-15" dirty="0">
                <a:latin typeface="Calibri"/>
                <a:cs typeface="Calibri"/>
              </a:rPr>
              <a:t>eget </a:t>
            </a:r>
            <a:r>
              <a:rPr sz="2200" spc="-10" dirty="0">
                <a:latin typeface="Calibri"/>
                <a:cs typeface="Calibri"/>
              </a:rPr>
              <a:t>látunk, függetlenül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felhők alatt </a:t>
            </a:r>
            <a:r>
              <a:rPr sz="2200" spc="-10" dirty="0">
                <a:latin typeface="Calibri"/>
                <a:cs typeface="Calibri"/>
              </a:rPr>
              <a:t>lévő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helyi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időjárástól. </a:t>
            </a:r>
            <a:r>
              <a:rPr sz="2200" spc="-5" dirty="0">
                <a:latin typeface="Calibri"/>
                <a:cs typeface="Calibri"/>
              </a:rPr>
              <a:t>Mi ennek az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oka?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7295" y="292608"/>
            <a:ext cx="52227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6210" y="371983"/>
            <a:ext cx="4773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Kísérletek </a:t>
            </a:r>
            <a:r>
              <a:rPr sz="2800" spc="-15" dirty="0"/>
              <a:t>leírása </a:t>
            </a:r>
            <a:r>
              <a:rPr sz="2800" spc="-5" dirty="0"/>
              <a:t>és</a:t>
            </a:r>
            <a:r>
              <a:rPr sz="2800" spc="30" dirty="0"/>
              <a:t> </a:t>
            </a:r>
            <a:r>
              <a:rPr sz="2800" spc="-10" dirty="0"/>
              <a:t>bemutatása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46303" y="1070864"/>
            <a:ext cx="7920355" cy="535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Az alábbi </a:t>
            </a:r>
            <a:r>
              <a:rPr sz="1800" spc="-10" dirty="0">
                <a:latin typeface="Calibri"/>
                <a:cs typeface="Calibri"/>
              </a:rPr>
              <a:t>kísérletek bemutatását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5" dirty="0">
                <a:latin typeface="Calibri"/>
                <a:cs typeface="Calibri"/>
              </a:rPr>
              <a:t>Eötvös Program keretében </a:t>
            </a:r>
            <a:r>
              <a:rPr sz="1800" spc="-20" dirty="0">
                <a:latin typeface="Calibri"/>
                <a:cs typeface="Calibri"/>
              </a:rPr>
              <a:t>készítették </a:t>
            </a:r>
            <a:r>
              <a:rPr sz="1800" spc="-10" dirty="0">
                <a:latin typeface="Calibri"/>
                <a:cs typeface="Calibri"/>
              </a:rPr>
              <a:t>különböző  </a:t>
            </a:r>
            <a:r>
              <a:rPr sz="1800" spc="-20" dirty="0">
                <a:latin typeface="Calibri"/>
                <a:cs typeface="Calibri"/>
              </a:rPr>
              <a:t>középiskolák </a:t>
            </a:r>
            <a:r>
              <a:rPr sz="1800" spc="-10" dirty="0">
                <a:latin typeface="Calibri"/>
                <a:cs typeface="Calibri"/>
              </a:rPr>
              <a:t>természettudományos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laboratóriumai.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Érdemes megtekinteni, vagy sokkal inkább, </a:t>
            </a:r>
            <a:r>
              <a:rPr sz="1800" spc="-5" dirty="0">
                <a:latin typeface="Calibri"/>
                <a:cs typeface="Calibri"/>
              </a:rPr>
              <a:t>saját </a:t>
            </a:r>
            <a:r>
              <a:rPr sz="1800" spc="-10" dirty="0">
                <a:latin typeface="Calibri"/>
                <a:cs typeface="Calibri"/>
              </a:rPr>
              <a:t>kivitelezésben </a:t>
            </a:r>
            <a:r>
              <a:rPr sz="1800" spc="-5" dirty="0">
                <a:latin typeface="Calibri"/>
                <a:cs typeface="Calibri"/>
              </a:rPr>
              <a:t>elvégezni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ezeket.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libri"/>
              <a:cs typeface="Calibri"/>
            </a:endParaRPr>
          </a:p>
          <a:p>
            <a:pPr marL="527685" marR="1536700" indent="-515620">
              <a:lnSpc>
                <a:spcPct val="100000"/>
              </a:lnSpc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napsugárzás </a:t>
            </a:r>
            <a:r>
              <a:rPr sz="2000" spc="-5" dirty="0">
                <a:latin typeface="Calibri"/>
                <a:cs typeface="Calibri"/>
              </a:rPr>
              <a:t>melegítő </a:t>
            </a:r>
            <a:r>
              <a:rPr sz="2000" spc="-10" dirty="0">
                <a:latin typeface="Calibri"/>
                <a:cs typeface="Calibri"/>
              </a:rPr>
              <a:t>hatása </a:t>
            </a:r>
            <a:r>
              <a:rPr sz="2000" dirty="0">
                <a:latin typeface="Calibri"/>
                <a:cs typeface="Calibri"/>
              </a:rPr>
              <a:t>és a </a:t>
            </a:r>
            <a:r>
              <a:rPr sz="2000" spc="-10" dirty="0">
                <a:latin typeface="Calibri"/>
                <a:cs typeface="Calibri"/>
              </a:rPr>
              <a:t>hajlásszög </a:t>
            </a:r>
            <a:r>
              <a:rPr sz="2000" spc="-15" dirty="0">
                <a:latin typeface="Calibri"/>
                <a:cs typeface="Calibri"/>
              </a:rPr>
              <a:t>vizsgálata: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https://www.youtube.com/watch?v=1ptixJSjJNw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880"/>
              </a:spcBef>
            </a:pPr>
            <a:r>
              <a:rPr sz="1600" spc="-15" dirty="0">
                <a:latin typeface="Calibri"/>
                <a:cs typeface="Calibri"/>
              </a:rPr>
              <a:t>(Eötvös Károly </a:t>
            </a:r>
            <a:r>
              <a:rPr sz="1600" spc="-20" dirty="0">
                <a:latin typeface="Calibri"/>
                <a:cs typeface="Calibri"/>
              </a:rPr>
              <a:t>Gyakorló </a:t>
            </a:r>
            <a:r>
              <a:rPr sz="1600" spc="-15" dirty="0">
                <a:latin typeface="Calibri"/>
                <a:cs typeface="Calibri"/>
              </a:rPr>
              <a:t>Szakközépiskola,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Eger)</a:t>
            </a:r>
            <a:endParaRPr sz="1600">
              <a:latin typeface="Calibri"/>
              <a:cs typeface="Calibri"/>
            </a:endParaRPr>
          </a:p>
          <a:p>
            <a:pPr marL="527685" marR="1731645" indent="-51562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levegő felmelegedését befolyásoló </a:t>
            </a:r>
            <a:r>
              <a:rPr sz="2000" spc="-20" dirty="0">
                <a:latin typeface="Calibri"/>
                <a:cs typeface="Calibri"/>
              </a:rPr>
              <a:t>tényezők </a:t>
            </a:r>
            <a:r>
              <a:rPr sz="2000" spc="-15" dirty="0">
                <a:latin typeface="Calibri"/>
                <a:cs typeface="Calibri"/>
              </a:rPr>
              <a:t>szerepe: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https://www.youtube.com/watch?v=15slRG_dg5Y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415"/>
              </a:spcBef>
            </a:pPr>
            <a:r>
              <a:rPr sz="1600" spc="-10" dirty="0">
                <a:latin typeface="Calibri"/>
                <a:cs typeface="Calibri"/>
              </a:rPr>
              <a:t>(Eötvös </a:t>
            </a:r>
            <a:r>
              <a:rPr sz="1600" spc="-15" dirty="0">
                <a:latin typeface="Calibri"/>
                <a:cs typeface="Calibri"/>
              </a:rPr>
              <a:t>Károly </a:t>
            </a:r>
            <a:r>
              <a:rPr sz="1600" spc="-20" dirty="0">
                <a:latin typeface="Calibri"/>
                <a:cs typeface="Calibri"/>
              </a:rPr>
              <a:t>Gyakorló </a:t>
            </a:r>
            <a:r>
              <a:rPr sz="1600" spc="-15" dirty="0">
                <a:latin typeface="Calibri"/>
                <a:cs typeface="Calibri"/>
              </a:rPr>
              <a:t>Szakközépiskola,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Eger)</a:t>
            </a:r>
            <a:endParaRPr sz="1600">
              <a:latin typeface="Calibri"/>
              <a:cs typeface="Calibri"/>
            </a:endParaRPr>
          </a:p>
          <a:p>
            <a:pPr marL="527685" marR="485140" indent="-51562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000" spc="-15" dirty="0">
                <a:latin typeface="Calibri"/>
                <a:cs typeface="Calibri"/>
              </a:rPr>
              <a:t>Lejtőszög </a:t>
            </a:r>
            <a:r>
              <a:rPr sz="2000" spc="-5" dirty="0">
                <a:latin typeface="Calibri"/>
                <a:cs typeface="Calibri"/>
              </a:rPr>
              <a:t>hatásának </a:t>
            </a:r>
            <a:r>
              <a:rPr sz="2000" spc="-10" dirty="0">
                <a:latin typeface="Calibri"/>
                <a:cs typeface="Calibri"/>
              </a:rPr>
              <a:t>bemutatása: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http://munkafuzet.tancsics.hu/9-  evfolyam/foldrajz/videok/18-lejtoszog-hatasanak-bemutatasa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409"/>
              </a:spcBef>
            </a:pPr>
            <a:r>
              <a:rPr sz="1600" spc="-20" dirty="0">
                <a:latin typeface="Calibri"/>
                <a:cs typeface="Calibri"/>
              </a:rPr>
              <a:t>(Táncsics </a:t>
            </a:r>
            <a:r>
              <a:rPr sz="1600" spc="-5" dirty="0">
                <a:latin typeface="Calibri"/>
                <a:cs typeface="Calibri"/>
              </a:rPr>
              <a:t>Gimnázium </a:t>
            </a:r>
            <a:r>
              <a:rPr sz="1600" spc="-20" dirty="0">
                <a:latin typeface="Calibri"/>
                <a:cs typeface="Calibri"/>
              </a:rPr>
              <a:t>Természettudományos </a:t>
            </a:r>
            <a:r>
              <a:rPr sz="1600" spc="-30" dirty="0">
                <a:latin typeface="Calibri"/>
                <a:cs typeface="Calibri"/>
              </a:rPr>
              <a:t>labor,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Kaposvár)</a:t>
            </a:r>
            <a:endParaRPr sz="1600">
              <a:latin typeface="Calibri"/>
              <a:cs typeface="Calibri"/>
            </a:endParaRPr>
          </a:p>
          <a:p>
            <a:pPr marL="527685" marR="866140" indent="-5156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domborzat </a:t>
            </a:r>
            <a:r>
              <a:rPr sz="2000" spc="-5" dirty="0">
                <a:latin typeface="Calibri"/>
                <a:cs typeface="Calibri"/>
              </a:rPr>
              <a:t>éghajlat módosító </a:t>
            </a:r>
            <a:r>
              <a:rPr sz="2000" spc="-10" dirty="0">
                <a:latin typeface="Calibri"/>
                <a:cs typeface="Calibri"/>
              </a:rPr>
              <a:t>hatása: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http://munkafuzet.tancsics.hu/9-evfolyam/foldrajz/videok/9-a-  domborzat-eghajlat-modosito-hatasa</a:t>
            </a:r>
            <a:endParaRPr sz="20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415"/>
              </a:spcBef>
            </a:pPr>
            <a:r>
              <a:rPr sz="1600" spc="-20" dirty="0">
                <a:latin typeface="Calibri"/>
                <a:cs typeface="Calibri"/>
              </a:rPr>
              <a:t>(Táncsics </a:t>
            </a:r>
            <a:r>
              <a:rPr sz="1600" spc="-5" dirty="0">
                <a:latin typeface="Calibri"/>
                <a:cs typeface="Calibri"/>
              </a:rPr>
              <a:t>Gimnázium </a:t>
            </a:r>
            <a:r>
              <a:rPr sz="1600" spc="-20" dirty="0">
                <a:latin typeface="Calibri"/>
                <a:cs typeface="Calibri"/>
              </a:rPr>
              <a:t>Természettudományos </a:t>
            </a:r>
            <a:r>
              <a:rPr sz="1600" spc="-30" dirty="0">
                <a:latin typeface="Calibri"/>
                <a:cs typeface="Calibri"/>
              </a:rPr>
              <a:t>Labor,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Kaposvár)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192785"/>
            <a:ext cx="3061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 nap</a:t>
            </a:r>
            <a:r>
              <a:rPr sz="3600" spc="-75" dirty="0"/>
              <a:t> </a:t>
            </a:r>
            <a:r>
              <a:rPr sz="3600" spc="-15" dirty="0"/>
              <a:t>sugárzása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64337" y="925194"/>
            <a:ext cx="8162290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2725" algn="l"/>
              </a:tabLst>
            </a:pPr>
            <a:r>
              <a:rPr sz="2200" spc="-25" dirty="0">
                <a:latin typeface="Calibri"/>
                <a:cs typeface="Calibri"/>
              </a:rPr>
              <a:t>Tudjuk, </a:t>
            </a:r>
            <a:r>
              <a:rPr sz="2200" spc="-10" dirty="0">
                <a:latin typeface="Calibri"/>
                <a:cs typeface="Calibri"/>
              </a:rPr>
              <a:t>hogy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 </a:t>
            </a:r>
            <a:r>
              <a:rPr sz="2200" spc="-20" dirty="0">
                <a:latin typeface="Calibri"/>
                <a:cs typeface="Calibri"/>
              </a:rPr>
              <a:t>sugárzó </a:t>
            </a:r>
            <a:r>
              <a:rPr sz="2200" spc="-10" dirty="0">
                <a:latin typeface="Calibri"/>
                <a:cs typeface="Calibri"/>
              </a:rPr>
              <a:t>energiájának nélkülözhetetlen </a:t>
            </a:r>
            <a:r>
              <a:rPr sz="2200" spc="-20" dirty="0">
                <a:latin typeface="Calibri"/>
                <a:cs typeface="Calibri"/>
              </a:rPr>
              <a:t>szerepe </a:t>
            </a:r>
            <a:r>
              <a:rPr sz="2200" spc="-15" dirty="0">
                <a:latin typeface="Calibri"/>
                <a:cs typeface="Calibri"/>
              </a:rPr>
              <a:t>van 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földi </a:t>
            </a:r>
            <a:r>
              <a:rPr sz="2200" spc="-10" dirty="0">
                <a:latin typeface="Calibri"/>
                <a:cs typeface="Calibri"/>
              </a:rPr>
              <a:t>élet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szempontjából.</a:t>
            </a:r>
            <a:endParaRPr sz="2200">
              <a:latin typeface="Calibri"/>
              <a:cs typeface="Calibri"/>
            </a:endParaRPr>
          </a:p>
          <a:p>
            <a:pPr marL="50800" marR="3365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2725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levegő </a:t>
            </a:r>
            <a:r>
              <a:rPr sz="2200" spc="-10" dirty="0">
                <a:latin typeface="Calibri"/>
                <a:cs typeface="Calibri"/>
              </a:rPr>
              <a:t>felmelegedésének </a:t>
            </a:r>
            <a:r>
              <a:rPr sz="2200" spc="-15" dirty="0">
                <a:latin typeface="Calibri"/>
                <a:cs typeface="Calibri"/>
              </a:rPr>
              <a:t>forrása.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felmelegedés </a:t>
            </a:r>
            <a:r>
              <a:rPr sz="2200" spc="-20" dirty="0">
                <a:latin typeface="Calibri"/>
                <a:cs typeface="Calibri"/>
              </a:rPr>
              <a:t>mértékét  </a:t>
            </a:r>
            <a:r>
              <a:rPr sz="2200" spc="-15" dirty="0">
                <a:latin typeface="Calibri"/>
                <a:cs typeface="Calibri"/>
              </a:rPr>
              <a:t>azonban </a:t>
            </a:r>
            <a:r>
              <a:rPr sz="2200" spc="-5" dirty="0">
                <a:latin typeface="Calibri"/>
                <a:cs typeface="Calibri"/>
              </a:rPr>
              <a:t>sok </a:t>
            </a:r>
            <a:r>
              <a:rPr sz="2200" spc="-30" dirty="0">
                <a:latin typeface="Calibri"/>
                <a:cs typeface="Calibri"/>
              </a:rPr>
              <a:t>tényező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befolyásolja.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25" dirty="0">
                <a:solidFill>
                  <a:srgbClr val="1F487C"/>
                </a:solidFill>
                <a:latin typeface="Calibri"/>
                <a:cs typeface="Calibri"/>
              </a:rPr>
              <a:t>következőkben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azt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vizsgáljuk </a:t>
            </a:r>
            <a:r>
              <a:rPr sz="2200" b="1" dirty="0">
                <a:solidFill>
                  <a:srgbClr val="1F487C"/>
                </a:solidFill>
                <a:latin typeface="Calibri"/>
                <a:cs typeface="Calibri"/>
              </a:rPr>
              <a:t>meg,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hogy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miként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melegíti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fel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b="1" spc="1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Nap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sugárzása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légkört.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50800" marR="245110">
              <a:lnSpc>
                <a:spcPct val="100000"/>
              </a:lnSpc>
              <a:buFont typeface="Arial"/>
              <a:buChar char="•"/>
              <a:tabLst>
                <a:tab pos="212725" algn="l"/>
              </a:tabLst>
            </a:pPr>
            <a:r>
              <a:rPr sz="2200" spc="-10" dirty="0">
                <a:latin typeface="Calibri"/>
                <a:cs typeface="Calibri"/>
              </a:rPr>
              <a:t>Földünk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Nap </a:t>
            </a:r>
            <a:r>
              <a:rPr sz="2200" spc="-20" dirty="0">
                <a:latin typeface="Calibri"/>
                <a:cs typeface="Calibri"/>
              </a:rPr>
              <a:t>körül </a:t>
            </a:r>
            <a:r>
              <a:rPr sz="2200" spc="-15" dirty="0">
                <a:latin typeface="Calibri"/>
                <a:cs typeface="Calibri"/>
              </a:rPr>
              <a:t>keringő bolygó, </a:t>
            </a:r>
            <a:r>
              <a:rPr sz="2200" spc="-5" dirty="0">
                <a:latin typeface="Calibri"/>
                <a:cs typeface="Calibri"/>
              </a:rPr>
              <a:t>amelynek </a:t>
            </a:r>
            <a:r>
              <a:rPr sz="2200" spc="-10" dirty="0">
                <a:latin typeface="Calibri"/>
                <a:cs typeface="Calibri"/>
              </a:rPr>
              <a:t>átlagos </a:t>
            </a:r>
            <a:r>
              <a:rPr sz="2200" spc="-15" dirty="0">
                <a:latin typeface="Calibri"/>
                <a:cs typeface="Calibri"/>
              </a:rPr>
              <a:t>hőmérséklete  </a:t>
            </a:r>
            <a:r>
              <a:rPr sz="2200" spc="-5" dirty="0">
                <a:latin typeface="Calibri"/>
                <a:cs typeface="Calibri"/>
              </a:rPr>
              <a:t>15 </a:t>
            </a:r>
            <a:r>
              <a:rPr sz="2175" baseline="24904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körüli.</a:t>
            </a:r>
            <a:endParaRPr sz="2200">
              <a:latin typeface="Calibri"/>
              <a:cs typeface="Calibri"/>
            </a:endParaRPr>
          </a:p>
          <a:p>
            <a:pPr marL="50800" marR="6978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2725" algn="l"/>
              </a:tabLst>
            </a:pPr>
            <a:r>
              <a:rPr sz="2200" spc="-5" dirty="0">
                <a:latin typeface="Calibri"/>
                <a:cs typeface="Calibri"/>
              </a:rPr>
              <a:t>Az, hogy a </a:t>
            </a:r>
            <a:r>
              <a:rPr sz="2200" spc="-15" dirty="0">
                <a:latin typeface="Calibri"/>
                <a:cs typeface="Calibri"/>
              </a:rPr>
              <a:t>Föld hőmérséklete </a:t>
            </a:r>
            <a:r>
              <a:rPr sz="2200" spc="-5" dirty="0">
                <a:latin typeface="Calibri"/>
                <a:cs typeface="Calibri"/>
              </a:rPr>
              <a:t>a Napból </a:t>
            </a:r>
            <a:r>
              <a:rPr sz="2200" spc="-15" dirty="0">
                <a:latin typeface="Calibri"/>
                <a:cs typeface="Calibri"/>
              </a:rPr>
              <a:t>jövő </a:t>
            </a:r>
            <a:r>
              <a:rPr sz="2200" spc="-5" dirty="0">
                <a:latin typeface="Calibri"/>
                <a:cs typeface="Calibri"/>
              </a:rPr>
              <a:t>5700 </a:t>
            </a:r>
            <a:r>
              <a:rPr sz="2175" baseline="24904" dirty="0">
                <a:latin typeface="Calibri"/>
                <a:cs typeface="Calibri"/>
              </a:rPr>
              <a:t>0</a:t>
            </a:r>
            <a:r>
              <a:rPr sz="2200" dirty="0">
                <a:latin typeface="Calibri"/>
                <a:cs typeface="Calibri"/>
              </a:rPr>
              <a:t>C </a:t>
            </a:r>
            <a:r>
              <a:rPr sz="2200" spc="-20" dirty="0">
                <a:latin typeface="Calibri"/>
                <a:cs typeface="Calibri"/>
              </a:rPr>
              <a:t>körüli  </a:t>
            </a:r>
            <a:r>
              <a:rPr sz="2200" spc="-10" dirty="0">
                <a:latin typeface="Calibri"/>
                <a:cs typeface="Calibri"/>
              </a:rPr>
              <a:t>hőmérsékletű </a:t>
            </a:r>
            <a:r>
              <a:rPr sz="2200" spc="-15" dirty="0">
                <a:latin typeface="Calibri"/>
                <a:cs typeface="Calibri"/>
              </a:rPr>
              <a:t>sugárzás </a:t>
            </a:r>
            <a:r>
              <a:rPr sz="2200" spc="-10" dirty="0">
                <a:latin typeface="Calibri"/>
                <a:cs typeface="Calibri"/>
              </a:rPr>
              <a:t>ellenére </a:t>
            </a:r>
            <a:r>
              <a:rPr sz="2200" spc="-5" dirty="0">
                <a:latin typeface="Calibri"/>
                <a:cs typeface="Calibri"/>
              </a:rPr>
              <a:t>állandó, azt </a:t>
            </a:r>
            <a:r>
              <a:rPr sz="2200" spc="-10" dirty="0">
                <a:latin typeface="Calibri"/>
                <a:cs typeface="Calibri"/>
              </a:rPr>
              <a:t>jelenti, </a:t>
            </a:r>
            <a:r>
              <a:rPr sz="2200" spc="-5" dirty="0">
                <a:latin typeface="Calibri"/>
                <a:cs typeface="Calibri"/>
              </a:rPr>
              <a:t>hogy a </a:t>
            </a:r>
            <a:r>
              <a:rPr sz="2200" spc="-10" dirty="0">
                <a:latin typeface="Calibri"/>
                <a:cs typeface="Calibri"/>
              </a:rPr>
              <a:t>Föld </a:t>
            </a:r>
            <a:r>
              <a:rPr sz="2200" spc="-5" dirty="0">
                <a:latin typeface="Calibri"/>
                <a:cs typeface="Calibri"/>
              </a:rPr>
              <a:t>a  Napból </a:t>
            </a:r>
            <a:r>
              <a:rPr sz="2200" spc="-30" dirty="0">
                <a:latin typeface="Calibri"/>
                <a:cs typeface="Calibri"/>
              </a:rPr>
              <a:t>érkező </a:t>
            </a:r>
            <a:r>
              <a:rPr sz="2200" spc="-10" dirty="0">
                <a:latin typeface="Calibri"/>
                <a:cs typeface="Calibri"/>
              </a:rPr>
              <a:t>energiát nem tárolja, hanem </a:t>
            </a:r>
            <a:r>
              <a:rPr sz="2200" spc="-15" dirty="0">
                <a:latin typeface="Calibri"/>
                <a:cs typeface="Calibri"/>
              </a:rPr>
              <a:t>visszajuttatja </a:t>
            </a:r>
            <a:r>
              <a:rPr sz="2200" spc="-5" dirty="0">
                <a:latin typeface="Calibri"/>
                <a:cs typeface="Calibri"/>
              </a:rPr>
              <a:t>az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űrbe.</a:t>
            </a:r>
            <a:endParaRPr sz="2200">
              <a:latin typeface="Calibri"/>
              <a:cs typeface="Calibri"/>
            </a:endParaRPr>
          </a:p>
          <a:p>
            <a:pPr marL="149860" indent="-990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4986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5" dirty="0">
                <a:latin typeface="Calibri"/>
                <a:cs typeface="Calibri"/>
              </a:rPr>
              <a:t>következőkben </a:t>
            </a:r>
            <a:r>
              <a:rPr sz="2200" spc="-20" dirty="0">
                <a:latin typeface="Calibri"/>
                <a:cs typeface="Calibri"/>
              </a:rPr>
              <a:t>ezzel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folyamattal </a:t>
            </a:r>
            <a:r>
              <a:rPr sz="2200" spc="-10" dirty="0">
                <a:latin typeface="Calibri"/>
                <a:cs typeface="Calibri"/>
              </a:rPr>
              <a:t>ismerkedünk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meg.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38627" y="315468"/>
            <a:ext cx="3702050" cy="660400"/>
            <a:chOff x="2738627" y="315468"/>
            <a:chExt cx="3702050" cy="660400"/>
          </a:xfrm>
        </p:grpSpPr>
        <p:sp>
          <p:nvSpPr>
            <p:cNvPr id="4" name="object 4"/>
            <p:cNvSpPr/>
            <p:nvPr/>
          </p:nvSpPr>
          <p:spPr>
            <a:xfrm>
              <a:off x="2738627" y="315468"/>
              <a:ext cx="737615" cy="659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6747" y="315468"/>
              <a:ext cx="3503676" cy="659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78657" y="405764"/>
            <a:ext cx="3190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Ellenőrző</a:t>
            </a:r>
            <a:r>
              <a:rPr sz="3200" spc="-95" dirty="0"/>
              <a:t> </a:t>
            </a:r>
            <a:r>
              <a:rPr sz="3200" spc="-15" dirty="0"/>
              <a:t>kérdések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35940" y="1249806"/>
            <a:ext cx="7211695" cy="488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6364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Igaz vagy </a:t>
            </a:r>
            <a:r>
              <a:rPr sz="2200" spc="-10" dirty="0">
                <a:latin typeface="Calibri"/>
                <a:cs typeface="Calibri"/>
              </a:rPr>
              <a:t>hamis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5" dirty="0">
                <a:latin typeface="Calibri"/>
                <a:cs typeface="Calibri"/>
              </a:rPr>
              <a:t>következő </a:t>
            </a:r>
            <a:r>
              <a:rPr sz="2200" spc="-5" dirty="0">
                <a:latin typeface="Calibri"/>
                <a:cs typeface="Calibri"/>
              </a:rPr>
              <a:t>állítás?: A </a:t>
            </a:r>
            <a:r>
              <a:rPr sz="2200" spc="-10" dirty="0">
                <a:latin typeface="Calibri"/>
                <a:cs typeface="Calibri"/>
              </a:rPr>
              <a:t>levegőnek nincsenek  mérhető </a:t>
            </a:r>
            <a:r>
              <a:rPr sz="2200" spc="-5" dirty="0">
                <a:latin typeface="Calibri"/>
                <a:cs typeface="Calibri"/>
              </a:rPr>
              <a:t>tulajdonságai, </a:t>
            </a:r>
            <a:r>
              <a:rPr sz="2200" spc="-10" dirty="0">
                <a:latin typeface="Calibri"/>
                <a:cs typeface="Calibri"/>
              </a:rPr>
              <a:t>mivel nem látjuk </a:t>
            </a:r>
            <a:r>
              <a:rPr sz="2200" spc="-5" dirty="0">
                <a:latin typeface="Calibri"/>
                <a:cs typeface="Calibri"/>
              </a:rPr>
              <a:t>és </a:t>
            </a:r>
            <a:r>
              <a:rPr sz="2200" spc="-10" dirty="0">
                <a:latin typeface="Calibri"/>
                <a:cs typeface="Calibri"/>
              </a:rPr>
              <a:t>nem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érzékeljük.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Az alábbi </a:t>
            </a:r>
            <a:r>
              <a:rPr sz="2200" spc="-15" dirty="0">
                <a:latin typeface="Calibri"/>
                <a:cs typeface="Calibri"/>
              </a:rPr>
              <a:t>légköri </a:t>
            </a:r>
            <a:r>
              <a:rPr sz="2200" spc="-20" dirty="0">
                <a:latin typeface="Calibri"/>
                <a:cs typeface="Calibri"/>
              </a:rPr>
              <a:t>gázok </a:t>
            </a:r>
            <a:r>
              <a:rPr sz="2200" spc="-25" dirty="0">
                <a:latin typeface="Calibri"/>
                <a:cs typeface="Calibri"/>
              </a:rPr>
              <a:t>közül </a:t>
            </a:r>
            <a:r>
              <a:rPr sz="2200" spc="-5" dirty="0">
                <a:latin typeface="Calibri"/>
                <a:cs typeface="Calibri"/>
              </a:rPr>
              <a:t>melyik </a:t>
            </a:r>
            <a:r>
              <a:rPr sz="2200" spc="-10" dirty="0">
                <a:latin typeface="Calibri"/>
                <a:cs typeface="Calibri"/>
              </a:rPr>
              <a:t>nem </a:t>
            </a:r>
            <a:r>
              <a:rPr sz="2200" spc="-5" dirty="0">
                <a:latin typeface="Calibri"/>
                <a:cs typeface="Calibri"/>
              </a:rPr>
              <a:t>állandó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gáz?</a:t>
            </a:r>
            <a:endParaRPr sz="22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2200" spc="-20" dirty="0">
                <a:latin typeface="Calibri"/>
                <a:cs typeface="Calibri"/>
              </a:rPr>
              <a:t>oxigén</a:t>
            </a:r>
            <a:endParaRPr sz="22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2200" spc="-10" dirty="0">
                <a:latin typeface="Calibri"/>
                <a:cs typeface="Calibri"/>
              </a:rPr>
              <a:t>argon</a:t>
            </a:r>
            <a:endParaRPr sz="22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2200" spc="-20" dirty="0">
                <a:latin typeface="Calibri"/>
                <a:cs typeface="Calibri"/>
              </a:rPr>
              <a:t>széndioxid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Miért </a:t>
            </a:r>
            <a:r>
              <a:rPr sz="2200" spc="-15" dirty="0">
                <a:latin typeface="Calibri"/>
                <a:cs typeface="Calibri"/>
              </a:rPr>
              <a:t>nevezzük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metánt </a:t>
            </a:r>
            <a:r>
              <a:rPr sz="2200" spc="-25" dirty="0">
                <a:latin typeface="Calibri"/>
                <a:cs typeface="Calibri"/>
              </a:rPr>
              <a:t>változó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gáznak?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Igaz, </a:t>
            </a:r>
            <a:r>
              <a:rPr sz="2200" spc="-15" dirty="0">
                <a:latin typeface="Calibri"/>
                <a:cs typeface="Calibri"/>
              </a:rPr>
              <a:t>vagy </a:t>
            </a:r>
            <a:r>
              <a:rPr sz="2200" spc="-10" dirty="0">
                <a:latin typeface="Calibri"/>
                <a:cs typeface="Calibri"/>
              </a:rPr>
              <a:t>hamis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5" dirty="0">
                <a:latin typeface="Calibri"/>
                <a:cs typeface="Calibri"/>
              </a:rPr>
              <a:t>következő </a:t>
            </a:r>
            <a:r>
              <a:rPr sz="2200" spc="-5" dirty="0">
                <a:latin typeface="Calibri"/>
                <a:cs typeface="Calibri"/>
              </a:rPr>
              <a:t>állítás?: </a:t>
            </a:r>
            <a:r>
              <a:rPr sz="2200" spc="-20" dirty="0">
                <a:latin typeface="Calibri"/>
                <a:cs typeface="Calibri"/>
              </a:rPr>
              <a:t>Felfelé </a:t>
            </a:r>
            <a:r>
              <a:rPr sz="2200" spc="-10" dirty="0">
                <a:latin typeface="Calibri"/>
                <a:cs typeface="Calibri"/>
              </a:rPr>
              <a:t>haladva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légkör  </a:t>
            </a:r>
            <a:r>
              <a:rPr sz="2200" spc="-10" dirty="0">
                <a:latin typeface="Calibri"/>
                <a:cs typeface="Calibri"/>
              </a:rPr>
              <a:t>sűrűsége egyre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csökken.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Hol </a:t>
            </a:r>
            <a:r>
              <a:rPr sz="2200" spc="-10" dirty="0">
                <a:latin typeface="Calibri"/>
                <a:cs typeface="Calibri"/>
              </a:rPr>
              <a:t>zajlik </a:t>
            </a:r>
            <a:r>
              <a:rPr sz="2200" spc="-5" dirty="0">
                <a:latin typeface="Calibri"/>
                <a:cs typeface="Calibri"/>
              </a:rPr>
              <a:t>le az </a:t>
            </a:r>
            <a:r>
              <a:rPr sz="2200" spc="-10" dirty="0">
                <a:latin typeface="Calibri"/>
                <a:cs typeface="Calibri"/>
              </a:rPr>
              <a:t>időjárási jelenségek </a:t>
            </a:r>
            <a:r>
              <a:rPr sz="2200" spc="-15" dirty="0">
                <a:latin typeface="Calibri"/>
                <a:cs typeface="Calibri"/>
              </a:rPr>
              <a:t>túlnyomó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többsége?</a:t>
            </a:r>
            <a:endParaRPr sz="22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sztratoszférában</a:t>
            </a:r>
            <a:endParaRPr sz="22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troposzférában</a:t>
            </a:r>
            <a:endParaRPr sz="22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AutoNum type="arabicPeriod"/>
              <a:tabLst>
                <a:tab pos="812800" algn="l"/>
                <a:tab pos="813435" algn="l"/>
              </a:tabLst>
            </a:pP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termoszférában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7772" y="169163"/>
            <a:ext cx="3701796" cy="659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7420" y="259156"/>
            <a:ext cx="3190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Ellenőrző</a:t>
            </a:r>
            <a:r>
              <a:rPr sz="3200" spc="-60" dirty="0"/>
              <a:t> </a:t>
            </a:r>
            <a:r>
              <a:rPr sz="3200" spc="-20" dirty="0"/>
              <a:t>kérdések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91210" y="983056"/>
            <a:ext cx="8016240" cy="4814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200" spc="-5" dirty="0">
                <a:latin typeface="Calibri"/>
                <a:cs typeface="Calibri"/>
              </a:rPr>
              <a:t>Melyik </a:t>
            </a:r>
            <a:r>
              <a:rPr sz="2200" spc="-10" dirty="0">
                <a:latin typeface="Calibri"/>
                <a:cs typeface="Calibri"/>
              </a:rPr>
              <a:t>állítás igaz?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sztratoszférában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hőmérséklet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magassággal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/>
              <a:tabLst>
                <a:tab pos="939165" algn="l"/>
                <a:tab pos="939800" algn="l"/>
              </a:tabLst>
            </a:pPr>
            <a:r>
              <a:rPr sz="2200" spc="-15" dirty="0">
                <a:latin typeface="Calibri"/>
                <a:cs typeface="Calibri"/>
              </a:rPr>
              <a:t>növekszik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/>
              <a:tabLst>
                <a:tab pos="939165" algn="l"/>
                <a:tab pos="939800" algn="l"/>
              </a:tabLst>
            </a:pPr>
            <a:r>
              <a:rPr sz="2200" spc="-15" dirty="0">
                <a:latin typeface="Calibri"/>
                <a:cs typeface="Calibri"/>
              </a:rPr>
              <a:t>csökken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/>
              <a:tabLst>
                <a:tab pos="939165" algn="l"/>
                <a:tab pos="939800" algn="l"/>
              </a:tabLst>
            </a:pPr>
            <a:r>
              <a:rPr sz="2200" spc="-10" dirty="0">
                <a:latin typeface="Calibri"/>
                <a:cs typeface="Calibri"/>
              </a:rPr>
              <a:t>nem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változik</a:t>
            </a:r>
            <a:endParaRPr sz="2200">
              <a:latin typeface="Calibri"/>
              <a:cs typeface="Calibri"/>
            </a:endParaRPr>
          </a:p>
          <a:p>
            <a:pPr marL="538480" indent="-457834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5" dirty="0">
                <a:latin typeface="Calibri"/>
                <a:cs typeface="Calibri"/>
              </a:rPr>
              <a:t>Mi </a:t>
            </a:r>
            <a:r>
              <a:rPr sz="2200" spc="-10" dirty="0">
                <a:latin typeface="Calibri"/>
                <a:cs typeface="Calibri"/>
              </a:rPr>
              <a:t>történik, </a:t>
            </a:r>
            <a:r>
              <a:rPr sz="2200" spc="-15" dirty="0">
                <a:latin typeface="Calibri"/>
                <a:cs typeface="Calibri"/>
              </a:rPr>
              <a:t>amikor </a:t>
            </a:r>
            <a:r>
              <a:rPr sz="2200" spc="-5" dirty="0">
                <a:latin typeface="Calibri"/>
                <a:cs typeface="Calibri"/>
              </a:rPr>
              <a:t>a Nap </a:t>
            </a:r>
            <a:r>
              <a:rPr sz="2200" spc="-15" dirty="0">
                <a:latin typeface="Calibri"/>
                <a:cs typeface="Calibri"/>
              </a:rPr>
              <a:t>sugárzása </a:t>
            </a:r>
            <a:r>
              <a:rPr sz="2200" spc="-5" dirty="0">
                <a:latin typeface="Calibri"/>
                <a:cs typeface="Calibri"/>
              </a:rPr>
              <a:t>eléri a </a:t>
            </a:r>
            <a:r>
              <a:rPr sz="2200" spc="-10" dirty="0">
                <a:latin typeface="Calibri"/>
                <a:cs typeface="Calibri"/>
              </a:rPr>
              <a:t>Föld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légkörét?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/>
              <a:tabLst>
                <a:tab pos="939165" algn="l"/>
                <a:tab pos="93980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légkör alkotórészei </a:t>
            </a:r>
            <a:r>
              <a:rPr sz="2200" spc="-15" dirty="0">
                <a:latin typeface="Calibri"/>
                <a:cs typeface="Calibri"/>
              </a:rPr>
              <a:t>különböző hullámhosszokon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elnyelik,</a:t>
            </a:r>
            <a:endParaRPr sz="2200">
              <a:latin typeface="Calibri"/>
              <a:cs typeface="Calibri"/>
            </a:endParaRPr>
          </a:p>
          <a:p>
            <a:pPr marL="93916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illetve </a:t>
            </a:r>
            <a:r>
              <a:rPr sz="2200" spc="-5" dirty="0">
                <a:latin typeface="Calibri"/>
                <a:cs typeface="Calibri"/>
              </a:rPr>
              <a:t>az </a:t>
            </a:r>
            <a:r>
              <a:rPr sz="2200" spc="-10" dirty="0">
                <a:latin typeface="Calibri"/>
                <a:cs typeface="Calibri"/>
              </a:rPr>
              <a:t>eredeti </a:t>
            </a:r>
            <a:r>
              <a:rPr sz="2200" spc="-5" dirty="0">
                <a:latin typeface="Calibri"/>
                <a:cs typeface="Calibri"/>
              </a:rPr>
              <a:t>haladási </a:t>
            </a:r>
            <a:r>
              <a:rPr sz="2200" spc="-15" dirty="0">
                <a:latin typeface="Calibri"/>
                <a:cs typeface="Calibri"/>
              </a:rPr>
              <a:t>iránytól </a:t>
            </a:r>
            <a:r>
              <a:rPr sz="2200" spc="-5" dirty="0">
                <a:latin typeface="Calibri"/>
                <a:cs typeface="Calibri"/>
              </a:rPr>
              <a:t>eltérítik a Nap </a:t>
            </a:r>
            <a:r>
              <a:rPr sz="2200" spc="-10" dirty="0">
                <a:latin typeface="Calibri"/>
                <a:cs typeface="Calibri"/>
              </a:rPr>
              <a:t>sugárzását.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 startAt="2"/>
              <a:tabLst>
                <a:tab pos="939165" algn="l"/>
                <a:tab pos="939800" algn="l"/>
              </a:tabLst>
            </a:pPr>
            <a:r>
              <a:rPr sz="2200" spc="-15" dirty="0">
                <a:latin typeface="Calibri"/>
                <a:cs typeface="Calibri"/>
              </a:rPr>
              <a:t>Napszél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keletkezik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 startAt="2"/>
              <a:tabLst>
                <a:tab pos="939165" algn="l"/>
                <a:tab pos="939800" algn="l"/>
              </a:tabLst>
            </a:pPr>
            <a:r>
              <a:rPr sz="2200" spc="-10" dirty="0">
                <a:latin typeface="Calibri"/>
                <a:cs typeface="Calibri"/>
              </a:rPr>
              <a:t>Sarki </a:t>
            </a:r>
            <a:r>
              <a:rPr sz="2200" spc="-30" dirty="0">
                <a:latin typeface="Calibri"/>
                <a:cs typeface="Calibri"/>
              </a:rPr>
              <a:t>fény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keletkezik.</a:t>
            </a:r>
            <a:endParaRPr sz="2200">
              <a:latin typeface="Calibri"/>
              <a:cs typeface="Calibri"/>
            </a:endParaRPr>
          </a:p>
          <a:p>
            <a:pPr marL="939165" lvl="1" indent="-457200">
              <a:lnSpc>
                <a:spcPct val="100000"/>
              </a:lnSpc>
              <a:buAutoNum type="arabicPeriod" startAt="2"/>
              <a:tabLst>
                <a:tab pos="939165" algn="l"/>
                <a:tab pos="939800" algn="l"/>
              </a:tabLst>
            </a:pPr>
            <a:r>
              <a:rPr sz="2200" spc="-20" dirty="0">
                <a:latin typeface="Calibri"/>
                <a:cs typeface="Calibri"/>
              </a:rPr>
              <a:t>Összekeverednek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légkör </a:t>
            </a:r>
            <a:r>
              <a:rPr sz="2200" spc="-5" dirty="0">
                <a:latin typeface="Calibri"/>
                <a:cs typeface="Calibri"/>
              </a:rPr>
              <a:t>és a </a:t>
            </a:r>
            <a:r>
              <a:rPr sz="2200" spc="-15" dirty="0">
                <a:latin typeface="Calibri"/>
                <a:cs typeface="Calibri"/>
              </a:rPr>
              <a:t>napsugárzás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részecskéi</a:t>
            </a:r>
            <a:endParaRPr sz="2200">
              <a:latin typeface="Calibri"/>
              <a:cs typeface="Calibri"/>
            </a:endParaRPr>
          </a:p>
          <a:p>
            <a:pPr marL="538480" marR="116839" indent="-4572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5" dirty="0">
                <a:latin typeface="Calibri"/>
                <a:cs typeface="Calibri"/>
              </a:rPr>
              <a:t>Miért </a:t>
            </a:r>
            <a:r>
              <a:rPr sz="2200" spc="-10" dirty="0">
                <a:latin typeface="Calibri"/>
                <a:cs typeface="Calibri"/>
              </a:rPr>
              <a:t>nem </a:t>
            </a:r>
            <a:r>
              <a:rPr sz="2200" spc="-15" dirty="0">
                <a:latin typeface="Calibri"/>
                <a:cs typeface="Calibri"/>
              </a:rPr>
              <a:t>emelkedik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 </a:t>
            </a:r>
            <a:r>
              <a:rPr sz="2200" spc="-15" dirty="0">
                <a:latin typeface="Calibri"/>
                <a:cs typeface="Calibri"/>
              </a:rPr>
              <a:t>hőmérséklete </a:t>
            </a:r>
            <a:r>
              <a:rPr sz="2200" spc="-5" dirty="0">
                <a:latin typeface="Calibri"/>
                <a:cs typeface="Calibri"/>
              </a:rPr>
              <a:t>a Napból </a:t>
            </a:r>
            <a:r>
              <a:rPr sz="2200" spc="-15" dirty="0">
                <a:latin typeface="Calibri"/>
                <a:cs typeface="Calibri"/>
              </a:rPr>
              <a:t>jövő </a:t>
            </a:r>
            <a:r>
              <a:rPr sz="2200" spc="-5" dirty="0">
                <a:latin typeface="Calibri"/>
                <a:cs typeface="Calibri"/>
              </a:rPr>
              <a:t>5700 </a:t>
            </a:r>
            <a:r>
              <a:rPr sz="2175" baseline="24904" dirty="0">
                <a:latin typeface="Calibri"/>
                <a:cs typeface="Calibri"/>
              </a:rPr>
              <a:t>0</a:t>
            </a:r>
            <a:r>
              <a:rPr sz="2200" dirty="0">
                <a:latin typeface="Calibri"/>
                <a:cs typeface="Calibri"/>
              </a:rPr>
              <a:t>C  </a:t>
            </a:r>
            <a:r>
              <a:rPr sz="2200" spc="-15" dirty="0">
                <a:latin typeface="Calibri"/>
                <a:cs typeface="Calibri"/>
              </a:rPr>
              <a:t>körüli </a:t>
            </a:r>
            <a:r>
              <a:rPr sz="2200" spc="-10" dirty="0">
                <a:latin typeface="Calibri"/>
                <a:cs typeface="Calibri"/>
              </a:rPr>
              <a:t>hőmérsékletű </a:t>
            </a:r>
            <a:r>
              <a:rPr sz="2200" spc="-15" dirty="0">
                <a:latin typeface="Calibri"/>
                <a:cs typeface="Calibri"/>
              </a:rPr>
              <a:t>sugárzás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ellenére?</a:t>
            </a:r>
            <a:endParaRPr sz="2200">
              <a:latin typeface="Calibri"/>
              <a:cs typeface="Calibri"/>
            </a:endParaRPr>
          </a:p>
          <a:p>
            <a:pPr marL="538480" indent="-457834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0" dirty="0">
                <a:latin typeface="Calibri"/>
                <a:cs typeface="Calibri"/>
              </a:rPr>
              <a:t>Milyen </a:t>
            </a:r>
            <a:r>
              <a:rPr sz="2200" spc="-25" dirty="0">
                <a:latin typeface="Calibri"/>
                <a:cs typeface="Calibri"/>
              </a:rPr>
              <a:t>tényezők </a:t>
            </a:r>
            <a:r>
              <a:rPr sz="2200" spc="-5" dirty="0">
                <a:latin typeface="Calibri"/>
                <a:cs typeface="Calibri"/>
              </a:rPr>
              <a:t>módosítják a </a:t>
            </a:r>
            <a:r>
              <a:rPr sz="2200" spc="-15" dirty="0">
                <a:latin typeface="Calibri"/>
                <a:cs typeface="Calibri"/>
              </a:rPr>
              <a:t>levegő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felmelegedését?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73761"/>
            <a:ext cx="7945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F487C"/>
                </a:solidFill>
              </a:rPr>
              <a:t>Vizsgáljuk </a:t>
            </a:r>
            <a:r>
              <a:rPr sz="2400" spc="5" dirty="0">
                <a:solidFill>
                  <a:srgbClr val="1F487C"/>
                </a:solidFill>
              </a:rPr>
              <a:t>meg, </a:t>
            </a:r>
            <a:r>
              <a:rPr sz="2400" dirty="0">
                <a:solidFill>
                  <a:srgbClr val="1F487C"/>
                </a:solidFill>
              </a:rPr>
              <a:t>hogy </a:t>
            </a:r>
            <a:r>
              <a:rPr sz="2400" spc="-5" dirty="0">
                <a:solidFill>
                  <a:srgbClr val="1F487C"/>
                </a:solidFill>
              </a:rPr>
              <a:t>mi lesz </a:t>
            </a:r>
            <a:r>
              <a:rPr sz="2400" dirty="0">
                <a:solidFill>
                  <a:srgbClr val="1F487C"/>
                </a:solidFill>
              </a:rPr>
              <a:t>a </a:t>
            </a:r>
            <a:r>
              <a:rPr sz="2400" spc="-5" dirty="0">
                <a:solidFill>
                  <a:srgbClr val="1F487C"/>
                </a:solidFill>
              </a:rPr>
              <a:t>sorsa </a:t>
            </a:r>
            <a:r>
              <a:rPr sz="2400" dirty="0">
                <a:solidFill>
                  <a:srgbClr val="1F487C"/>
                </a:solidFill>
              </a:rPr>
              <a:t>a </a:t>
            </a:r>
            <a:r>
              <a:rPr sz="2400" spc="-5" dirty="0">
                <a:solidFill>
                  <a:srgbClr val="1F487C"/>
                </a:solidFill>
              </a:rPr>
              <a:t>Napból </a:t>
            </a:r>
            <a:r>
              <a:rPr sz="2400" dirty="0">
                <a:solidFill>
                  <a:srgbClr val="1F487C"/>
                </a:solidFill>
              </a:rPr>
              <a:t>a </a:t>
            </a:r>
            <a:r>
              <a:rPr sz="2400" spc="-15" dirty="0">
                <a:solidFill>
                  <a:srgbClr val="1F487C"/>
                </a:solidFill>
              </a:rPr>
              <a:t>légkör</a:t>
            </a:r>
            <a:r>
              <a:rPr sz="2400" spc="-95" dirty="0">
                <a:solidFill>
                  <a:srgbClr val="1F487C"/>
                </a:solidFill>
              </a:rPr>
              <a:t> </a:t>
            </a:r>
            <a:r>
              <a:rPr sz="2400" spc="-20" dirty="0">
                <a:solidFill>
                  <a:srgbClr val="1F487C"/>
                </a:solidFill>
              </a:rPr>
              <a:t>határára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1F487C"/>
                </a:solidFill>
              </a:rPr>
              <a:t>érkező </a:t>
            </a:r>
            <a:r>
              <a:rPr sz="2400" spc="-5" dirty="0">
                <a:solidFill>
                  <a:srgbClr val="1F487C"/>
                </a:solidFill>
              </a:rPr>
              <a:t>1370 W/m² </a:t>
            </a:r>
            <a:r>
              <a:rPr sz="2400" spc="-10" dirty="0">
                <a:solidFill>
                  <a:srgbClr val="1F487C"/>
                </a:solidFill>
              </a:rPr>
              <a:t>sugárzási</a:t>
            </a:r>
            <a:r>
              <a:rPr sz="2400" spc="-40" dirty="0">
                <a:solidFill>
                  <a:srgbClr val="1F487C"/>
                </a:solidFill>
              </a:rPr>
              <a:t> </a:t>
            </a:r>
            <a:r>
              <a:rPr sz="2400" spc="-10" dirty="0">
                <a:solidFill>
                  <a:srgbClr val="1F487C"/>
                </a:solidFill>
              </a:rPr>
              <a:t>energiának.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6303" y="1010158"/>
            <a:ext cx="8254365" cy="209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(Ez </a:t>
            </a: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érték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napállandó, </a:t>
            </a:r>
            <a:r>
              <a:rPr sz="1800" dirty="0">
                <a:latin typeface="Calibri"/>
                <a:cs typeface="Calibri"/>
              </a:rPr>
              <a:t>ami a </a:t>
            </a:r>
            <a:r>
              <a:rPr sz="1800" spc="-10" dirty="0">
                <a:latin typeface="Calibri"/>
                <a:cs typeface="Calibri"/>
              </a:rPr>
              <a:t>nevével </a:t>
            </a:r>
            <a:r>
              <a:rPr sz="1800" spc="-5" dirty="0">
                <a:latin typeface="Calibri"/>
                <a:cs typeface="Calibri"/>
              </a:rPr>
              <a:t>ellentétben </a:t>
            </a:r>
            <a:r>
              <a:rPr sz="1800" spc="-10" dirty="0">
                <a:latin typeface="Calibri"/>
                <a:cs typeface="Calibri"/>
              </a:rPr>
              <a:t>változik,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napfoltokkal </a:t>
            </a:r>
            <a:r>
              <a:rPr sz="1800" spc="-5" dirty="0">
                <a:latin typeface="Calibri"/>
                <a:cs typeface="Calibri"/>
              </a:rPr>
              <a:t>összhangban  </a:t>
            </a:r>
            <a:r>
              <a:rPr sz="1800" spc="-10" dirty="0">
                <a:latin typeface="Calibri"/>
                <a:cs typeface="Calibri"/>
              </a:rPr>
              <a:t>ingadozik </a:t>
            </a:r>
            <a:r>
              <a:rPr sz="1800" dirty="0">
                <a:latin typeface="Calibri"/>
                <a:cs typeface="Calibri"/>
              </a:rPr>
              <a:t>és függ a Nap - </a:t>
            </a:r>
            <a:r>
              <a:rPr sz="1800" spc="-10" dirty="0">
                <a:latin typeface="Calibri"/>
                <a:cs typeface="Calibri"/>
              </a:rPr>
              <a:t>Föld </a:t>
            </a:r>
            <a:r>
              <a:rPr sz="1800" spc="-15" dirty="0">
                <a:latin typeface="Calibri"/>
                <a:cs typeface="Calibri"/>
              </a:rPr>
              <a:t>távolságtól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is.)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299720" indent="-143510">
              <a:lnSpc>
                <a:spcPct val="100000"/>
              </a:lnSpc>
              <a:buFont typeface="Arial"/>
              <a:buChar char="•"/>
              <a:tabLst>
                <a:tab pos="300355" algn="l"/>
              </a:tabLst>
            </a:pPr>
            <a:r>
              <a:rPr sz="2000" dirty="0">
                <a:latin typeface="Calibri"/>
                <a:cs typeface="Calibri"/>
              </a:rPr>
              <a:t>A Napból </a:t>
            </a:r>
            <a:r>
              <a:rPr sz="2000" spc="-25" dirty="0">
                <a:latin typeface="Calibri"/>
                <a:cs typeface="Calibri"/>
              </a:rPr>
              <a:t>érkező </a:t>
            </a:r>
            <a:r>
              <a:rPr sz="2000" spc="-10" dirty="0">
                <a:latin typeface="Calibri"/>
                <a:cs typeface="Calibri"/>
              </a:rPr>
              <a:t>sugárzás rövidhullámú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sugárzás.</a:t>
            </a:r>
            <a:endParaRPr sz="2000">
              <a:latin typeface="Calibri"/>
              <a:cs typeface="Calibri"/>
            </a:endParaRPr>
          </a:p>
          <a:p>
            <a:pPr marL="156845" marR="744220">
              <a:lnSpc>
                <a:spcPct val="100000"/>
              </a:lnSpc>
              <a:buFont typeface="Arial"/>
              <a:buChar char="•"/>
              <a:tabLst>
                <a:tab pos="300355" algn="l"/>
              </a:tabLst>
            </a:pPr>
            <a:r>
              <a:rPr sz="2000" spc="-20" dirty="0">
                <a:latin typeface="Calibri"/>
                <a:cs typeface="Calibri"/>
              </a:rPr>
              <a:t>Tudjuk,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0" dirty="0">
                <a:latin typeface="Calibri"/>
                <a:cs typeface="Calibri"/>
              </a:rPr>
              <a:t>sugárzási </a:t>
            </a:r>
            <a:r>
              <a:rPr sz="2000" spc="-5" dirty="0">
                <a:latin typeface="Calibri"/>
                <a:cs typeface="Calibri"/>
              </a:rPr>
              <a:t>energia </a:t>
            </a:r>
            <a:r>
              <a:rPr sz="2000" dirty="0">
                <a:latin typeface="Calibri"/>
                <a:cs typeface="Calibri"/>
              </a:rPr>
              <a:t>és a </a:t>
            </a:r>
            <a:r>
              <a:rPr sz="2000" spc="-5" dirty="0">
                <a:latin typeface="Calibri"/>
                <a:cs typeface="Calibri"/>
              </a:rPr>
              <a:t>hullámhossz </a:t>
            </a:r>
            <a:r>
              <a:rPr sz="2000" spc="-15" dirty="0">
                <a:latin typeface="Calibri"/>
                <a:cs typeface="Calibri"/>
              </a:rPr>
              <a:t>fordítottan arányos,  </a:t>
            </a:r>
            <a:r>
              <a:rPr sz="2000" dirty="0">
                <a:latin typeface="Calibri"/>
                <a:cs typeface="Calibri"/>
              </a:rPr>
              <a:t>így a </a:t>
            </a:r>
            <a:r>
              <a:rPr sz="2000" spc="-10" dirty="0">
                <a:latin typeface="Calibri"/>
                <a:cs typeface="Calibri"/>
              </a:rPr>
              <a:t>rövidhullámú sugárzás </a:t>
            </a:r>
            <a:r>
              <a:rPr sz="2000" dirty="0">
                <a:latin typeface="Calibri"/>
                <a:cs typeface="Calibri"/>
              </a:rPr>
              <a:t>nagy </a:t>
            </a:r>
            <a:r>
              <a:rPr sz="2000" spc="-5" dirty="0">
                <a:latin typeface="Calibri"/>
                <a:cs typeface="Calibri"/>
              </a:rPr>
              <a:t>energiát, </a:t>
            </a:r>
            <a:r>
              <a:rPr sz="2000" spc="-15" dirty="0">
                <a:latin typeface="Calibri"/>
                <a:cs typeface="Calibri"/>
              </a:rPr>
              <a:t>ezzel </a:t>
            </a:r>
            <a:r>
              <a:rPr sz="2000" dirty="0">
                <a:latin typeface="Calibri"/>
                <a:cs typeface="Calibri"/>
              </a:rPr>
              <a:t>nagy </a:t>
            </a:r>
            <a:r>
              <a:rPr sz="2000" spc="-5" dirty="0">
                <a:latin typeface="Calibri"/>
                <a:cs typeface="Calibri"/>
              </a:rPr>
              <a:t>hőt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hordoz.</a:t>
            </a:r>
            <a:endParaRPr sz="2000">
              <a:latin typeface="Calibri"/>
              <a:cs typeface="Calibri"/>
            </a:endParaRPr>
          </a:p>
          <a:p>
            <a:pPr marL="299720" indent="-1435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0355" algn="l"/>
              </a:tabLst>
            </a:pPr>
            <a:r>
              <a:rPr sz="2000" dirty="0">
                <a:latin typeface="Calibri"/>
                <a:cs typeface="Calibri"/>
              </a:rPr>
              <a:t>A nap </a:t>
            </a:r>
            <a:r>
              <a:rPr sz="2000" spc="-10" dirty="0">
                <a:latin typeface="Calibri"/>
                <a:cs typeface="Calibri"/>
              </a:rPr>
              <a:t>sugárzása </a:t>
            </a:r>
            <a:r>
              <a:rPr sz="2000" dirty="0">
                <a:latin typeface="Calibri"/>
                <a:cs typeface="Calibri"/>
              </a:rPr>
              <a:t>mégsem </a:t>
            </a:r>
            <a:r>
              <a:rPr sz="2000" spc="-15" dirty="0">
                <a:latin typeface="Calibri"/>
                <a:cs typeface="Calibri"/>
              </a:rPr>
              <a:t>közvetlenül </a:t>
            </a:r>
            <a:r>
              <a:rPr sz="2000" dirty="0">
                <a:latin typeface="Calibri"/>
                <a:cs typeface="Calibri"/>
              </a:rPr>
              <a:t>melegíti </a:t>
            </a:r>
            <a:r>
              <a:rPr sz="2000" spc="-15" dirty="0">
                <a:latin typeface="Calibri"/>
                <a:cs typeface="Calibri"/>
              </a:rPr>
              <a:t>fel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légkört.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603" y="3141002"/>
            <a:ext cx="6331712" cy="3434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6870" y="6624015"/>
            <a:ext cx="5866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Az ábra forrása: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http://elte.prompt.hu/sites/default/files/tananyagok/MeteorologiaiAlapismeretek/ch03s06.html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594" y="2924911"/>
            <a:ext cx="6768719" cy="3671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769" y="262657"/>
            <a:ext cx="5142121" cy="389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23825"/>
            <a:ext cx="5170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Hogyan </a:t>
            </a:r>
            <a:r>
              <a:rPr sz="3200" spc="-5" dirty="0"/>
              <a:t>melegszik </a:t>
            </a:r>
            <a:r>
              <a:rPr sz="3200" spc="-25" dirty="0"/>
              <a:t>fel </a:t>
            </a:r>
            <a:r>
              <a:rPr sz="3200" dirty="0"/>
              <a:t>a</a:t>
            </a:r>
            <a:r>
              <a:rPr sz="3200" spc="-65" dirty="0"/>
              <a:t> </a:t>
            </a:r>
            <a:r>
              <a:rPr sz="3200" spc="-15" dirty="0"/>
              <a:t>légkör?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3371341" y="751966"/>
            <a:ext cx="2869565" cy="4400550"/>
            <a:chOff x="3371341" y="751966"/>
            <a:chExt cx="2869565" cy="4400550"/>
          </a:xfrm>
        </p:grpSpPr>
        <p:sp>
          <p:nvSpPr>
            <p:cNvPr id="6" name="object 6"/>
            <p:cNvSpPr/>
            <p:nvPr/>
          </p:nvSpPr>
          <p:spPr>
            <a:xfrm>
              <a:off x="3384041" y="764666"/>
              <a:ext cx="2844165" cy="4375150"/>
            </a:xfrm>
            <a:custGeom>
              <a:avLst/>
              <a:gdLst/>
              <a:ahLst/>
              <a:cxnLst/>
              <a:rect l="l" t="t" r="r" b="b"/>
              <a:pathLst>
                <a:path w="2844165" h="4375150">
                  <a:moveTo>
                    <a:pt x="2844165" y="0"/>
                  </a:moveTo>
                  <a:lnTo>
                    <a:pt x="35813" y="0"/>
                  </a:lnTo>
                  <a:lnTo>
                    <a:pt x="35813" y="1224153"/>
                  </a:lnTo>
                  <a:lnTo>
                    <a:pt x="503936" y="1224153"/>
                  </a:lnTo>
                  <a:lnTo>
                    <a:pt x="0" y="4374642"/>
                  </a:lnTo>
                  <a:lnTo>
                    <a:pt x="1205992" y="1224153"/>
                  </a:lnTo>
                  <a:lnTo>
                    <a:pt x="2844165" y="1224153"/>
                  </a:lnTo>
                  <a:lnTo>
                    <a:pt x="2844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4041" y="764666"/>
              <a:ext cx="2844165" cy="4375150"/>
            </a:xfrm>
            <a:custGeom>
              <a:avLst/>
              <a:gdLst/>
              <a:ahLst/>
              <a:cxnLst/>
              <a:rect l="l" t="t" r="r" b="b"/>
              <a:pathLst>
                <a:path w="2844165" h="4375150">
                  <a:moveTo>
                    <a:pt x="35813" y="0"/>
                  </a:moveTo>
                  <a:lnTo>
                    <a:pt x="503936" y="0"/>
                  </a:lnTo>
                  <a:lnTo>
                    <a:pt x="1205992" y="0"/>
                  </a:lnTo>
                  <a:lnTo>
                    <a:pt x="2844165" y="0"/>
                  </a:lnTo>
                  <a:lnTo>
                    <a:pt x="2844165" y="714121"/>
                  </a:lnTo>
                  <a:lnTo>
                    <a:pt x="2844165" y="1020191"/>
                  </a:lnTo>
                  <a:lnTo>
                    <a:pt x="2844165" y="1224153"/>
                  </a:lnTo>
                  <a:lnTo>
                    <a:pt x="1205992" y="1224153"/>
                  </a:lnTo>
                  <a:lnTo>
                    <a:pt x="0" y="4374642"/>
                  </a:lnTo>
                  <a:lnTo>
                    <a:pt x="503936" y="1224153"/>
                  </a:lnTo>
                  <a:lnTo>
                    <a:pt x="35813" y="1224153"/>
                  </a:lnTo>
                  <a:lnTo>
                    <a:pt x="35813" y="1020191"/>
                  </a:lnTo>
                  <a:lnTo>
                    <a:pt x="35813" y="714121"/>
                  </a:lnTo>
                  <a:lnTo>
                    <a:pt x="35813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99230" y="800480"/>
            <a:ext cx="2428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 A </a:t>
            </a:r>
            <a:r>
              <a:rPr sz="1800" spc="-5" dirty="0">
                <a:latin typeface="Calibri"/>
                <a:cs typeface="Calibri"/>
              </a:rPr>
              <a:t>Napból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érkező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rövidhullámú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sugárzásnak  </a:t>
            </a:r>
            <a:r>
              <a:rPr sz="1800" spc="-5" dirty="0">
                <a:latin typeface="Calibri"/>
                <a:cs typeface="Calibri"/>
              </a:rPr>
              <a:t>csak </a:t>
            </a:r>
            <a:r>
              <a:rPr sz="1800" dirty="0">
                <a:latin typeface="Calibri"/>
                <a:cs typeface="Calibri"/>
              </a:rPr>
              <a:t>kb. </a:t>
            </a:r>
            <a:r>
              <a:rPr sz="1800" spc="-15" dirty="0">
                <a:latin typeface="Calibri"/>
                <a:cs typeface="Calibri"/>
              </a:rPr>
              <a:t>fele </a:t>
            </a:r>
            <a:r>
              <a:rPr sz="1800" dirty="0">
                <a:latin typeface="Calibri"/>
                <a:cs typeface="Calibri"/>
              </a:rPr>
              <a:t>éri 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földfelszínt.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6814" y="1256030"/>
            <a:ext cx="2762250" cy="2552065"/>
            <a:chOff x="166814" y="1256030"/>
            <a:chExt cx="2762250" cy="2552065"/>
          </a:xfrm>
        </p:grpSpPr>
        <p:sp>
          <p:nvSpPr>
            <p:cNvPr id="10" name="object 10"/>
            <p:cNvSpPr/>
            <p:nvPr/>
          </p:nvSpPr>
          <p:spPr>
            <a:xfrm>
              <a:off x="179514" y="1268730"/>
              <a:ext cx="2736850" cy="2526665"/>
            </a:xfrm>
            <a:custGeom>
              <a:avLst/>
              <a:gdLst/>
              <a:ahLst/>
              <a:cxnLst/>
              <a:rect l="l" t="t" r="r" b="b"/>
              <a:pathLst>
                <a:path w="2736850" h="2526665">
                  <a:moveTo>
                    <a:pt x="2736278" y="0"/>
                  </a:moveTo>
                  <a:lnTo>
                    <a:pt x="0" y="0"/>
                  </a:lnTo>
                  <a:lnTo>
                    <a:pt x="0" y="1584198"/>
                  </a:lnTo>
                  <a:lnTo>
                    <a:pt x="1596199" y="1584198"/>
                  </a:lnTo>
                  <a:lnTo>
                    <a:pt x="1981517" y="2526411"/>
                  </a:lnTo>
                  <a:lnTo>
                    <a:pt x="2280221" y="1584198"/>
                  </a:lnTo>
                  <a:lnTo>
                    <a:pt x="2736278" y="1584198"/>
                  </a:lnTo>
                  <a:lnTo>
                    <a:pt x="2736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514" y="1268730"/>
              <a:ext cx="2736850" cy="2526665"/>
            </a:xfrm>
            <a:custGeom>
              <a:avLst/>
              <a:gdLst/>
              <a:ahLst/>
              <a:cxnLst/>
              <a:rect l="l" t="t" r="r" b="b"/>
              <a:pathLst>
                <a:path w="2736850" h="2526665">
                  <a:moveTo>
                    <a:pt x="0" y="0"/>
                  </a:moveTo>
                  <a:lnTo>
                    <a:pt x="1596199" y="0"/>
                  </a:lnTo>
                  <a:lnTo>
                    <a:pt x="2280221" y="0"/>
                  </a:lnTo>
                  <a:lnTo>
                    <a:pt x="2736278" y="0"/>
                  </a:lnTo>
                  <a:lnTo>
                    <a:pt x="2736278" y="924179"/>
                  </a:lnTo>
                  <a:lnTo>
                    <a:pt x="2736278" y="1320165"/>
                  </a:lnTo>
                  <a:lnTo>
                    <a:pt x="2736278" y="1584198"/>
                  </a:lnTo>
                  <a:lnTo>
                    <a:pt x="2280221" y="1584198"/>
                  </a:lnTo>
                  <a:lnTo>
                    <a:pt x="1981517" y="2526411"/>
                  </a:lnTo>
                  <a:lnTo>
                    <a:pt x="1596199" y="1584198"/>
                  </a:lnTo>
                  <a:lnTo>
                    <a:pt x="0" y="1584198"/>
                  </a:lnTo>
                  <a:lnTo>
                    <a:pt x="0" y="1320165"/>
                  </a:lnTo>
                  <a:lnTo>
                    <a:pt x="0" y="92417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8267" y="1347342"/>
            <a:ext cx="23907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 A </a:t>
            </a:r>
            <a:r>
              <a:rPr sz="1800" spc="-10" dirty="0">
                <a:latin typeface="Calibri"/>
                <a:cs typeface="Calibri"/>
              </a:rPr>
              <a:t>sugárzás </a:t>
            </a:r>
            <a:r>
              <a:rPr sz="1800" dirty="0">
                <a:latin typeface="Calibri"/>
                <a:cs typeface="Calibri"/>
              </a:rPr>
              <a:t>kb.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30%-a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visszaverődik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felszínről,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-a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felhőkről,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-a </a:t>
            </a:r>
            <a:r>
              <a:rPr sz="1800" spc="-15" dirty="0">
                <a:latin typeface="Calibri"/>
                <a:cs typeface="Calibri"/>
              </a:rPr>
              <a:t>légkör </a:t>
            </a:r>
            <a:r>
              <a:rPr sz="1800" spc="-5" dirty="0">
                <a:latin typeface="Calibri"/>
                <a:cs typeface="Calibri"/>
              </a:rPr>
              <a:t>egyes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elemeiről.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03396" y="751966"/>
            <a:ext cx="5102225" cy="3908425"/>
            <a:chOff x="3803396" y="751966"/>
            <a:chExt cx="5102225" cy="3908425"/>
          </a:xfrm>
        </p:grpSpPr>
        <p:sp>
          <p:nvSpPr>
            <p:cNvPr id="14" name="object 14"/>
            <p:cNvSpPr/>
            <p:nvPr/>
          </p:nvSpPr>
          <p:spPr>
            <a:xfrm>
              <a:off x="3816096" y="764666"/>
              <a:ext cx="5076825" cy="3883025"/>
            </a:xfrm>
            <a:custGeom>
              <a:avLst/>
              <a:gdLst/>
              <a:ahLst/>
              <a:cxnLst/>
              <a:rect l="l" t="t" r="r" b="b"/>
              <a:pathLst>
                <a:path w="5076825" h="3883025">
                  <a:moveTo>
                    <a:pt x="5076444" y="0"/>
                  </a:moveTo>
                  <a:lnTo>
                    <a:pt x="2844164" y="0"/>
                  </a:lnTo>
                  <a:lnTo>
                    <a:pt x="2844164" y="2016252"/>
                  </a:lnTo>
                  <a:lnTo>
                    <a:pt x="0" y="3882644"/>
                  </a:lnTo>
                  <a:lnTo>
                    <a:pt x="2844164" y="2880360"/>
                  </a:lnTo>
                  <a:lnTo>
                    <a:pt x="2844164" y="3456432"/>
                  </a:lnTo>
                  <a:lnTo>
                    <a:pt x="5076444" y="3456432"/>
                  </a:lnTo>
                  <a:lnTo>
                    <a:pt x="5076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6096" y="764666"/>
              <a:ext cx="5076825" cy="3883025"/>
            </a:xfrm>
            <a:custGeom>
              <a:avLst/>
              <a:gdLst/>
              <a:ahLst/>
              <a:cxnLst/>
              <a:rect l="l" t="t" r="r" b="b"/>
              <a:pathLst>
                <a:path w="5076825" h="3883025">
                  <a:moveTo>
                    <a:pt x="2844164" y="0"/>
                  </a:moveTo>
                  <a:lnTo>
                    <a:pt x="3216148" y="0"/>
                  </a:lnTo>
                  <a:lnTo>
                    <a:pt x="3774185" y="0"/>
                  </a:lnTo>
                  <a:lnTo>
                    <a:pt x="5076444" y="0"/>
                  </a:lnTo>
                  <a:lnTo>
                    <a:pt x="5076444" y="2016252"/>
                  </a:lnTo>
                  <a:lnTo>
                    <a:pt x="5076444" y="2880360"/>
                  </a:lnTo>
                  <a:lnTo>
                    <a:pt x="5076444" y="3456432"/>
                  </a:lnTo>
                  <a:lnTo>
                    <a:pt x="3774185" y="3456432"/>
                  </a:lnTo>
                  <a:lnTo>
                    <a:pt x="3216148" y="3456432"/>
                  </a:lnTo>
                  <a:lnTo>
                    <a:pt x="2844164" y="3456432"/>
                  </a:lnTo>
                  <a:lnTo>
                    <a:pt x="2844164" y="2880360"/>
                  </a:lnTo>
                  <a:lnTo>
                    <a:pt x="0" y="3882644"/>
                  </a:lnTo>
                  <a:lnTo>
                    <a:pt x="2844164" y="2016252"/>
                  </a:lnTo>
                  <a:lnTo>
                    <a:pt x="2844164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40143" y="918159"/>
            <a:ext cx="1946275" cy="311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3. A </a:t>
            </a:r>
            <a:r>
              <a:rPr sz="1800" spc="-10" dirty="0">
                <a:latin typeface="Calibri"/>
                <a:cs typeface="Calibri"/>
              </a:rPr>
              <a:t>sugárzás </a:t>
            </a:r>
            <a:r>
              <a:rPr sz="1800" dirty="0">
                <a:latin typeface="Calibri"/>
                <a:cs typeface="Calibri"/>
              </a:rPr>
              <a:t>kb.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15-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20%-át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elnyelik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-a </a:t>
            </a:r>
            <a:r>
              <a:rPr sz="1800" spc="-10" dirty="0">
                <a:latin typeface="Calibri"/>
                <a:cs typeface="Calibri"/>
              </a:rPr>
              <a:t>felhők </a:t>
            </a:r>
            <a:r>
              <a:rPr sz="1800" dirty="0">
                <a:latin typeface="Calibri"/>
                <a:cs typeface="Calibri"/>
              </a:rPr>
              <a:t>és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-egyes </a:t>
            </a:r>
            <a:r>
              <a:rPr sz="1800" spc="-15" dirty="0">
                <a:latin typeface="Calibri"/>
                <a:cs typeface="Calibri"/>
              </a:rPr>
              <a:t>légköri  összetevők </a:t>
            </a:r>
            <a:r>
              <a:rPr sz="1800" spc="-5" dirty="0">
                <a:latin typeface="Calibri"/>
                <a:cs typeface="Calibri"/>
              </a:rPr>
              <a:t>(pl.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ózon)</a:t>
            </a:r>
            <a:endParaRPr sz="1800">
              <a:latin typeface="Calibri"/>
              <a:cs typeface="Calibri"/>
            </a:endParaRPr>
          </a:p>
          <a:p>
            <a:pPr marL="12700" marR="530225">
              <a:lnSpc>
                <a:spcPct val="100000"/>
              </a:lnSpc>
              <a:spcBef>
                <a:spcPts val="605"/>
              </a:spcBef>
            </a:pPr>
            <a:r>
              <a:rPr sz="1800" dirty="0">
                <a:latin typeface="Calibri"/>
                <a:cs typeface="Calibri"/>
              </a:rPr>
              <a:t>Az </a:t>
            </a:r>
            <a:r>
              <a:rPr sz="1800" spc="-10" dirty="0">
                <a:latin typeface="Calibri"/>
                <a:cs typeface="Calibri"/>
              </a:rPr>
              <a:t>elnyelés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hőt  termel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és</a:t>
            </a:r>
            <a:endParaRPr sz="1800">
              <a:latin typeface="Calibri"/>
              <a:cs typeface="Calibri"/>
            </a:endParaRPr>
          </a:p>
          <a:p>
            <a:pPr marL="12700" marR="996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felmelegedéssel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jár,  </a:t>
            </a:r>
            <a:r>
              <a:rPr sz="1800" spc="-5" dirty="0">
                <a:latin typeface="Calibri"/>
                <a:cs typeface="Calibri"/>
              </a:rPr>
              <a:t>de ez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csak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kismértékben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melegíti 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levegőt.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870" y="6624015"/>
            <a:ext cx="5866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Az ábra forrása: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4"/>
              </a:rPr>
              <a:t>http://elte.prompt.hu/sites/default/files/tananyagok/MeteorologiaiAlapismeretek/ch03s06.html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3694" y="1184021"/>
            <a:ext cx="6769100" cy="5340350"/>
            <a:chOff x="2123694" y="1184021"/>
            <a:chExt cx="6769100" cy="5340350"/>
          </a:xfrm>
        </p:grpSpPr>
        <p:sp>
          <p:nvSpPr>
            <p:cNvPr id="3" name="object 3"/>
            <p:cNvSpPr/>
            <p:nvPr/>
          </p:nvSpPr>
          <p:spPr>
            <a:xfrm>
              <a:off x="2123694" y="2852902"/>
              <a:ext cx="6768719" cy="36714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802" y="1196721"/>
              <a:ext cx="3105150" cy="4434840"/>
            </a:xfrm>
            <a:custGeom>
              <a:avLst/>
              <a:gdLst/>
              <a:ahLst/>
              <a:cxnLst/>
              <a:rect l="l" t="t" r="r" b="b"/>
              <a:pathLst>
                <a:path w="3105150" h="4434840">
                  <a:moveTo>
                    <a:pt x="2808351" y="0"/>
                  </a:moveTo>
                  <a:lnTo>
                    <a:pt x="0" y="0"/>
                  </a:lnTo>
                  <a:lnTo>
                    <a:pt x="0" y="1224152"/>
                  </a:lnTo>
                  <a:lnTo>
                    <a:pt x="1638173" y="1224152"/>
                  </a:lnTo>
                  <a:lnTo>
                    <a:pt x="3104896" y="4434306"/>
                  </a:lnTo>
                  <a:lnTo>
                    <a:pt x="2340229" y="1224152"/>
                  </a:lnTo>
                  <a:lnTo>
                    <a:pt x="2808351" y="1224152"/>
                  </a:lnTo>
                  <a:lnTo>
                    <a:pt x="280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7802" y="1196721"/>
              <a:ext cx="3105150" cy="4434840"/>
            </a:xfrm>
            <a:custGeom>
              <a:avLst/>
              <a:gdLst/>
              <a:ahLst/>
              <a:cxnLst/>
              <a:rect l="l" t="t" r="r" b="b"/>
              <a:pathLst>
                <a:path w="3105150" h="4434840">
                  <a:moveTo>
                    <a:pt x="0" y="0"/>
                  </a:moveTo>
                  <a:lnTo>
                    <a:pt x="1638173" y="0"/>
                  </a:lnTo>
                  <a:lnTo>
                    <a:pt x="2340229" y="0"/>
                  </a:lnTo>
                  <a:lnTo>
                    <a:pt x="2808351" y="0"/>
                  </a:lnTo>
                  <a:lnTo>
                    <a:pt x="2808351" y="714120"/>
                  </a:lnTo>
                  <a:lnTo>
                    <a:pt x="2808351" y="1020190"/>
                  </a:lnTo>
                  <a:lnTo>
                    <a:pt x="2808351" y="1224152"/>
                  </a:lnTo>
                  <a:lnTo>
                    <a:pt x="2340229" y="1224152"/>
                  </a:lnTo>
                  <a:lnTo>
                    <a:pt x="3104896" y="4434306"/>
                  </a:lnTo>
                  <a:lnTo>
                    <a:pt x="1638173" y="1224152"/>
                  </a:lnTo>
                  <a:lnTo>
                    <a:pt x="0" y="1224152"/>
                  </a:lnTo>
                  <a:lnTo>
                    <a:pt x="0" y="1020190"/>
                  </a:lnTo>
                  <a:lnTo>
                    <a:pt x="0" y="71412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200" y="198881"/>
            <a:ext cx="8061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01820" algn="l"/>
              </a:tabLst>
            </a:pPr>
            <a:r>
              <a:rPr sz="2800" spc="-5" dirty="0">
                <a:solidFill>
                  <a:srgbClr val="1F487C"/>
                </a:solidFill>
              </a:rPr>
              <a:t>A </a:t>
            </a:r>
            <a:r>
              <a:rPr sz="2800" spc="-15" dirty="0">
                <a:solidFill>
                  <a:srgbClr val="1F487C"/>
                </a:solidFill>
              </a:rPr>
              <a:t>levegőt </a:t>
            </a:r>
            <a:r>
              <a:rPr sz="2800" spc="-5" dirty="0">
                <a:solidFill>
                  <a:srgbClr val="1F487C"/>
                </a:solidFill>
              </a:rPr>
              <a:t>a</a:t>
            </a:r>
            <a:r>
              <a:rPr sz="2800" spc="65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Nap</a:t>
            </a:r>
            <a:r>
              <a:rPr sz="2800" spc="25" dirty="0">
                <a:solidFill>
                  <a:srgbClr val="1F487C"/>
                </a:solidFill>
              </a:rPr>
              <a:t> </a:t>
            </a:r>
            <a:r>
              <a:rPr sz="2800" spc="-15" dirty="0">
                <a:solidFill>
                  <a:srgbClr val="1F487C"/>
                </a:solidFill>
              </a:rPr>
              <a:t>sugárzásától	</a:t>
            </a:r>
            <a:r>
              <a:rPr sz="2800" spc="-20" dirty="0">
                <a:solidFill>
                  <a:srgbClr val="1F487C"/>
                </a:solidFill>
              </a:rPr>
              <a:t>felmelegedett földfelszín  </a:t>
            </a:r>
            <a:r>
              <a:rPr sz="2800" spc="-10" dirty="0">
                <a:solidFill>
                  <a:srgbClr val="1F487C"/>
                </a:solidFill>
              </a:rPr>
              <a:t>alulról </a:t>
            </a:r>
            <a:r>
              <a:rPr sz="2800" spc="-20" dirty="0">
                <a:solidFill>
                  <a:srgbClr val="1F487C"/>
                </a:solidFill>
              </a:rPr>
              <a:t>felfelé </a:t>
            </a:r>
            <a:r>
              <a:rPr sz="2800" spc="-5" dirty="0">
                <a:solidFill>
                  <a:srgbClr val="1F487C"/>
                </a:solidFill>
              </a:rPr>
              <a:t>melegíti</a:t>
            </a:r>
            <a:r>
              <a:rPr sz="2800" spc="60" dirty="0">
                <a:solidFill>
                  <a:srgbClr val="1F487C"/>
                </a:solidFill>
              </a:rPr>
              <a:t> </a:t>
            </a:r>
            <a:r>
              <a:rPr sz="2800" spc="-20" dirty="0">
                <a:solidFill>
                  <a:srgbClr val="1F487C"/>
                </a:solidFill>
              </a:rPr>
              <a:t>fel.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067050" y="1369516"/>
            <a:ext cx="26142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 A </a:t>
            </a:r>
            <a:r>
              <a:rPr sz="1800" spc="-10" dirty="0">
                <a:latin typeface="Calibri"/>
                <a:cs typeface="Calibri"/>
              </a:rPr>
              <a:t>felmelegített </a:t>
            </a:r>
            <a:r>
              <a:rPr sz="1800" spc="-15" dirty="0">
                <a:latin typeface="Calibri"/>
                <a:cs typeface="Calibri"/>
              </a:rPr>
              <a:t>földfelszín  </a:t>
            </a:r>
            <a:r>
              <a:rPr sz="1800" spc="-5" dirty="0">
                <a:latin typeface="Calibri"/>
                <a:cs typeface="Calibri"/>
              </a:rPr>
              <a:t>hosszúhullámú </a:t>
            </a:r>
            <a:r>
              <a:rPr sz="1800" dirty="0">
                <a:latin typeface="Calibri"/>
                <a:cs typeface="Calibri"/>
              </a:rPr>
              <a:t>( </a:t>
            </a:r>
            <a:r>
              <a:rPr sz="1800" spc="-15" dirty="0">
                <a:latin typeface="Calibri"/>
                <a:cs typeface="Calibri"/>
              </a:rPr>
              <a:t>infravörös)  </a:t>
            </a:r>
            <a:r>
              <a:rPr sz="1800" spc="-10" dirty="0">
                <a:latin typeface="Calibri"/>
                <a:cs typeface="Calibri"/>
              </a:rPr>
              <a:t>tartományban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sugároz.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8823" y="1112011"/>
            <a:ext cx="5127625" cy="5282565"/>
            <a:chOff x="238823" y="1112011"/>
            <a:chExt cx="5127625" cy="5282565"/>
          </a:xfrm>
        </p:grpSpPr>
        <p:sp>
          <p:nvSpPr>
            <p:cNvPr id="9" name="object 9"/>
            <p:cNvSpPr/>
            <p:nvPr/>
          </p:nvSpPr>
          <p:spPr>
            <a:xfrm>
              <a:off x="251523" y="1124711"/>
              <a:ext cx="5102225" cy="5257165"/>
            </a:xfrm>
            <a:custGeom>
              <a:avLst/>
              <a:gdLst/>
              <a:ahLst/>
              <a:cxnLst/>
              <a:rect l="l" t="t" r="r" b="b"/>
              <a:pathLst>
                <a:path w="5102225" h="5257165">
                  <a:moveTo>
                    <a:pt x="2448242" y="0"/>
                  </a:moveTo>
                  <a:lnTo>
                    <a:pt x="0" y="0"/>
                  </a:lnTo>
                  <a:lnTo>
                    <a:pt x="0" y="5256618"/>
                  </a:lnTo>
                  <a:lnTo>
                    <a:pt x="2448242" y="5256618"/>
                  </a:lnTo>
                  <a:lnTo>
                    <a:pt x="2448242" y="4380484"/>
                  </a:lnTo>
                  <a:lnTo>
                    <a:pt x="5101907" y="3992626"/>
                  </a:lnTo>
                  <a:lnTo>
                    <a:pt x="2448242" y="3066415"/>
                  </a:lnTo>
                  <a:lnTo>
                    <a:pt x="2448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523" y="1124711"/>
              <a:ext cx="5102225" cy="5257165"/>
            </a:xfrm>
            <a:custGeom>
              <a:avLst/>
              <a:gdLst/>
              <a:ahLst/>
              <a:cxnLst/>
              <a:rect l="l" t="t" r="r" b="b"/>
              <a:pathLst>
                <a:path w="5102225" h="5257165">
                  <a:moveTo>
                    <a:pt x="0" y="0"/>
                  </a:moveTo>
                  <a:lnTo>
                    <a:pt x="1428178" y="0"/>
                  </a:lnTo>
                  <a:lnTo>
                    <a:pt x="2040191" y="0"/>
                  </a:lnTo>
                  <a:lnTo>
                    <a:pt x="2448242" y="0"/>
                  </a:lnTo>
                  <a:lnTo>
                    <a:pt x="2448242" y="3066415"/>
                  </a:lnTo>
                  <a:lnTo>
                    <a:pt x="5101907" y="3992626"/>
                  </a:lnTo>
                  <a:lnTo>
                    <a:pt x="2448242" y="4380484"/>
                  </a:lnTo>
                  <a:lnTo>
                    <a:pt x="2448242" y="5256618"/>
                  </a:lnTo>
                  <a:lnTo>
                    <a:pt x="2040191" y="5256618"/>
                  </a:lnTo>
                  <a:lnTo>
                    <a:pt x="1428178" y="5256618"/>
                  </a:lnTo>
                  <a:lnTo>
                    <a:pt x="0" y="5256618"/>
                  </a:lnTo>
                  <a:lnTo>
                    <a:pt x="0" y="4380484"/>
                  </a:lnTo>
                  <a:lnTo>
                    <a:pt x="0" y="30664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0200" y="1119378"/>
            <a:ext cx="111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3. A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felszíni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" y="1393697"/>
            <a:ext cx="231902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hosszúhullámú</a:t>
            </a:r>
            <a:endParaRPr sz="1800">
              <a:latin typeface="Calibri"/>
              <a:cs typeface="Calibri"/>
            </a:endParaRPr>
          </a:p>
          <a:p>
            <a:pPr marL="38100" marR="787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kisugárzás </a:t>
            </a:r>
            <a:r>
              <a:rPr sz="1800" dirty="0">
                <a:latin typeface="Calibri"/>
                <a:cs typeface="Calibri"/>
              </a:rPr>
              <a:t>egy </a:t>
            </a:r>
            <a:r>
              <a:rPr sz="1800" spc="-15" dirty="0">
                <a:latin typeface="Calibri"/>
                <a:cs typeface="Calibri"/>
              </a:rPr>
              <a:t>részét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légkörben lévő </a:t>
            </a:r>
            <a:r>
              <a:rPr sz="1800" spc="-15" dirty="0">
                <a:latin typeface="Calibri"/>
                <a:cs typeface="Calibri"/>
              </a:rPr>
              <a:t>gázok </a:t>
            </a:r>
            <a:r>
              <a:rPr sz="1800" dirty="0">
                <a:latin typeface="Calibri"/>
                <a:cs typeface="Calibri"/>
              </a:rPr>
              <a:t>és  </a:t>
            </a:r>
            <a:r>
              <a:rPr sz="1800" spc="-15" dirty="0">
                <a:latin typeface="Calibri"/>
                <a:cs typeface="Calibri"/>
              </a:rPr>
              <a:t>aeroszol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részecskék</a:t>
            </a:r>
            <a:endParaRPr sz="1800">
              <a:latin typeface="Calibri"/>
              <a:cs typeface="Calibri"/>
            </a:endParaRPr>
          </a:p>
          <a:p>
            <a:pPr marL="38100" marR="1238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részben elnyelik, illetve  visszasugározzák.</a:t>
            </a:r>
            <a:endParaRPr sz="1800">
              <a:latin typeface="Calibri"/>
              <a:cs typeface="Calibri"/>
            </a:endParaRPr>
          </a:p>
          <a:p>
            <a:pPr marL="38100" marR="749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légkör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hővisszatartó  képességét 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üvegházhatásnak  </a:t>
            </a:r>
            <a:r>
              <a:rPr sz="1800" spc="-10" dirty="0">
                <a:latin typeface="Calibri"/>
                <a:cs typeface="Calibri"/>
              </a:rPr>
              <a:t>nevezzük.</a:t>
            </a:r>
            <a:endParaRPr sz="1800">
              <a:latin typeface="Calibri"/>
              <a:cs typeface="Calibri"/>
            </a:endParaRPr>
          </a:p>
          <a:p>
            <a:pPr marL="38100" marR="3206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6764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két </a:t>
            </a:r>
            <a:r>
              <a:rPr sz="1800" spc="-10" dirty="0">
                <a:latin typeface="Calibri"/>
                <a:cs typeface="Calibri"/>
              </a:rPr>
              <a:t>legfontosabb  </a:t>
            </a:r>
            <a:r>
              <a:rPr sz="1800" spc="-5" dirty="0">
                <a:latin typeface="Calibri"/>
                <a:cs typeface="Calibri"/>
              </a:rPr>
              <a:t>üvegház </a:t>
            </a:r>
            <a:r>
              <a:rPr sz="1800" spc="-10" dirty="0">
                <a:latin typeface="Calibri"/>
                <a:cs typeface="Calibri"/>
              </a:rPr>
              <a:t>hatású gáz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vízgőz </a:t>
            </a:r>
            <a:r>
              <a:rPr sz="1800" dirty="0">
                <a:latin typeface="Calibri"/>
                <a:cs typeface="Calibri"/>
              </a:rPr>
              <a:t>és 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buFont typeface="Arial"/>
              <a:buChar char="•"/>
              <a:tabLst>
                <a:tab pos="167640" algn="l"/>
              </a:tabLst>
            </a:pPr>
            <a:r>
              <a:rPr sz="1800" spc="-5" dirty="0">
                <a:latin typeface="Calibri"/>
                <a:cs typeface="Calibri"/>
              </a:rPr>
              <a:t>Ha nem lenne üvegház  </a:t>
            </a:r>
            <a:r>
              <a:rPr sz="1800" spc="-10" dirty="0">
                <a:latin typeface="Calibri"/>
                <a:cs typeface="Calibri"/>
              </a:rPr>
              <a:t>hatás,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légkör  </a:t>
            </a:r>
            <a:r>
              <a:rPr sz="1800" spc="-10" dirty="0">
                <a:latin typeface="Calibri"/>
                <a:cs typeface="Calibri"/>
              </a:rPr>
              <a:t>hőmérséklete </a:t>
            </a:r>
            <a:r>
              <a:rPr sz="1800" dirty="0">
                <a:latin typeface="Calibri"/>
                <a:cs typeface="Calibri"/>
              </a:rPr>
              <a:t>-35 </a:t>
            </a:r>
            <a:r>
              <a:rPr sz="1800" baseline="25462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C  </a:t>
            </a:r>
            <a:r>
              <a:rPr sz="1800" spc="-5" dirty="0">
                <a:latin typeface="Calibri"/>
                <a:cs typeface="Calibri"/>
              </a:rPr>
              <a:t>lenne.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62903" y="1256030"/>
            <a:ext cx="3014345" cy="3269615"/>
            <a:chOff x="5962903" y="1256030"/>
            <a:chExt cx="3014345" cy="3269615"/>
          </a:xfrm>
        </p:grpSpPr>
        <p:sp>
          <p:nvSpPr>
            <p:cNvPr id="14" name="object 14"/>
            <p:cNvSpPr/>
            <p:nvPr/>
          </p:nvSpPr>
          <p:spPr>
            <a:xfrm>
              <a:off x="5975603" y="1268730"/>
              <a:ext cx="2988945" cy="3244215"/>
            </a:xfrm>
            <a:custGeom>
              <a:avLst/>
              <a:gdLst/>
              <a:ahLst/>
              <a:cxnLst/>
              <a:rect l="l" t="t" r="r" b="b"/>
              <a:pathLst>
                <a:path w="2988945" h="3244215">
                  <a:moveTo>
                    <a:pt x="2988945" y="0"/>
                  </a:moveTo>
                  <a:lnTo>
                    <a:pt x="0" y="0"/>
                  </a:lnTo>
                  <a:lnTo>
                    <a:pt x="0" y="1224153"/>
                  </a:lnTo>
                  <a:lnTo>
                    <a:pt x="498221" y="1224153"/>
                  </a:lnTo>
                  <a:lnTo>
                    <a:pt x="297053" y="3243707"/>
                  </a:lnTo>
                  <a:lnTo>
                    <a:pt x="1245362" y="1224153"/>
                  </a:lnTo>
                  <a:lnTo>
                    <a:pt x="2988945" y="1224153"/>
                  </a:lnTo>
                  <a:lnTo>
                    <a:pt x="298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5603" y="1268730"/>
              <a:ext cx="2988945" cy="3244215"/>
            </a:xfrm>
            <a:custGeom>
              <a:avLst/>
              <a:gdLst/>
              <a:ahLst/>
              <a:cxnLst/>
              <a:rect l="l" t="t" r="r" b="b"/>
              <a:pathLst>
                <a:path w="2988945" h="3244215">
                  <a:moveTo>
                    <a:pt x="0" y="0"/>
                  </a:moveTo>
                  <a:lnTo>
                    <a:pt x="498221" y="0"/>
                  </a:lnTo>
                  <a:lnTo>
                    <a:pt x="1245362" y="0"/>
                  </a:lnTo>
                  <a:lnTo>
                    <a:pt x="2988945" y="0"/>
                  </a:lnTo>
                  <a:lnTo>
                    <a:pt x="2988945" y="714121"/>
                  </a:lnTo>
                  <a:lnTo>
                    <a:pt x="2988945" y="1020191"/>
                  </a:lnTo>
                  <a:lnTo>
                    <a:pt x="2988945" y="1224153"/>
                  </a:lnTo>
                  <a:lnTo>
                    <a:pt x="1245362" y="1224153"/>
                  </a:lnTo>
                  <a:lnTo>
                    <a:pt x="297053" y="3243707"/>
                  </a:lnTo>
                  <a:lnTo>
                    <a:pt x="498221" y="1224153"/>
                  </a:lnTo>
                  <a:lnTo>
                    <a:pt x="0" y="1224153"/>
                  </a:lnTo>
                  <a:lnTo>
                    <a:pt x="0" y="1020191"/>
                  </a:lnTo>
                  <a:lnTo>
                    <a:pt x="0" y="71412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55614" y="1304671"/>
            <a:ext cx="2754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 </a:t>
            </a:r>
            <a:r>
              <a:rPr sz="1800" spc="-5" dirty="0">
                <a:latin typeface="Calibri"/>
                <a:cs typeface="Calibri"/>
              </a:rPr>
              <a:t>Ennek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sugárzásnak </a:t>
            </a:r>
            <a:r>
              <a:rPr sz="1800" dirty="0">
                <a:latin typeface="Calibri"/>
                <a:cs typeface="Calibri"/>
              </a:rPr>
              <a:t>egy  </a:t>
            </a:r>
            <a:r>
              <a:rPr sz="1800" spc="-15" dirty="0">
                <a:latin typeface="Calibri"/>
                <a:cs typeface="Calibri"/>
              </a:rPr>
              <a:t>részét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légkör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akadálytalanul  </a:t>
            </a:r>
            <a:r>
              <a:rPr sz="1800" spc="-10" dirty="0">
                <a:latin typeface="Calibri"/>
                <a:cs typeface="Calibri"/>
              </a:rPr>
              <a:t>átengedi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világűr </a:t>
            </a:r>
            <a:r>
              <a:rPr sz="1800" spc="-10" dirty="0">
                <a:latin typeface="Calibri"/>
                <a:cs typeface="Calibri"/>
              </a:rPr>
              <a:t>felé.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-&gt; </a:t>
            </a:r>
            <a:r>
              <a:rPr sz="1800" spc="-15" dirty="0">
                <a:latin typeface="Calibri"/>
                <a:cs typeface="Calibri"/>
              </a:rPr>
              <a:t>Légköri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ablak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62860" y="6638645"/>
            <a:ext cx="5866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Az ábra forrása: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http://elte.prompt.hu/sites/default/files/tananyagok/MeteorologiaiAlapismeretek/ch03s06.html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9" y="2780880"/>
            <a:ext cx="7036054" cy="381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276809"/>
            <a:ext cx="777620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F487C"/>
                </a:solidFill>
              </a:rPr>
              <a:t>Ahhoz, hogy </a:t>
            </a: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0" dirty="0">
                <a:solidFill>
                  <a:srgbClr val="1F487C"/>
                </a:solidFill>
              </a:rPr>
              <a:t>Föld hőmérséklete </a:t>
            </a:r>
            <a:r>
              <a:rPr sz="2200" spc="-5" dirty="0">
                <a:solidFill>
                  <a:srgbClr val="1F487C"/>
                </a:solidFill>
              </a:rPr>
              <a:t>ne </a:t>
            </a:r>
            <a:r>
              <a:rPr sz="2200" spc="-10" dirty="0">
                <a:solidFill>
                  <a:srgbClr val="1F487C"/>
                </a:solidFill>
              </a:rPr>
              <a:t>melegedjen állandóan, </a:t>
            </a:r>
            <a:r>
              <a:rPr sz="2200" spc="-5" dirty="0">
                <a:solidFill>
                  <a:srgbClr val="1F487C"/>
                </a:solidFill>
              </a:rPr>
              <a:t>az </a:t>
            </a:r>
            <a:r>
              <a:rPr sz="2200" spc="-20" dirty="0">
                <a:solidFill>
                  <a:srgbClr val="1F487C"/>
                </a:solidFill>
              </a:rPr>
              <a:t>kell,  </a:t>
            </a:r>
            <a:r>
              <a:rPr sz="2200" spc="-10" dirty="0">
                <a:solidFill>
                  <a:srgbClr val="1F487C"/>
                </a:solidFill>
              </a:rPr>
              <a:t>hogy Föld </a:t>
            </a:r>
            <a:r>
              <a:rPr sz="2200" spc="-15" dirty="0">
                <a:solidFill>
                  <a:srgbClr val="1F487C"/>
                </a:solidFill>
              </a:rPr>
              <a:t>felé </a:t>
            </a:r>
            <a:r>
              <a:rPr sz="2200" spc="-30" dirty="0">
                <a:solidFill>
                  <a:srgbClr val="1F487C"/>
                </a:solidFill>
              </a:rPr>
              <a:t>érkező </a:t>
            </a:r>
            <a:r>
              <a:rPr sz="2200" spc="-10" dirty="0">
                <a:solidFill>
                  <a:srgbClr val="1F487C"/>
                </a:solidFill>
              </a:rPr>
              <a:t>besugárzás </a:t>
            </a:r>
            <a:r>
              <a:rPr sz="2200" spc="-15" dirty="0">
                <a:solidFill>
                  <a:srgbClr val="1F487C"/>
                </a:solidFill>
              </a:rPr>
              <a:t>ugyanannyi </a:t>
            </a:r>
            <a:r>
              <a:rPr sz="2200" spc="-10" dirty="0">
                <a:solidFill>
                  <a:srgbClr val="1F487C"/>
                </a:solidFill>
              </a:rPr>
              <a:t>legyen, </a:t>
            </a:r>
            <a:r>
              <a:rPr sz="2200" spc="-15" dirty="0">
                <a:solidFill>
                  <a:srgbClr val="1F487C"/>
                </a:solidFill>
              </a:rPr>
              <a:t>mint </a:t>
            </a: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0" dirty="0">
                <a:solidFill>
                  <a:srgbClr val="1F487C"/>
                </a:solidFill>
              </a:rPr>
              <a:t>világűr  </a:t>
            </a:r>
            <a:r>
              <a:rPr sz="2200" spc="-15" dirty="0">
                <a:solidFill>
                  <a:srgbClr val="1F487C"/>
                </a:solidFill>
              </a:rPr>
              <a:t>felé </a:t>
            </a:r>
            <a:r>
              <a:rPr sz="2200" spc="-30" dirty="0">
                <a:solidFill>
                  <a:srgbClr val="1F487C"/>
                </a:solidFill>
              </a:rPr>
              <a:t>távozó</a:t>
            </a:r>
            <a:r>
              <a:rPr sz="2200" spc="40" dirty="0">
                <a:solidFill>
                  <a:srgbClr val="1F487C"/>
                </a:solidFill>
              </a:rPr>
              <a:t> </a:t>
            </a:r>
            <a:r>
              <a:rPr sz="2200" spc="-10" dirty="0">
                <a:solidFill>
                  <a:srgbClr val="1F487C"/>
                </a:solidFill>
              </a:rPr>
              <a:t>kisugárzás.</a:t>
            </a:r>
            <a:endParaRPr sz="2200"/>
          </a:p>
          <a:p>
            <a:pPr marL="12700" algn="just">
              <a:lnSpc>
                <a:spcPct val="100000"/>
              </a:lnSpc>
            </a:pP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Az </a:t>
            </a:r>
            <a:r>
              <a:rPr sz="2200" b="0" spc="-15" dirty="0">
                <a:solidFill>
                  <a:srgbClr val="000000"/>
                </a:solidFill>
                <a:latin typeface="Calibri"/>
                <a:cs typeface="Calibri"/>
              </a:rPr>
              <a:t>ábrán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látható,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hogy 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ez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nagyjából*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teljesül, a különbség</a:t>
            </a:r>
            <a:r>
              <a:rPr sz="2200" b="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0.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4837" y="1465707"/>
            <a:ext cx="8096884" cy="4928870"/>
            <a:chOff x="454837" y="1465707"/>
            <a:chExt cx="8096884" cy="4928870"/>
          </a:xfrm>
        </p:grpSpPr>
        <p:sp>
          <p:nvSpPr>
            <p:cNvPr id="5" name="object 5"/>
            <p:cNvSpPr/>
            <p:nvPr/>
          </p:nvSpPr>
          <p:spPr>
            <a:xfrm>
              <a:off x="6804278" y="1484757"/>
              <a:ext cx="1728470" cy="2088514"/>
            </a:xfrm>
            <a:custGeom>
              <a:avLst/>
              <a:gdLst/>
              <a:ahLst/>
              <a:cxnLst/>
              <a:rect l="l" t="t" r="r" b="b"/>
              <a:pathLst>
                <a:path w="1728470" h="2088514">
                  <a:moveTo>
                    <a:pt x="1728216" y="0"/>
                  </a:moveTo>
                  <a:lnTo>
                    <a:pt x="1728216" y="1044193"/>
                  </a:lnTo>
                  <a:lnTo>
                    <a:pt x="0" y="1044193"/>
                  </a:lnTo>
                  <a:lnTo>
                    <a:pt x="0" y="2088260"/>
                  </a:lnTo>
                </a:path>
              </a:pathLst>
            </a:custGeom>
            <a:ln w="381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2708910"/>
              <a:ext cx="7327900" cy="3672840"/>
            </a:xfrm>
            <a:custGeom>
              <a:avLst/>
              <a:gdLst/>
              <a:ahLst/>
              <a:cxnLst/>
              <a:rect l="l" t="t" r="r" b="b"/>
              <a:pathLst>
                <a:path w="7327900" h="3672840">
                  <a:moveTo>
                    <a:pt x="4248480" y="0"/>
                  </a:moveTo>
                  <a:lnTo>
                    <a:pt x="0" y="0"/>
                  </a:lnTo>
                  <a:lnTo>
                    <a:pt x="0" y="3672420"/>
                  </a:lnTo>
                  <a:lnTo>
                    <a:pt x="4248480" y="3672420"/>
                  </a:lnTo>
                  <a:lnTo>
                    <a:pt x="4248480" y="3060344"/>
                  </a:lnTo>
                  <a:lnTo>
                    <a:pt x="7327722" y="3473551"/>
                  </a:lnTo>
                  <a:lnTo>
                    <a:pt x="4248480" y="2142235"/>
                  </a:lnTo>
                  <a:lnTo>
                    <a:pt x="4248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537" y="2708910"/>
              <a:ext cx="7327900" cy="3672840"/>
            </a:xfrm>
            <a:custGeom>
              <a:avLst/>
              <a:gdLst/>
              <a:ahLst/>
              <a:cxnLst/>
              <a:rect l="l" t="t" r="r" b="b"/>
              <a:pathLst>
                <a:path w="7327900" h="3672840">
                  <a:moveTo>
                    <a:pt x="0" y="0"/>
                  </a:moveTo>
                  <a:lnTo>
                    <a:pt x="2478227" y="0"/>
                  </a:lnTo>
                  <a:lnTo>
                    <a:pt x="3540455" y="0"/>
                  </a:lnTo>
                  <a:lnTo>
                    <a:pt x="4248480" y="0"/>
                  </a:lnTo>
                  <a:lnTo>
                    <a:pt x="4248480" y="2142235"/>
                  </a:lnTo>
                  <a:lnTo>
                    <a:pt x="7327722" y="3473551"/>
                  </a:lnTo>
                  <a:lnTo>
                    <a:pt x="4248480" y="3060344"/>
                  </a:lnTo>
                  <a:lnTo>
                    <a:pt x="4248480" y="3672420"/>
                  </a:lnTo>
                  <a:lnTo>
                    <a:pt x="3540455" y="3672420"/>
                  </a:lnTo>
                  <a:lnTo>
                    <a:pt x="2478227" y="3672420"/>
                  </a:lnTo>
                  <a:lnTo>
                    <a:pt x="0" y="3672420"/>
                  </a:lnTo>
                  <a:lnTo>
                    <a:pt x="0" y="3060344"/>
                  </a:lnTo>
                  <a:lnTo>
                    <a:pt x="0" y="21422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(* </a:t>
            </a:r>
            <a:r>
              <a:rPr spc="-15" dirty="0"/>
              <a:t>Valójában </a:t>
            </a:r>
            <a:r>
              <a:rPr spc="-10" dirty="0"/>
              <a:t>pozitív sugárzási </a:t>
            </a:r>
            <a:r>
              <a:rPr spc="-20" dirty="0"/>
              <a:t>kényszer </a:t>
            </a:r>
            <a:r>
              <a:rPr spc="-10" dirty="0"/>
              <a:t>van </a:t>
            </a:r>
            <a:r>
              <a:rPr dirty="0"/>
              <a:t>az </a:t>
            </a:r>
            <a:r>
              <a:rPr spc="-5" dirty="0"/>
              <a:t>üvegház </a:t>
            </a:r>
            <a:r>
              <a:rPr spc="-10" dirty="0"/>
              <a:t>hatású </a:t>
            </a:r>
            <a:r>
              <a:rPr spc="-15" dirty="0"/>
              <a:t>gázok </a:t>
            </a:r>
            <a:r>
              <a:rPr spc="-5" dirty="0"/>
              <a:t>mennyiségének  </a:t>
            </a:r>
            <a:r>
              <a:rPr spc="-10" dirty="0"/>
              <a:t>növekedése miatt, azaz kicsit több </a:t>
            </a:r>
            <a:r>
              <a:rPr dirty="0"/>
              <a:t>a </a:t>
            </a:r>
            <a:r>
              <a:rPr spc="-10" dirty="0"/>
              <a:t>besugárzás, mint </a:t>
            </a:r>
            <a:r>
              <a:rPr dirty="0"/>
              <a:t>a </a:t>
            </a:r>
            <a:r>
              <a:rPr spc="-10" dirty="0"/>
              <a:t>kisugárzás. </a:t>
            </a:r>
            <a:r>
              <a:rPr spc="-5" dirty="0"/>
              <a:t>Ez </a:t>
            </a:r>
            <a:r>
              <a:rPr spc="-15" dirty="0"/>
              <a:t>vezet </a:t>
            </a:r>
            <a:r>
              <a:rPr dirty="0"/>
              <a:t>a </a:t>
            </a:r>
            <a:r>
              <a:rPr spc="-5" dirty="0"/>
              <a:t>globális  felmelegedéshez.)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/>
          </a:p>
          <a:p>
            <a:pPr marL="12700" marR="4041775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dirty="0"/>
              <a:t>A </a:t>
            </a:r>
            <a:r>
              <a:rPr spc="-10" dirty="0"/>
              <a:t>sugárzási </a:t>
            </a:r>
            <a:r>
              <a:rPr spc="-5" dirty="0"/>
              <a:t>egyenleg </a:t>
            </a:r>
            <a:r>
              <a:rPr dirty="0"/>
              <a:t>a </a:t>
            </a:r>
            <a:r>
              <a:rPr spc="-5" dirty="0"/>
              <a:t>teljes </a:t>
            </a:r>
            <a:r>
              <a:rPr spc="-10" dirty="0"/>
              <a:t>rendszert  tekintve </a:t>
            </a:r>
            <a:r>
              <a:rPr dirty="0"/>
              <a:t>0, </a:t>
            </a:r>
            <a:r>
              <a:rPr spc="-5" dirty="0"/>
              <a:t>de </a:t>
            </a:r>
            <a:r>
              <a:rPr dirty="0"/>
              <a:t>a </a:t>
            </a:r>
            <a:r>
              <a:rPr spc="-10" dirty="0"/>
              <a:t>felszín </a:t>
            </a:r>
            <a:r>
              <a:rPr dirty="0"/>
              <a:t>és a </a:t>
            </a:r>
            <a:r>
              <a:rPr spc="-15" dirty="0"/>
              <a:t>légkör </a:t>
            </a:r>
            <a:r>
              <a:rPr spc="-30" dirty="0"/>
              <a:t>között  </a:t>
            </a:r>
            <a:r>
              <a:rPr spc="-15" dirty="0"/>
              <a:t>nettó </a:t>
            </a:r>
            <a:r>
              <a:rPr spc="-10" dirty="0"/>
              <a:t>sugárzási </a:t>
            </a:r>
            <a:r>
              <a:rPr spc="-5" dirty="0"/>
              <a:t>energiakülönbség </a:t>
            </a:r>
            <a:r>
              <a:rPr dirty="0"/>
              <a:t>áll </a:t>
            </a:r>
            <a:r>
              <a:rPr spc="-15" dirty="0"/>
              <a:t>fenn  </a:t>
            </a:r>
            <a:r>
              <a:rPr spc="-10" dirty="0"/>
              <a:t>(rendre </a:t>
            </a:r>
            <a:r>
              <a:rPr dirty="0"/>
              <a:t>–30, </a:t>
            </a:r>
            <a:r>
              <a:rPr spc="-10" dirty="0"/>
              <a:t>illetve </a:t>
            </a:r>
            <a:r>
              <a:rPr dirty="0"/>
              <a:t>+ 30</a:t>
            </a:r>
            <a:r>
              <a:rPr spc="50" dirty="0"/>
              <a:t> </a:t>
            </a:r>
            <a:r>
              <a:rPr spc="-5" dirty="0"/>
              <a:t>egység).</a:t>
            </a:r>
          </a:p>
          <a:p>
            <a:pPr marL="12700" marR="38696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42240" algn="l"/>
              </a:tabLst>
            </a:pPr>
            <a:r>
              <a:rPr spc="-5" dirty="0"/>
              <a:t>Ezt </a:t>
            </a:r>
            <a:r>
              <a:rPr dirty="0"/>
              <a:t>a </a:t>
            </a:r>
            <a:r>
              <a:rPr spc="-5" dirty="0"/>
              <a:t>különbséget </a:t>
            </a:r>
            <a:r>
              <a:rPr spc="-10" dirty="0"/>
              <a:t>viszont </a:t>
            </a:r>
            <a:r>
              <a:rPr dirty="0"/>
              <a:t>már </a:t>
            </a:r>
            <a:r>
              <a:rPr spc="-5" dirty="0"/>
              <a:t>nem </a:t>
            </a:r>
            <a:r>
              <a:rPr dirty="0"/>
              <a:t>a  </a:t>
            </a:r>
            <a:r>
              <a:rPr spc="-10" dirty="0"/>
              <a:t>sugárzási </a:t>
            </a:r>
            <a:r>
              <a:rPr spc="-15" dirty="0"/>
              <a:t>folyamatok </a:t>
            </a:r>
            <a:r>
              <a:rPr spc="-5" dirty="0"/>
              <a:t>egyenlítik ki, hanem</a:t>
            </a:r>
            <a:r>
              <a:rPr spc="5" dirty="0"/>
              <a:t> </a:t>
            </a:r>
            <a:r>
              <a:rPr dirty="0"/>
              <a:t>a</a:t>
            </a:r>
          </a:p>
          <a:p>
            <a:pPr marL="132715" indent="-120650">
              <a:lnSpc>
                <a:spcPct val="100000"/>
              </a:lnSpc>
              <a:buChar char="-"/>
              <a:tabLst>
                <a:tab pos="133350" algn="l"/>
              </a:tabLst>
            </a:pPr>
            <a:r>
              <a:rPr dirty="0"/>
              <a:t>meleg </a:t>
            </a:r>
            <a:r>
              <a:rPr spc="-5" dirty="0"/>
              <a:t>levegő </a:t>
            </a:r>
            <a:r>
              <a:rPr spc="-10" dirty="0"/>
              <a:t>feláramlása </a:t>
            </a:r>
            <a:r>
              <a:rPr spc="-15" dirty="0"/>
              <a:t>(konvekció),</a:t>
            </a:r>
            <a:r>
              <a:rPr spc="45" dirty="0"/>
              <a:t> </a:t>
            </a:r>
            <a:r>
              <a:rPr dirty="0"/>
              <a:t>és</a:t>
            </a:r>
          </a:p>
          <a:p>
            <a:pPr marL="132715" indent="-120650">
              <a:lnSpc>
                <a:spcPct val="100000"/>
              </a:lnSpc>
              <a:buChar char="-"/>
              <a:tabLst>
                <a:tab pos="133350" algn="l"/>
              </a:tabLst>
            </a:pPr>
            <a:r>
              <a:rPr dirty="0"/>
              <a:t>a </a:t>
            </a:r>
            <a:r>
              <a:rPr spc="-10" dirty="0"/>
              <a:t>látens </a:t>
            </a:r>
            <a:r>
              <a:rPr spc="-15" dirty="0"/>
              <a:t>(rejtett)</a:t>
            </a:r>
            <a:r>
              <a:rPr spc="25" dirty="0"/>
              <a:t> </a:t>
            </a:r>
            <a:r>
              <a:rPr spc="-5" dirty="0"/>
              <a:t>hő*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/>
          </a:p>
          <a:p>
            <a:pPr marL="12700" marR="3974465">
              <a:lnSpc>
                <a:spcPct val="100000"/>
              </a:lnSpc>
              <a:spcBef>
                <a:spcPts val="5"/>
              </a:spcBef>
            </a:pPr>
            <a:r>
              <a:rPr sz="1400" spc="-5" dirty="0"/>
              <a:t>(* </a:t>
            </a:r>
            <a:r>
              <a:rPr sz="1400" dirty="0"/>
              <a:t>A </a:t>
            </a:r>
            <a:r>
              <a:rPr sz="1400" spc="-5" dirty="0"/>
              <a:t>látens hő </a:t>
            </a:r>
            <a:r>
              <a:rPr sz="1400" dirty="0"/>
              <a:t>az a </a:t>
            </a:r>
            <a:r>
              <a:rPr sz="1400" spc="-5" dirty="0"/>
              <a:t>hőmennyiség, </a:t>
            </a:r>
            <a:r>
              <a:rPr sz="1400" dirty="0"/>
              <a:t>amely a </a:t>
            </a:r>
            <a:r>
              <a:rPr sz="1400" spc="-10" dirty="0"/>
              <a:t>párolgás  </a:t>
            </a:r>
            <a:r>
              <a:rPr sz="1400" spc="-5" dirty="0"/>
              <a:t>során elnyelődik, </a:t>
            </a:r>
            <a:r>
              <a:rPr sz="1400" dirty="0"/>
              <a:t>és </a:t>
            </a:r>
            <a:r>
              <a:rPr sz="1400" spc="-5" dirty="0"/>
              <a:t>ha </a:t>
            </a:r>
            <a:r>
              <a:rPr sz="1400" dirty="0"/>
              <a:t>a </a:t>
            </a:r>
            <a:r>
              <a:rPr sz="1400" spc="-10" dirty="0"/>
              <a:t>felhőben </a:t>
            </a:r>
            <a:r>
              <a:rPr sz="1400" dirty="0"/>
              <a:t>a </a:t>
            </a:r>
            <a:r>
              <a:rPr sz="1400" spc="-10" dirty="0"/>
              <a:t>vízgőz </a:t>
            </a:r>
            <a:r>
              <a:rPr sz="1400" spc="-5" dirty="0"/>
              <a:t>kicsapódik,  </a:t>
            </a:r>
            <a:r>
              <a:rPr sz="1400" spc="-10" dirty="0"/>
              <a:t>azaz </a:t>
            </a:r>
            <a:r>
              <a:rPr sz="1400" spc="-5" dirty="0"/>
              <a:t>ismét </a:t>
            </a:r>
            <a:r>
              <a:rPr sz="1400" spc="-10" dirty="0"/>
              <a:t>cseppfolyós </a:t>
            </a:r>
            <a:r>
              <a:rPr sz="1400" spc="-5" dirty="0"/>
              <a:t>halmazállapotú lesz, </a:t>
            </a:r>
            <a:r>
              <a:rPr sz="1400" spc="-15" dirty="0"/>
              <a:t>akkor </a:t>
            </a:r>
            <a:r>
              <a:rPr sz="1400" spc="-10" dirty="0"/>
              <a:t>ez </a:t>
            </a:r>
            <a:r>
              <a:rPr sz="1400" dirty="0"/>
              <a:t>a  </a:t>
            </a:r>
            <a:r>
              <a:rPr sz="1400" spc="-5" dirty="0"/>
              <a:t>hő</a:t>
            </a:r>
            <a:r>
              <a:rPr sz="1400" spc="-20" dirty="0"/>
              <a:t> </a:t>
            </a:r>
            <a:r>
              <a:rPr sz="1400" spc="-10" dirty="0"/>
              <a:t>felszabadul.</a:t>
            </a:r>
            <a:endParaRPr sz="1400"/>
          </a:p>
        </p:txBody>
      </p:sp>
      <p:sp>
        <p:nvSpPr>
          <p:cNvPr id="9" name="object 9"/>
          <p:cNvSpPr txBox="1"/>
          <p:nvPr/>
        </p:nvSpPr>
        <p:spPr>
          <a:xfrm>
            <a:off x="2058670" y="6638645"/>
            <a:ext cx="5866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Az ábra forrása: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http://elte.prompt.hu/sites/default/files/tananyagok/MeteorologiaiAlapismeretek/ch03s06.html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737" y="520213"/>
            <a:ext cx="7440069" cy="38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7435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 </a:t>
            </a:r>
            <a:r>
              <a:rPr sz="3200" spc="-15" dirty="0"/>
              <a:t>levegő felmelegedését </a:t>
            </a:r>
            <a:r>
              <a:rPr sz="3200" spc="-5" dirty="0"/>
              <a:t>módosító</a:t>
            </a:r>
            <a:r>
              <a:rPr sz="3200" spc="-20" dirty="0"/>
              <a:t> </a:t>
            </a:r>
            <a:r>
              <a:rPr sz="3200" spc="-35" dirty="0"/>
              <a:t>tényezők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55116" y="3211645"/>
            <a:ext cx="3542157" cy="240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0473" y="1285493"/>
            <a:ext cx="8154670" cy="5113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790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levegő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felmelegedésének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mértéke </a:t>
            </a:r>
            <a:r>
              <a:rPr sz="2200" b="1" spc="-10" dirty="0">
                <a:solidFill>
                  <a:srgbClr val="1F487C"/>
                </a:solidFill>
                <a:latin typeface="Calibri"/>
                <a:cs typeface="Calibri"/>
              </a:rPr>
              <a:t>elsősorban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napsugarak  hajlásszögétől</a:t>
            </a:r>
            <a:r>
              <a:rPr sz="22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függ.</a:t>
            </a:r>
            <a:endParaRPr sz="2200">
              <a:latin typeface="Calibri"/>
              <a:cs typeface="Calibri"/>
            </a:endParaRPr>
          </a:p>
          <a:p>
            <a:pPr marL="12700" marR="30607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Minél nagyobb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napsugarak felszínnel bezárt hajlásszöge, </a:t>
            </a:r>
            <a:r>
              <a:rPr sz="2200" spc="-5" dirty="0">
                <a:latin typeface="Calibri"/>
                <a:cs typeface="Calibri"/>
              </a:rPr>
              <a:t>annál </a:t>
            </a:r>
            <a:r>
              <a:rPr sz="2200" spc="-15" dirty="0">
                <a:latin typeface="Calibri"/>
                <a:cs typeface="Calibri"/>
              </a:rPr>
              <a:t>több  </a:t>
            </a:r>
            <a:r>
              <a:rPr sz="2200" spc="-10" dirty="0">
                <a:latin typeface="Calibri"/>
                <a:cs typeface="Calibri"/>
              </a:rPr>
              <a:t>energia </a:t>
            </a:r>
            <a:r>
              <a:rPr sz="2200" spc="-5" dirty="0">
                <a:latin typeface="Calibri"/>
                <a:cs typeface="Calibri"/>
              </a:rPr>
              <a:t>jut a </a:t>
            </a:r>
            <a:r>
              <a:rPr sz="2200" spc="-20" dirty="0">
                <a:latin typeface="Calibri"/>
                <a:cs typeface="Calibri"/>
              </a:rPr>
              <a:t>földfelszín ugyanakkora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területére.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3829685" marR="31496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napsugarak hajlásszöge </a:t>
            </a:r>
            <a:r>
              <a:rPr sz="2200" spc="-10" dirty="0">
                <a:latin typeface="Calibri"/>
                <a:cs typeface="Calibri"/>
              </a:rPr>
              <a:t>három </a:t>
            </a:r>
            <a:r>
              <a:rPr sz="2200" spc="-5" dirty="0">
                <a:latin typeface="Calibri"/>
                <a:cs typeface="Calibri"/>
              </a:rPr>
              <a:t>ok  </a:t>
            </a:r>
            <a:r>
              <a:rPr sz="2200" spc="-15" dirty="0">
                <a:latin typeface="Calibri"/>
                <a:cs typeface="Calibri"/>
              </a:rPr>
              <a:t>miatt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változik:</a:t>
            </a:r>
            <a:endParaRPr sz="2200">
              <a:latin typeface="Calibri"/>
              <a:cs typeface="Calibri"/>
            </a:endParaRPr>
          </a:p>
          <a:p>
            <a:pPr marL="4053204" indent="-22415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05384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 gömb </a:t>
            </a:r>
            <a:r>
              <a:rPr sz="2200" spc="-5" dirty="0">
                <a:latin typeface="Calibri"/>
                <a:cs typeface="Calibri"/>
              </a:rPr>
              <a:t>alakja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miatt.</a:t>
            </a:r>
            <a:endParaRPr sz="2200">
              <a:latin typeface="Calibri"/>
              <a:cs typeface="Calibri"/>
            </a:endParaRPr>
          </a:p>
          <a:p>
            <a:pPr marL="3829685" marR="5080">
              <a:lnSpc>
                <a:spcPct val="100000"/>
              </a:lnSpc>
              <a:buFont typeface="Arial"/>
              <a:buChar char="•"/>
              <a:tabLst>
                <a:tab pos="3991610" algn="l"/>
                <a:tab pos="5186045" algn="l"/>
              </a:tabLst>
            </a:pPr>
            <a:r>
              <a:rPr sz="2200" spc="-10" dirty="0">
                <a:latin typeface="Calibri"/>
                <a:cs typeface="Calibri"/>
              </a:rPr>
              <a:t>Egy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adott	</a:t>
            </a:r>
            <a:r>
              <a:rPr sz="2200" spc="-15" dirty="0">
                <a:latin typeface="Calibri"/>
                <a:cs typeface="Calibri"/>
              </a:rPr>
              <a:t>földrajzi </a:t>
            </a:r>
            <a:r>
              <a:rPr sz="2200" spc="-10" dirty="0">
                <a:latin typeface="Calibri"/>
                <a:cs typeface="Calibri"/>
              </a:rPr>
              <a:t>szélesség </a:t>
            </a:r>
            <a:r>
              <a:rPr sz="2200" spc="-15" dirty="0">
                <a:latin typeface="Calibri"/>
                <a:cs typeface="Calibri"/>
              </a:rPr>
              <a:t>mentén  </a:t>
            </a:r>
            <a:r>
              <a:rPr sz="2200" spc="-5" dirty="0">
                <a:latin typeface="Calibri"/>
                <a:cs typeface="Calibri"/>
              </a:rPr>
              <a:t>a Nap </a:t>
            </a:r>
            <a:r>
              <a:rPr sz="2200" spc="-15" dirty="0">
                <a:latin typeface="Calibri"/>
                <a:cs typeface="Calibri"/>
              </a:rPr>
              <a:t>látszólagos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járásának</a:t>
            </a:r>
            <a:endParaRPr sz="2200">
              <a:latin typeface="Calibri"/>
              <a:cs typeface="Calibri"/>
            </a:endParaRPr>
          </a:p>
          <a:p>
            <a:pPr marL="382968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megfelelően.</a:t>
            </a:r>
            <a:endParaRPr sz="2200">
              <a:latin typeface="Calibri"/>
              <a:cs typeface="Calibri"/>
            </a:endParaRPr>
          </a:p>
          <a:p>
            <a:pPr marL="3990975" indent="-161925">
              <a:lnSpc>
                <a:spcPct val="100000"/>
              </a:lnSpc>
              <a:buFont typeface="Arial"/>
              <a:buChar char="•"/>
              <a:tabLst>
                <a:tab pos="3991610" algn="l"/>
              </a:tabLst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domborzat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miatt.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1650"/>
              </a:spcBef>
            </a:pPr>
            <a:r>
              <a:rPr sz="2200" spc="-25" dirty="0">
                <a:latin typeface="Calibri"/>
                <a:cs typeface="Calibri"/>
              </a:rPr>
              <a:t>Vegyük </a:t>
            </a:r>
            <a:r>
              <a:rPr sz="2200" spc="-15" dirty="0">
                <a:latin typeface="Calibri"/>
                <a:cs typeface="Calibri"/>
              </a:rPr>
              <a:t>sorra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ezeket!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349123"/>
            <a:ext cx="82099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0" dirty="0">
                <a:solidFill>
                  <a:srgbClr val="1F487C"/>
                </a:solidFill>
              </a:rPr>
              <a:t>gömb </a:t>
            </a:r>
            <a:r>
              <a:rPr sz="2200" spc="-5" dirty="0">
                <a:solidFill>
                  <a:srgbClr val="1F487C"/>
                </a:solidFill>
              </a:rPr>
              <a:t>alakú </a:t>
            </a:r>
            <a:r>
              <a:rPr sz="2200" spc="-10" dirty="0">
                <a:solidFill>
                  <a:srgbClr val="1F487C"/>
                </a:solidFill>
              </a:rPr>
              <a:t>Földön </a:t>
            </a: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5" dirty="0">
                <a:solidFill>
                  <a:srgbClr val="1F487C"/>
                </a:solidFill>
              </a:rPr>
              <a:t>napsugarak hajlásszöge </a:t>
            </a:r>
            <a:r>
              <a:rPr sz="2200" spc="-5" dirty="0">
                <a:solidFill>
                  <a:srgbClr val="1F487C"/>
                </a:solidFill>
              </a:rPr>
              <a:t>az </a:t>
            </a:r>
            <a:r>
              <a:rPr sz="2200" spc="-15" dirty="0">
                <a:solidFill>
                  <a:srgbClr val="1F487C"/>
                </a:solidFill>
              </a:rPr>
              <a:t>Egyenlítőtől </a:t>
            </a:r>
            <a:r>
              <a:rPr sz="2200" spc="-5" dirty="0">
                <a:solidFill>
                  <a:srgbClr val="1F487C"/>
                </a:solidFill>
              </a:rPr>
              <a:t>a </a:t>
            </a:r>
            <a:r>
              <a:rPr sz="2200" spc="-15" dirty="0">
                <a:solidFill>
                  <a:srgbClr val="1F487C"/>
                </a:solidFill>
              </a:rPr>
              <a:t>sarkok  felé</a:t>
            </a:r>
            <a:r>
              <a:rPr sz="2200" spc="-10" dirty="0">
                <a:solidFill>
                  <a:srgbClr val="1F487C"/>
                </a:solidFill>
              </a:rPr>
              <a:t> </a:t>
            </a:r>
            <a:r>
              <a:rPr sz="2200" spc="-15" dirty="0">
                <a:solidFill>
                  <a:srgbClr val="1F487C"/>
                </a:solidFill>
              </a:rPr>
              <a:t>csökken.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30200" y="1172083"/>
            <a:ext cx="819848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Föld </a:t>
            </a:r>
            <a:r>
              <a:rPr sz="2200" spc="-15" dirty="0">
                <a:latin typeface="Calibri"/>
                <a:cs typeface="Calibri"/>
              </a:rPr>
              <a:t>tengelyferdesége miatt </a:t>
            </a:r>
            <a:r>
              <a:rPr sz="2200" spc="-10" dirty="0">
                <a:latin typeface="Calibri"/>
                <a:cs typeface="Calibri"/>
              </a:rPr>
              <a:t>ráadásul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napsugarak </a:t>
            </a:r>
            <a:r>
              <a:rPr sz="2200" spc="-10" dirty="0">
                <a:latin typeface="Calibri"/>
                <a:cs typeface="Calibri"/>
              </a:rPr>
              <a:t>nem ugyanabban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szögben </a:t>
            </a:r>
            <a:r>
              <a:rPr sz="2200" spc="-5" dirty="0">
                <a:latin typeface="Calibri"/>
                <a:cs typeface="Calibri"/>
              </a:rPr>
              <a:t>érik a </a:t>
            </a:r>
            <a:r>
              <a:rPr sz="2200" spc="-20" dirty="0">
                <a:latin typeface="Calibri"/>
                <a:cs typeface="Calibri"/>
              </a:rPr>
              <a:t>földfelszínt </a:t>
            </a:r>
            <a:r>
              <a:rPr sz="2200" spc="-10" dirty="0">
                <a:latin typeface="Calibri"/>
                <a:cs typeface="Calibri"/>
              </a:rPr>
              <a:t>télen </a:t>
            </a:r>
            <a:r>
              <a:rPr sz="2200" spc="-5" dirty="0">
                <a:latin typeface="Calibri"/>
                <a:cs typeface="Calibri"/>
              </a:rPr>
              <a:t>és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nyáron.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5838" y="2924949"/>
            <a:ext cx="1685925" cy="93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5838" y="2564879"/>
            <a:ext cx="1656714" cy="36957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Nyáron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5838" y="4653140"/>
            <a:ext cx="1656207" cy="93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5838" y="4293095"/>
            <a:ext cx="1656714" cy="36957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1800" b="1" spc="-35" dirty="0">
                <a:latin typeface="Calibri"/>
                <a:cs typeface="Calibri"/>
              </a:rPr>
              <a:t>Télen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546" y="2492882"/>
            <a:ext cx="2749549" cy="1554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633" y="4209973"/>
            <a:ext cx="2608835" cy="1444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7141" y="2698369"/>
            <a:ext cx="3926858" cy="2602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52186"/>
            <a:ext cx="7079615" cy="13366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A </a:t>
            </a:r>
            <a:r>
              <a:rPr sz="2200" b="1" spc="-15" dirty="0">
                <a:solidFill>
                  <a:srgbClr val="1F487C"/>
                </a:solidFill>
                <a:latin typeface="Calibri"/>
                <a:cs typeface="Calibri"/>
              </a:rPr>
              <a:t>hajlásszög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napszakonként </a:t>
            </a:r>
            <a:r>
              <a:rPr sz="2200" b="1" spc="-5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2200" b="1" spc="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1F487C"/>
                </a:solidFill>
                <a:latin typeface="Calibri"/>
                <a:cs typeface="Calibri"/>
              </a:rPr>
              <a:t>változik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latin typeface="Calibri"/>
                <a:cs typeface="Calibri"/>
              </a:rPr>
              <a:t>Minél </a:t>
            </a:r>
            <a:r>
              <a:rPr sz="2200" spc="-10" dirty="0">
                <a:latin typeface="Calibri"/>
                <a:cs typeface="Calibri"/>
              </a:rPr>
              <a:t>magasabban </a:t>
            </a:r>
            <a:r>
              <a:rPr sz="2200" spc="-5" dirty="0">
                <a:latin typeface="Calibri"/>
                <a:cs typeface="Calibri"/>
              </a:rPr>
              <a:t>jár a Nap, annál </a:t>
            </a:r>
            <a:r>
              <a:rPr sz="2200" spc="-10" dirty="0">
                <a:latin typeface="Calibri"/>
                <a:cs typeface="Calibri"/>
              </a:rPr>
              <a:t>erősebben </a:t>
            </a:r>
            <a:r>
              <a:rPr sz="2200" spc="-5" dirty="0">
                <a:latin typeface="Calibri"/>
                <a:cs typeface="Calibri"/>
              </a:rPr>
              <a:t>melegít, mert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napsugarak hajlásszöge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nagyobb.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772754"/>
            <a:ext cx="5657723" cy="4104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1809" y="2434590"/>
            <a:ext cx="1842770" cy="118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1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Ez </a:t>
            </a:r>
            <a:r>
              <a:rPr sz="2400" dirty="0">
                <a:latin typeface="Calibri"/>
                <a:cs typeface="Calibri"/>
              </a:rPr>
              <a:t>alakítja a 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ő</a:t>
            </a:r>
            <a:r>
              <a:rPr sz="2400" dirty="0">
                <a:latin typeface="Calibri"/>
                <a:cs typeface="Calibri"/>
              </a:rPr>
              <a:t>mé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sékl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35"/>
              </a:lnSpc>
            </a:pPr>
            <a:r>
              <a:rPr sz="2800" b="1" spc="-5" dirty="0">
                <a:solidFill>
                  <a:srgbClr val="1F487C"/>
                </a:solidFill>
                <a:latin typeface="Calibri"/>
                <a:cs typeface="Calibri"/>
              </a:rPr>
              <a:t>napi</a:t>
            </a:r>
            <a:r>
              <a:rPr sz="2800" b="1" spc="-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F487C"/>
                </a:solidFill>
                <a:latin typeface="Calibri"/>
                <a:cs typeface="Calibri"/>
              </a:rPr>
              <a:t>járását.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43497" y="4352416"/>
            <a:ext cx="1068070" cy="1068070"/>
            <a:chOff x="6143497" y="4352416"/>
            <a:chExt cx="1068070" cy="1068070"/>
          </a:xfrm>
        </p:grpSpPr>
        <p:sp>
          <p:nvSpPr>
            <p:cNvPr id="6" name="object 6"/>
            <p:cNvSpPr/>
            <p:nvPr/>
          </p:nvSpPr>
          <p:spPr>
            <a:xfrm>
              <a:off x="6156197" y="4365116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1042416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1042416" y="1042415"/>
                  </a:lnTo>
                  <a:lnTo>
                    <a:pt x="1042416" y="694689"/>
                  </a:lnTo>
                  <a:lnTo>
                    <a:pt x="214375" y="694689"/>
                  </a:lnTo>
                  <a:lnTo>
                    <a:pt x="214375" y="476122"/>
                  </a:lnTo>
                  <a:lnTo>
                    <a:pt x="130301" y="476122"/>
                  </a:lnTo>
                  <a:lnTo>
                    <a:pt x="130301" y="321436"/>
                  </a:lnTo>
                  <a:lnTo>
                    <a:pt x="1042416" y="321436"/>
                  </a:lnTo>
                  <a:lnTo>
                    <a:pt x="1042416" y="0"/>
                  </a:lnTo>
                  <a:close/>
                </a:path>
                <a:path w="1042670" h="1042670">
                  <a:moveTo>
                    <a:pt x="830072" y="613155"/>
                  </a:moveTo>
                  <a:lnTo>
                    <a:pt x="745998" y="613155"/>
                  </a:lnTo>
                  <a:lnTo>
                    <a:pt x="745998" y="694689"/>
                  </a:lnTo>
                  <a:lnTo>
                    <a:pt x="1042416" y="694689"/>
                  </a:lnTo>
                  <a:lnTo>
                    <a:pt x="1042416" y="657986"/>
                  </a:lnTo>
                  <a:lnTo>
                    <a:pt x="875665" y="657986"/>
                  </a:lnTo>
                  <a:lnTo>
                    <a:pt x="830072" y="613155"/>
                  </a:lnTo>
                  <a:close/>
                </a:path>
                <a:path w="1042670" h="1042670">
                  <a:moveTo>
                    <a:pt x="1042416" y="370204"/>
                  </a:moveTo>
                  <a:lnTo>
                    <a:pt x="912113" y="370204"/>
                  </a:lnTo>
                  <a:lnTo>
                    <a:pt x="912113" y="657986"/>
                  </a:lnTo>
                  <a:lnTo>
                    <a:pt x="1042416" y="657986"/>
                  </a:lnTo>
                  <a:lnTo>
                    <a:pt x="1042416" y="370204"/>
                  </a:lnTo>
                  <a:close/>
                </a:path>
                <a:path w="1042670" h="1042670">
                  <a:moveTo>
                    <a:pt x="214375" y="458469"/>
                  </a:moveTo>
                  <a:lnTo>
                    <a:pt x="199262" y="458469"/>
                  </a:lnTo>
                  <a:lnTo>
                    <a:pt x="182879" y="476122"/>
                  </a:lnTo>
                  <a:lnTo>
                    <a:pt x="214375" y="476122"/>
                  </a:lnTo>
                  <a:lnTo>
                    <a:pt x="214375" y="458469"/>
                  </a:lnTo>
                  <a:close/>
                </a:path>
                <a:path w="1042670" h="1042670">
                  <a:moveTo>
                    <a:pt x="1042416" y="321436"/>
                  </a:moveTo>
                  <a:lnTo>
                    <a:pt x="182879" y="321436"/>
                  </a:lnTo>
                  <a:lnTo>
                    <a:pt x="199262" y="337692"/>
                  </a:lnTo>
                  <a:lnTo>
                    <a:pt x="715009" y="337692"/>
                  </a:lnTo>
                  <a:lnTo>
                    <a:pt x="745998" y="370204"/>
                  </a:lnTo>
                  <a:lnTo>
                    <a:pt x="745998" y="401446"/>
                  </a:lnTo>
                  <a:lnTo>
                    <a:pt x="844169" y="401446"/>
                  </a:lnTo>
                  <a:lnTo>
                    <a:pt x="875665" y="370204"/>
                  </a:lnTo>
                  <a:lnTo>
                    <a:pt x="1042416" y="370204"/>
                  </a:lnTo>
                  <a:lnTo>
                    <a:pt x="1042416" y="32143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6499" y="4686553"/>
              <a:ext cx="782320" cy="373380"/>
            </a:xfrm>
            <a:custGeom>
              <a:avLst/>
              <a:gdLst/>
              <a:ahLst/>
              <a:cxnLst/>
              <a:rect l="l" t="t" r="r" b="b"/>
              <a:pathLst>
                <a:path w="782320" h="373379">
                  <a:moveTo>
                    <a:pt x="52577" y="0"/>
                  </a:moveTo>
                  <a:lnTo>
                    <a:pt x="0" y="0"/>
                  </a:lnTo>
                  <a:lnTo>
                    <a:pt x="0" y="154686"/>
                  </a:lnTo>
                  <a:lnTo>
                    <a:pt x="52577" y="154686"/>
                  </a:lnTo>
                  <a:lnTo>
                    <a:pt x="68961" y="137033"/>
                  </a:lnTo>
                  <a:lnTo>
                    <a:pt x="84074" y="137033"/>
                  </a:lnTo>
                  <a:lnTo>
                    <a:pt x="84074" y="373253"/>
                  </a:lnTo>
                  <a:lnTo>
                    <a:pt x="615696" y="373253"/>
                  </a:lnTo>
                  <a:lnTo>
                    <a:pt x="615696" y="291719"/>
                  </a:lnTo>
                  <a:lnTo>
                    <a:pt x="699770" y="291719"/>
                  </a:lnTo>
                  <a:lnTo>
                    <a:pt x="745363" y="336550"/>
                  </a:lnTo>
                  <a:lnTo>
                    <a:pt x="781811" y="336550"/>
                  </a:lnTo>
                  <a:lnTo>
                    <a:pt x="781811" y="48768"/>
                  </a:lnTo>
                  <a:lnTo>
                    <a:pt x="745363" y="48768"/>
                  </a:lnTo>
                  <a:lnTo>
                    <a:pt x="713867" y="80010"/>
                  </a:lnTo>
                  <a:lnTo>
                    <a:pt x="615696" y="80010"/>
                  </a:lnTo>
                  <a:lnTo>
                    <a:pt x="615696" y="48768"/>
                  </a:lnTo>
                  <a:lnTo>
                    <a:pt x="584707" y="16256"/>
                  </a:lnTo>
                  <a:lnTo>
                    <a:pt x="68961" y="16256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197" y="4365116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70" h="1042670">
                  <a:moveTo>
                    <a:pt x="130301" y="321436"/>
                  </a:moveTo>
                  <a:lnTo>
                    <a:pt x="182879" y="321436"/>
                  </a:lnTo>
                  <a:lnTo>
                    <a:pt x="199262" y="337692"/>
                  </a:lnTo>
                  <a:lnTo>
                    <a:pt x="715009" y="337692"/>
                  </a:lnTo>
                  <a:lnTo>
                    <a:pt x="745998" y="370204"/>
                  </a:lnTo>
                  <a:lnTo>
                    <a:pt x="745998" y="401446"/>
                  </a:lnTo>
                  <a:lnTo>
                    <a:pt x="844169" y="401446"/>
                  </a:lnTo>
                  <a:lnTo>
                    <a:pt x="875665" y="370204"/>
                  </a:lnTo>
                  <a:lnTo>
                    <a:pt x="912113" y="370204"/>
                  </a:lnTo>
                  <a:lnTo>
                    <a:pt x="912113" y="657986"/>
                  </a:lnTo>
                  <a:lnTo>
                    <a:pt x="875665" y="657986"/>
                  </a:lnTo>
                  <a:lnTo>
                    <a:pt x="830072" y="613155"/>
                  </a:lnTo>
                  <a:lnTo>
                    <a:pt x="745998" y="613155"/>
                  </a:lnTo>
                  <a:lnTo>
                    <a:pt x="745998" y="694689"/>
                  </a:lnTo>
                  <a:lnTo>
                    <a:pt x="214375" y="694689"/>
                  </a:lnTo>
                  <a:lnTo>
                    <a:pt x="214375" y="458469"/>
                  </a:lnTo>
                  <a:lnTo>
                    <a:pt x="199262" y="458469"/>
                  </a:lnTo>
                  <a:lnTo>
                    <a:pt x="182879" y="476122"/>
                  </a:lnTo>
                  <a:lnTo>
                    <a:pt x="130301" y="476122"/>
                  </a:lnTo>
                  <a:lnTo>
                    <a:pt x="130301" y="321436"/>
                  </a:lnTo>
                  <a:close/>
                </a:path>
                <a:path w="1042670" h="1042670">
                  <a:moveTo>
                    <a:pt x="0" y="1042415"/>
                  </a:moveTo>
                  <a:lnTo>
                    <a:pt x="1042416" y="1042415"/>
                  </a:lnTo>
                  <a:lnTo>
                    <a:pt x="1042416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19927" y="6047943"/>
            <a:ext cx="28600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Animáció forrása: 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http://cms.sulinet.hu/get/d/33015564-0f17-4fbc-9dfa- </a:t>
            </a:r>
            <a:r>
              <a:rPr sz="10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b74214357908/1/8/b/Large/o5-anim_1-06.swf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1544</Words>
  <Application>Microsoft Office PowerPoint</Application>
  <PresentationFormat>Diavetítés a képernyőre (4:3 oldalarány)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 levegő felmelegedése</vt:lpstr>
      <vt:lpstr>A nap sugárzása</vt:lpstr>
      <vt:lpstr>Vizsgáljuk meg, hogy mi lesz a sorsa a Napból a légkör határára érkező 1370 W/m² sugárzási energiának.</vt:lpstr>
      <vt:lpstr>Hogyan melegszik fel a légkör?</vt:lpstr>
      <vt:lpstr>A levegőt a Nap sugárzásától felmelegedett földfelszín  alulról felfelé melegíti fel.</vt:lpstr>
      <vt:lpstr>Ahhoz, hogy a Föld hőmérséklete ne melegedjen állandóan, az kell,  hogy Föld felé érkező besugárzás ugyanannyi legyen, mint a világűr  felé távozó kisugárzás. Az ábrán látható, hogy ez nagyjából* teljesül, a különbség 0.</vt:lpstr>
      <vt:lpstr>A levegő felmelegedését módosító tényezők</vt:lpstr>
      <vt:lpstr>A gömb alakú Földön a napsugarak hajlásszöge az Egyenlítőtől a sarkok  felé csökken.</vt:lpstr>
      <vt:lpstr>PowerPoint bemutató</vt:lpstr>
      <vt:lpstr>A napsugarak hajlásszöge függ a domborzattól is. Ez a tényező  lejtőkitettség</vt:lpstr>
      <vt:lpstr>A levegő felmelegedését módosító tényezők</vt:lpstr>
      <vt:lpstr>A levegő felmelegedését módosító tényezők</vt:lpstr>
      <vt:lpstr>A levegő felmelegedését módosító tényezők</vt:lpstr>
      <vt:lpstr>A TÉMÁHOZ KAPCSOLÓDÓ EGYÉB  TUDNIVALÓK, ÉRDEKESSÉGEK,  FELADATOK</vt:lpstr>
      <vt:lpstr>PowerPoint bemutató</vt:lpstr>
      <vt:lpstr>PowerPoint bemutató</vt:lpstr>
      <vt:lpstr>A termoszféra a színtere a sarki fény (északi fény) jelenségének.</vt:lpstr>
      <vt:lpstr>PowerPoint bemutató</vt:lpstr>
      <vt:lpstr>Kísérletek leírása és bemutatása</vt:lpstr>
      <vt:lpstr>Ellenőrző kérdések</vt:lpstr>
      <vt:lpstr>Ellenőrző kérdések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met</dc:creator>
  <cp:lastModifiedBy>Test Diak
</cp:lastModifiedBy>
  <cp:revision>2</cp:revision>
  <dcterms:created xsi:type="dcterms:W3CDTF">2020-11-27T13:09:34Z</dcterms:created>
  <dcterms:modified xsi:type="dcterms:W3CDTF">2020-11-30T08:32:39Z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2020-11-27T00:00:00Z</vt:filetime>
  </property>
</Properties>
</file>